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 id="2147483687" r:id="rId3"/>
  </p:sldMasterIdLst>
  <p:notesMasterIdLst>
    <p:notesMasterId r:id="rId65"/>
  </p:notesMasterIdLst>
  <p:sldIdLst>
    <p:sldId id="386" r:id="rId4"/>
    <p:sldId id="331" r:id="rId5"/>
    <p:sldId id="332" r:id="rId6"/>
    <p:sldId id="537" r:id="rId7"/>
    <p:sldId id="536" r:id="rId8"/>
    <p:sldId id="539" r:id="rId9"/>
    <p:sldId id="540" r:id="rId10"/>
    <p:sldId id="541" r:id="rId11"/>
    <p:sldId id="568" r:id="rId12"/>
    <p:sldId id="336" r:id="rId13"/>
    <p:sldId id="543" r:id="rId14"/>
    <p:sldId id="545" r:id="rId15"/>
    <p:sldId id="546" r:id="rId16"/>
    <p:sldId id="512" r:id="rId17"/>
    <p:sldId id="513" r:id="rId18"/>
    <p:sldId id="514" r:id="rId19"/>
    <p:sldId id="515" r:id="rId20"/>
    <p:sldId id="516" r:id="rId21"/>
    <p:sldId id="547" r:id="rId22"/>
    <p:sldId id="268" r:id="rId23"/>
    <p:sldId id="517" r:id="rId24"/>
    <p:sldId id="510" r:id="rId25"/>
    <p:sldId id="548" r:id="rId26"/>
    <p:sldId id="549" r:id="rId27"/>
    <p:sldId id="550" r:id="rId28"/>
    <p:sldId id="551" r:id="rId29"/>
    <p:sldId id="552" r:id="rId30"/>
    <p:sldId id="553" r:id="rId31"/>
    <p:sldId id="518" r:id="rId32"/>
    <p:sldId id="554" r:id="rId33"/>
    <p:sldId id="519" r:id="rId34"/>
    <p:sldId id="555" r:id="rId35"/>
    <p:sldId id="556" r:id="rId36"/>
    <p:sldId id="557" r:id="rId37"/>
    <p:sldId id="520" r:id="rId38"/>
    <p:sldId id="558" r:id="rId39"/>
    <p:sldId id="559" r:id="rId40"/>
    <p:sldId id="521" r:id="rId41"/>
    <p:sldId id="560" r:id="rId42"/>
    <p:sldId id="561" r:id="rId43"/>
    <p:sldId id="562" r:id="rId44"/>
    <p:sldId id="563" r:id="rId45"/>
    <p:sldId id="522" r:id="rId46"/>
    <p:sldId id="564" r:id="rId47"/>
    <p:sldId id="565" r:id="rId48"/>
    <p:sldId id="523" r:id="rId49"/>
    <p:sldId id="566" r:id="rId50"/>
    <p:sldId id="524" r:id="rId51"/>
    <p:sldId id="567" r:id="rId52"/>
    <p:sldId id="525" r:id="rId53"/>
    <p:sldId id="271" r:id="rId54"/>
    <p:sldId id="272" r:id="rId55"/>
    <p:sldId id="526" r:id="rId56"/>
    <p:sldId id="527" r:id="rId57"/>
    <p:sldId id="528" r:id="rId58"/>
    <p:sldId id="529" r:id="rId59"/>
    <p:sldId id="530" r:id="rId60"/>
    <p:sldId id="532" r:id="rId61"/>
    <p:sldId id="533" r:id="rId62"/>
    <p:sldId id="535" r:id="rId63"/>
    <p:sldId id="264"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912" autoAdjust="0"/>
  </p:normalViewPr>
  <p:slideViewPr>
    <p:cSldViewPr snapToGrid="0">
      <p:cViewPr varScale="1">
        <p:scale>
          <a:sx n="52" d="100"/>
          <a:sy n="52" d="100"/>
        </p:scale>
        <p:origin x="12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6F3771-9E92-4FC2-9A9C-9CAE091E0571}" type="datetimeFigureOut">
              <a:rPr lang="en-US" smtClean="0"/>
              <a:t>02/12/2024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E37013-3AB9-476C-892A-5B256B51BA7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err="1">
                <a:effectLst/>
                <a:latin typeface="Times New Roman" panose="02020603050405020304" pitchFamily="18" charset="0"/>
                <a:ea typeface="DengXian" panose="020B0503020204020204" pitchFamily="2" charset="-122"/>
                <a:cs typeface="Times New Roman" panose="02020603050405020304" pitchFamily="18" charset="0"/>
              </a:rPr>
              <a:t>Ngày</a:t>
            </a:r>
            <a:r>
              <a:rPr lang="en-GB" sz="1800" kern="100" dirty="0">
                <a:effectLst/>
                <a:latin typeface="Times New Roman" panose="02020603050405020304" pitchFamily="18" charset="0"/>
                <a:ea typeface="DengXian" panose="020B0503020204020204" pitchFamily="2" charset="-122"/>
                <a:cs typeface="Times New Roman" panose="02020603050405020304" pitchFamily="18" charset="0"/>
              </a:rPr>
              <a:t> 27/6/2024, </a:t>
            </a:r>
            <a:r>
              <a:rPr lang="en-GB" sz="1800" kern="100" dirty="0" err="1">
                <a:effectLst/>
                <a:latin typeface="Times New Roman" panose="02020603050405020304" pitchFamily="18" charset="0"/>
                <a:ea typeface="DengXian" panose="020B0503020204020204" pitchFamily="2" charset="-122"/>
                <a:cs typeface="Times New Roman" panose="02020603050405020304" pitchFamily="18" charset="0"/>
              </a:rPr>
              <a:t>tại</a:t>
            </a:r>
            <a:r>
              <a:rPr lang="en-GB" sz="1800" kern="100" dirty="0">
                <a:effectLst/>
                <a:latin typeface="Times New Roman" panose="02020603050405020304" pitchFamily="18" charset="0"/>
                <a:ea typeface="DengXian" panose="020B0503020204020204"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B0503020204020204" pitchFamily="2" charset="-122"/>
                <a:cs typeface="Times New Roman" panose="02020603050405020304" pitchFamily="18" charset="0"/>
              </a:rPr>
              <a:t>kỳ</a:t>
            </a:r>
            <a:r>
              <a:rPr lang="en-GB" sz="1800" kern="100" dirty="0">
                <a:effectLst/>
                <a:latin typeface="Times New Roman" panose="02020603050405020304" pitchFamily="18" charset="0"/>
                <a:ea typeface="DengXian" panose="020B0503020204020204"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B0503020204020204" pitchFamily="2" charset="-122"/>
                <a:cs typeface="Times New Roman" panose="02020603050405020304" pitchFamily="18" charset="0"/>
              </a:rPr>
              <a:t>họp</a:t>
            </a:r>
            <a:r>
              <a:rPr lang="en-GB" sz="1800" kern="100" dirty="0">
                <a:effectLst/>
                <a:latin typeface="Times New Roman" panose="02020603050405020304" pitchFamily="18" charset="0"/>
                <a:ea typeface="DengXian" panose="020B0503020204020204"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B0503020204020204" pitchFamily="2" charset="-122"/>
                <a:cs typeface="Times New Roman" panose="02020603050405020304" pitchFamily="18" charset="0"/>
              </a:rPr>
              <a:t>thứ</a:t>
            </a:r>
            <a:r>
              <a:rPr lang="en-GB" sz="1800" kern="100" dirty="0">
                <a:effectLst/>
                <a:latin typeface="Times New Roman" panose="02020603050405020304" pitchFamily="18" charset="0"/>
                <a:ea typeface="DengXian" panose="020B0503020204020204" pitchFamily="2" charset="-122"/>
                <a:cs typeface="Times New Roman" panose="02020603050405020304" pitchFamily="18" charset="0"/>
              </a:rPr>
              <a:t> 7, </a:t>
            </a:r>
            <a:r>
              <a:rPr lang="en-GB" sz="1800" kern="100" dirty="0" err="1">
                <a:effectLst/>
                <a:latin typeface="Times New Roman" panose="02020603050405020304" pitchFamily="18" charset="0"/>
                <a:ea typeface="DengXian" panose="020B0503020204020204" pitchFamily="2" charset="-122"/>
                <a:cs typeface="Times New Roman" panose="02020603050405020304" pitchFamily="18" charset="0"/>
              </a:rPr>
              <a:t>Quốc</a:t>
            </a:r>
            <a:r>
              <a:rPr lang="en-GB" sz="1800" kern="100" dirty="0">
                <a:effectLst/>
                <a:latin typeface="Times New Roman" panose="02020603050405020304" pitchFamily="18" charset="0"/>
                <a:ea typeface="DengXian" panose="020B0503020204020204"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B0503020204020204" pitchFamily="2" charset="-122"/>
                <a:cs typeface="Times New Roman" panose="02020603050405020304" pitchFamily="18" charset="0"/>
              </a:rPr>
              <a:t>hội</a:t>
            </a:r>
            <a:r>
              <a:rPr lang="en-GB" sz="1800" kern="100" dirty="0">
                <a:effectLst/>
                <a:latin typeface="Times New Roman" panose="02020603050405020304" pitchFamily="18" charset="0"/>
                <a:ea typeface="DengXian" panose="020B0503020204020204"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B0503020204020204" pitchFamily="2" charset="-122"/>
                <a:cs typeface="Times New Roman" panose="02020603050405020304" pitchFamily="18" charset="0"/>
              </a:rPr>
              <a:t>khóa</a:t>
            </a:r>
            <a:r>
              <a:rPr lang="en-GB" sz="1800" kern="100" dirty="0">
                <a:effectLst/>
                <a:latin typeface="Times New Roman" panose="02020603050405020304" pitchFamily="18" charset="0"/>
                <a:ea typeface="DengXian" panose="020B0503020204020204" pitchFamily="2" charset="-122"/>
                <a:cs typeface="Times New Roman" panose="02020603050405020304" pitchFamily="18" charset="0"/>
              </a:rPr>
              <a:t> XV </a:t>
            </a:r>
            <a:r>
              <a:rPr lang="en-GB" sz="1800" kern="100" dirty="0" err="1">
                <a:effectLst/>
                <a:latin typeface="Times New Roman" panose="02020603050405020304" pitchFamily="18" charset="0"/>
                <a:ea typeface="DengXian" panose="020B0503020204020204" pitchFamily="2" charset="-122"/>
                <a:cs typeface="Times New Roman" panose="02020603050405020304" pitchFamily="18" charset="0"/>
              </a:rPr>
              <a:t>đã</a:t>
            </a:r>
            <a:r>
              <a:rPr lang="en-GB" sz="1800" kern="100" dirty="0">
                <a:effectLst/>
                <a:latin typeface="Times New Roman" panose="02020603050405020304" pitchFamily="18" charset="0"/>
                <a:ea typeface="DengXian" panose="020B0503020204020204"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B0503020204020204" pitchFamily="2" charset="-122"/>
                <a:cs typeface="Times New Roman" panose="02020603050405020304" pitchFamily="18" charset="0"/>
              </a:rPr>
              <a:t>thông</a:t>
            </a:r>
            <a:r>
              <a:rPr lang="en-GB" sz="1800" kern="100" dirty="0">
                <a:effectLst/>
                <a:latin typeface="Times New Roman" panose="02020603050405020304" pitchFamily="18" charset="0"/>
                <a:ea typeface="DengXian" panose="020B0503020204020204" pitchFamily="2" charset="-122"/>
                <a:cs typeface="Times New Roman" panose="02020603050405020304" pitchFamily="18" charset="0"/>
              </a:rPr>
              <a:t> qua </a:t>
            </a:r>
            <a:r>
              <a:rPr lang="en-GB" sz="1800" kern="100" dirty="0" err="1">
                <a:effectLst/>
                <a:latin typeface="Times New Roman" panose="02020603050405020304" pitchFamily="18" charset="0"/>
                <a:ea typeface="DengXian" panose="020B0503020204020204" pitchFamily="2" charset="-122"/>
                <a:cs typeface="Times New Roman" panose="02020603050405020304" pitchFamily="18" charset="0"/>
              </a:rPr>
              <a:t>Luật</a:t>
            </a:r>
            <a:r>
              <a:rPr lang="en-GB" sz="1800" kern="100" dirty="0">
                <a:effectLst/>
                <a:latin typeface="Times New Roman" panose="02020603050405020304" pitchFamily="18" charset="0"/>
                <a:ea typeface="DengXian" panose="020B0503020204020204"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B0503020204020204" pitchFamily="2" charset="-122"/>
                <a:cs typeface="Times New Roman" panose="02020603050405020304" pitchFamily="18" charset="0"/>
              </a:rPr>
              <a:t>Trật</a:t>
            </a:r>
            <a:r>
              <a:rPr lang="en-GB" sz="1800" kern="100" dirty="0">
                <a:effectLst/>
                <a:latin typeface="Times New Roman" panose="02020603050405020304" pitchFamily="18" charset="0"/>
                <a:ea typeface="DengXian" panose="020B0503020204020204"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B0503020204020204" pitchFamily="2" charset="-122"/>
                <a:cs typeface="Times New Roman" panose="02020603050405020304" pitchFamily="18" charset="0"/>
              </a:rPr>
              <a:t>tự</a:t>
            </a:r>
            <a:r>
              <a:rPr lang="en-GB" sz="1800" kern="100" dirty="0">
                <a:effectLst/>
                <a:latin typeface="Times New Roman" panose="02020603050405020304" pitchFamily="18" charset="0"/>
                <a:ea typeface="DengXian" panose="020B0503020204020204" pitchFamily="2" charset="-122"/>
                <a:cs typeface="Times New Roman" panose="02020603050405020304" pitchFamily="18" charset="0"/>
              </a:rPr>
              <a:t>, an </a:t>
            </a:r>
            <a:r>
              <a:rPr lang="en-GB" sz="1800" kern="100" dirty="0" err="1">
                <a:effectLst/>
                <a:latin typeface="Times New Roman" panose="02020603050405020304" pitchFamily="18" charset="0"/>
                <a:ea typeface="DengXian" panose="020B0503020204020204" pitchFamily="2" charset="-122"/>
                <a:cs typeface="Times New Roman" panose="02020603050405020304" pitchFamily="18" charset="0"/>
              </a:rPr>
              <a:t>toàn</a:t>
            </a:r>
            <a:r>
              <a:rPr lang="en-GB" sz="1800" kern="100" dirty="0">
                <a:effectLst/>
                <a:latin typeface="Times New Roman" panose="02020603050405020304" pitchFamily="18" charset="0"/>
                <a:ea typeface="DengXian" panose="020B0503020204020204"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B0503020204020204" pitchFamily="2" charset="-122"/>
                <a:cs typeface="Times New Roman" panose="02020603050405020304" pitchFamily="18" charset="0"/>
              </a:rPr>
              <a:t>giao</a:t>
            </a:r>
            <a:r>
              <a:rPr lang="en-GB" sz="1800" kern="100" dirty="0">
                <a:effectLst/>
                <a:latin typeface="Times New Roman" panose="02020603050405020304" pitchFamily="18" charset="0"/>
                <a:ea typeface="DengXian" panose="020B0503020204020204"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B0503020204020204" pitchFamily="2" charset="-122"/>
                <a:cs typeface="Times New Roman" panose="02020603050405020304" pitchFamily="18" charset="0"/>
              </a:rPr>
              <a:t>thông</a:t>
            </a:r>
            <a:r>
              <a:rPr lang="en-GB" sz="1800" kern="100" dirty="0">
                <a:effectLst/>
                <a:latin typeface="Times New Roman" panose="02020603050405020304" pitchFamily="18" charset="0"/>
                <a:ea typeface="DengXian" panose="020B0503020204020204"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B0503020204020204" pitchFamily="2" charset="-122"/>
                <a:cs typeface="Times New Roman" panose="02020603050405020304" pitchFamily="18" charset="0"/>
              </a:rPr>
              <a:t>đường</a:t>
            </a:r>
            <a:r>
              <a:rPr lang="en-GB" sz="1800" kern="100" dirty="0">
                <a:effectLst/>
                <a:latin typeface="Times New Roman" panose="02020603050405020304" pitchFamily="18" charset="0"/>
                <a:ea typeface="DengXian" panose="020B0503020204020204"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B0503020204020204" pitchFamily="2" charset="-122"/>
                <a:cs typeface="Times New Roman" panose="02020603050405020304" pitchFamily="18" charset="0"/>
              </a:rPr>
              <a:t>bộ</a:t>
            </a:r>
            <a:r>
              <a:rPr lang="en-GB" sz="1800" kern="100" dirty="0">
                <a:effectLst/>
                <a:latin typeface="Times New Roman" panose="02020603050405020304" pitchFamily="18" charset="0"/>
                <a:ea typeface="DengXian" panose="020B0503020204020204"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B0503020204020204" pitchFamily="2" charset="-122"/>
                <a:cs typeface="Times New Roman" panose="02020603050405020304" pitchFamily="18" charset="0"/>
              </a:rPr>
              <a:t>có</a:t>
            </a:r>
            <a:r>
              <a:rPr lang="en-GB" sz="1800" kern="100" dirty="0">
                <a:effectLst/>
                <a:latin typeface="Times New Roman" panose="02020603050405020304" pitchFamily="18" charset="0"/>
                <a:ea typeface="DengXian" panose="020B0503020204020204"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B0503020204020204" pitchFamily="2" charset="-122"/>
                <a:cs typeface="Times New Roman" panose="02020603050405020304" pitchFamily="18" charset="0"/>
              </a:rPr>
              <a:t>hiệu</a:t>
            </a:r>
            <a:r>
              <a:rPr lang="en-GB" sz="1800" kern="100" dirty="0">
                <a:effectLst/>
                <a:latin typeface="Times New Roman" panose="02020603050405020304" pitchFamily="18" charset="0"/>
                <a:ea typeface="DengXian" panose="020B0503020204020204"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B0503020204020204" pitchFamily="2" charset="-122"/>
                <a:cs typeface="Times New Roman" panose="02020603050405020304" pitchFamily="18" charset="0"/>
              </a:rPr>
              <a:t>lực</a:t>
            </a:r>
            <a:r>
              <a:rPr lang="en-GB" sz="1800" kern="100" dirty="0">
                <a:effectLst/>
                <a:latin typeface="Times New Roman" panose="02020603050405020304" pitchFamily="18" charset="0"/>
                <a:ea typeface="DengXian" panose="020B0503020204020204"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B0503020204020204" pitchFamily="2" charset="-122"/>
                <a:cs typeface="Times New Roman" panose="02020603050405020304" pitchFamily="18" charset="0"/>
              </a:rPr>
              <a:t>thi</a:t>
            </a:r>
            <a:r>
              <a:rPr lang="en-GB" sz="1800" kern="100" dirty="0">
                <a:effectLst/>
                <a:latin typeface="Times New Roman" panose="02020603050405020304" pitchFamily="18" charset="0"/>
                <a:ea typeface="DengXian" panose="020B0503020204020204"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B0503020204020204" pitchFamily="2" charset="-122"/>
                <a:cs typeface="Times New Roman" panose="02020603050405020304" pitchFamily="18" charset="0"/>
              </a:rPr>
              <a:t>hành</a:t>
            </a:r>
            <a:r>
              <a:rPr lang="en-GB" sz="1800" kern="100" dirty="0">
                <a:effectLst/>
                <a:latin typeface="Times New Roman" panose="02020603050405020304" pitchFamily="18" charset="0"/>
                <a:ea typeface="DengXian" panose="020B0503020204020204"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B0503020204020204" pitchFamily="2" charset="-122"/>
                <a:cs typeface="Times New Roman" panose="02020603050405020304" pitchFamily="18" charset="0"/>
              </a:rPr>
              <a:t>từ</a:t>
            </a:r>
            <a:r>
              <a:rPr lang="en-GB" sz="1800" kern="100" dirty="0">
                <a:effectLst/>
                <a:latin typeface="Times New Roman" panose="02020603050405020304" pitchFamily="18" charset="0"/>
                <a:ea typeface="DengXian" panose="020B0503020204020204"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B0503020204020204" pitchFamily="2" charset="-122"/>
                <a:cs typeface="Times New Roman" panose="02020603050405020304" pitchFamily="18" charset="0"/>
              </a:rPr>
              <a:t>ngày</a:t>
            </a:r>
            <a:r>
              <a:rPr lang="en-GB" sz="1800" kern="100" dirty="0">
                <a:effectLst/>
                <a:latin typeface="Times New Roman" panose="02020603050405020304" pitchFamily="18" charset="0"/>
                <a:ea typeface="DengXian" panose="020B0503020204020204" pitchFamily="2" charset="-122"/>
                <a:cs typeface="Times New Roman" panose="02020603050405020304" pitchFamily="18" charset="0"/>
              </a:rPr>
              <a:t> 01/01/2025</a:t>
            </a:r>
            <a:r>
              <a:rPr lang="vi-VN" sz="1800" kern="100" dirty="0">
                <a:effectLst/>
                <a:latin typeface="Times New Roman" panose="02020603050405020304" pitchFamily="18" charset="0"/>
                <a:ea typeface="DengXian" panose="020B0503020204020204" pitchFamily="2" charset="-122"/>
                <a:cs typeface="Times New Roman" panose="02020603050405020304" pitchFamily="18" charset="0"/>
              </a:rPr>
              <a:t>.</a:t>
            </a:r>
            <a:endParaRPr lang="en-US" sz="1800" kern="100" dirty="0">
              <a:effectLst/>
              <a:latin typeface="Times New Roman" panose="02020603050405020304" pitchFamily="18" charset="0"/>
              <a:ea typeface="DengXian" panose="020B0503020204020204"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36/2024/</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QH15</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a:ea typeface="DengXian" panose="020B0503020204020204" pitchFamily="2" charset="-122"/>
              <a:cs typeface="Times New Roman" panose="02020603050405020304" pitchFamily="18" charset="0"/>
            </a:endParaRP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800" kern="100" dirty="0">
                <a:effectLst/>
                <a:latin typeface="Times New Roman" panose="02020603050405020304" pitchFamily="18" charset="0"/>
                <a:ea typeface="DengXian" panose="02010600030101010101" pitchFamily="2" charset="-122"/>
                <a:cs typeface="Times New Roman" panose="02020603050405020304" pitchFamily="18" charset="0"/>
              </a:rPr>
              <a:t>Tình trạng ngang nhiên vi phạm, coi thường pháp luật khi tham gia giao thông vẫn diễn ra phổ biến, văn hóa giao thông còn nhiều yếu kém. Các loại tội phạm hoạt động trên các tuyến giao thông đường bộ diễn biến phức tạp. Các vấn đề về an ninh như biểu tình trái pháp luật, tụ tập đông người trên đường bộ ảnh hưởng trực tiếp đến an ninh quốc gia, trật tự, an toàn xã hội.</a:t>
            </a:r>
            <a:endParaRPr lang="en-US" sz="1800" kern="100" dirty="0">
              <a:effectLst/>
              <a:latin typeface="Aptos"/>
              <a:ea typeface="DengXian" panose="02010600030101010101" pitchFamily="2" charset="-122"/>
              <a:cs typeface="Times New Roman" panose="02020603050405020304" pitchFamily="18" charset="0"/>
            </a:endParaRPr>
          </a:p>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800" kern="100" dirty="0">
                <a:effectLst/>
                <a:latin typeface="Times New Roman" panose="02020603050405020304" pitchFamily="18" charset="0"/>
                <a:ea typeface="DengXian" panose="02010600030101010101" pitchFamily="2" charset="-122"/>
                <a:cs typeface="Times New Roman" panose="02020603050405020304" pitchFamily="18" charset="0"/>
              </a:rPr>
              <a:t>Ùn tắc giao thông phức tạp tại các thành phố lớn do lưu lượng phương tiện tăng đột biến, trong khi tổ chức giao thông, hạ tầng giao thông chưa đáp ứng yêu cầu, gây tắc nghẽn trên diện rộng tại các đô thị lớn và trên các tuyến cao tốc, quốc lộ trọng điểm, gây ra những thiệt hại không nhỏ về kinh tế, ảnh hưởng xấu đến sức khỏe và đời sống của nhân dân, tác động không tốt đến môi trường du lịch, thu hút đầu tư nước ngoài và hình ảnh của Việt Nam đối với bạn bè quốc tế. Tình hình nêu trên cho thấy, an ninh con người trong lĩnh vực giao thông đường bộ chưa được bảo đảm.</a:t>
            </a:r>
            <a:endParaRPr lang="en-US" sz="1800" kern="100" dirty="0">
              <a:effectLst/>
              <a:latin typeface="Aptos"/>
              <a:ea typeface="DengXian" panose="02010600030101010101" pitchFamily="2" charset="-122"/>
              <a:cs typeface="Times New Roman" panose="02020603050405020304" pitchFamily="18" charset="0"/>
            </a:endParaRPr>
          </a:p>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484979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pPr indent="450215" algn="just">
              <a:lnSpc>
                <a:spcPct val="115000"/>
              </a:lnSpc>
              <a:spcBef>
                <a:spcPts val="600"/>
              </a:spcBef>
              <a:spcAft>
                <a:spcPts val="600"/>
              </a:spcAft>
            </a:pPr>
            <a:r>
              <a:rPr lang="vi-VN" sz="1800" kern="100" dirty="0">
                <a:effectLst/>
                <a:latin typeface="Times New Roman" panose="02020603050405020304" pitchFamily="18" charset="0"/>
                <a:ea typeface="DengXian" panose="02010600030101010101" pitchFamily="2" charset="-122"/>
                <a:cs typeface="Times New Roman" panose="02020603050405020304" pitchFamily="18" charset="0"/>
              </a:rPr>
              <a:t>Một trong những nguyên nhân cơ bản của tình trạng trên là do Luật Giao thông đường bộ năm 2008 được xây dựng và ban hành trên cơ sở sửa đổi Luật Giao thông đường bộ năm 2001, trong bối cảnh hệ thống hạ tầng giao thông đường bộ còn hạn chế, phương tiện chủ yếu là xe mô tô, xe gắn máy. Một số quy định tuy đã được điều chỉnh trong Luật Giao thông đường bộ năm 2008 nhưng vẫn còn thiếu, chưa đồng bộ và chưa sát với thực tiễn để tổ chức thực hiện như: </a:t>
            </a:r>
            <a:r>
              <a:rPr lang="x-none" sz="1800" kern="100" dirty="0">
                <a:effectLst/>
                <a:latin typeface="Times New Roman" panose="02020603050405020304" pitchFamily="18" charset="0"/>
                <a:ea typeface="DengXian" panose="02010600030101010101" pitchFamily="2" charset="-122"/>
                <a:cs typeface="Times New Roman" panose="02020603050405020304" pitchFamily="18" charset="0"/>
              </a:rPr>
              <a:t>Quy tắc giao thông</a:t>
            </a:r>
            <a:r>
              <a:rPr lang="vi-VN" sz="1800" kern="100" dirty="0">
                <a:effectLst/>
                <a:latin typeface="Times New Roman" panose="02020603050405020304" pitchFamily="18" charset="0"/>
                <a:ea typeface="DengXian" panose="02010600030101010101" pitchFamily="2" charset="-122"/>
                <a:cs typeface="Times New Roman" panose="02020603050405020304" pitchFamily="18" charset="0"/>
              </a:rPr>
              <a:t>; giải quyết tai nạn giao thông; chỉ huy, điều khiển giao thông, giải quyết ùn tắc giao thông, tuần tra, kiểm soát; quản lý phương tiện giao thông; quản lý người điều khiển phương tiện giao thông; quản lý, vận hành trung tâm chỉ huy giao thông… </a:t>
            </a:r>
            <a:endParaRPr lang="en-US" sz="1800" kern="100" dirty="0">
              <a:effectLst/>
              <a:latin typeface="Aptos"/>
              <a:ea typeface="DengXian" panose="02010600030101010101" pitchFamily="2" charset="-122"/>
              <a:cs typeface="Times New Roman" panose="02020603050405020304" pitchFamily="18" charset="0"/>
            </a:endParaRPr>
          </a:p>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886896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pPr indent="450215" algn="just">
              <a:lnSpc>
                <a:spcPct val="115000"/>
              </a:lnSpc>
              <a:spcBef>
                <a:spcPts val="600"/>
              </a:spcBef>
              <a:spcAft>
                <a:spcPts val="600"/>
              </a:spcAft>
            </a:pPr>
            <a:r>
              <a:rPr lang="vi-VN" sz="1800" kern="100" dirty="0">
                <a:effectLst/>
                <a:latin typeface="Times New Roman" panose="02020603050405020304" pitchFamily="18" charset="0"/>
                <a:ea typeface="DengXian" panose="02010600030101010101" pitchFamily="2" charset="-122"/>
                <a:cs typeface="Times New Roman" panose="02020603050405020304" pitchFamily="18" charset="0"/>
              </a:rPr>
              <a:t>Thực tiễn, sau hơn một thập kỷ thực hiện Luật Giao thông đường bộ năm 2008 cho thấy, nhiều quy định của Luật đã bộc lộ những hạn chế, bất cập, không đáp ứng được yêu cầu của công tác quản lý trong lĩnh vực này, nhất là trước sự phát triển của hạ tầng giao thông, sự gia tăng nhanh chóng của số lượng phương tiện giao thông và tình hình trật tự, an toàn giao thông đường bộ ở Việt Nam.</a:t>
            </a:r>
            <a:endParaRPr lang="en-US" sz="1800" kern="100" dirty="0">
              <a:effectLst/>
              <a:latin typeface="Aptos"/>
              <a:ea typeface="DengXian" panose="02010600030101010101" pitchFamily="2" charset="-122"/>
              <a:cs typeface="Times New Roman" panose="02020603050405020304" pitchFamily="18" charset="0"/>
            </a:endParaRPr>
          </a:p>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756854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434608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pPr indent="450215" algn="just">
              <a:lnSpc>
                <a:spcPct val="115000"/>
              </a:lnSpc>
              <a:spcBef>
                <a:spcPts val="600"/>
              </a:spcBef>
              <a:spcAft>
                <a:spcPts val="600"/>
              </a:spcAft>
            </a:pPr>
            <a:r>
              <a:rPr lang="vi-VN" sz="1100" kern="100" dirty="0">
                <a:effectLst/>
                <a:latin typeface="Times New Roman" panose="02020603050405020304" pitchFamily="18" charset="0"/>
                <a:ea typeface="DengXian" panose="02010600030101010101" pitchFamily="2" charset="-122"/>
                <a:cs typeface="Times New Roman" panose="02020603050405020304" pitchFamily="18" charset="0"/>
              </a:rPr>
              <a:t>Các loại hình kinh doanh vận tải chưa được phân định rõ ràng, dẫn đến tình trạng cạnh tranh không lành mạnh, quy định về điều kiện kinh doanh trong đó có các thiết bị quan trọng như giám sát hành trình, camera hành trình chưa rõ ràng dẫn đến hiệu quả quản lý hạn chế</a:t>
            </a:r>
            <a:r>
              <a:rPr lang="x-none" sz="1100" kern="100" dirty="0">
                <a:effectLst/>
                <a:latin typeface="Times New Roman" panose="02020603050405020304" pitchFamily="18" charset="0"/>
                <a:ea typeface="DengXian" panose="02010600030101010101" pitchFamily="2" charset="-122"/>
                <a:cs typeface="Times New Roman" panose="02020603050405020304" pitchFamily="18" charset="0"/>
              </a:rPr>
              <a:t>.</a:t>
            </a:r>
            <a:r>
              <a:rPr lang="vi-VN" sz="1100" kern="100" dirty="0">
                <a:effectLst/>
                <a:latin typeface="Times New Roman" panose="02020603050405020304" pitchFamily="18" charset="0"/>
                <a:ea typeface="DengXian" panose="02010600030101010101" pitchFamily="2" charset="-122"/>
                <a:cs typeface="Times New Roman" panose="02020603050405020304" pitchFamily="18" charset="0"/>
              </a:rPr>
              <a:t> Chưa có quy định cụ thể trách nhiệm khác của đơn vị kinh doanh vận tải khi thực hiện không đúng các yêu cầu về kinh doanh và điều kiện kinh doanh dẫn đến tai nạn giao thông. K</a:t>
            </a:r>
            <a:r>
              <a:rPr lang="x-none" sz="1100" kern="100" dirty="0">
                <a:effectLst/>
                <a:latin typeface="Times New Roman" panose="02020603050405020304" pitchFamily="18" charset="0"/>
                <a:ea typeface="DengXian" panose="02010600030101010101" pitchFamily="2" charset="-122"/>
                <a:cs typeface="Times New Roman" panose="02020603050405020304" pitchFamily="18" charset="0"/>
              </a:rPr>
              <a:t>inh doanh vận tải là kinh doanh có điều kiện nhưng</a:t>
            </a:r>
            <a:r>
              <a:rPr lang="vi-VN" sz="1100" kern="100" dirty="0">
                <a:effectLst/>
                <a:latin typeface="Times New Roman" panose="02020603050405020304" pitchFamily="18" charset="0"/>
                <a:ea typeface="DengXian" panose="02010600030101010101" pitchFamily="2" charset="-122"/>
                <a:cs typeface="Times New Roman" panose="02020603050405020304" pitchFamily="18" charset="0"/>
              </a:rPr>
              <a:t> Luật Giao thông đường bộ năm 2008</a:t>
            </a:r>
            <a:r>
              <a:rPr lang="x-none" sz="1100" kern="100" dirty="0">
                <a:effectLst/>
                <a:latin typeface="Times New Roman" panose="02020603050405020304" pitchFamily="18" charset="0"/>
                <a:ea typeface="DengXian" panose="02010600030101010101" pitchFamily="2" charset="-122"/>
                <a:cs typeface="Times New Roman" panose="02020603050405020304" pitchFamily="18" charset="0"/>
              </a:rPr>
              <a:t> quy định chưa rõ, chưa đủ </a:t>
            </a:r>
            <a:r>
              <a:rPr lang="vi-VN" sz="1100" kern="100" dirty="0">
                <a:effectLst/>
                <a:latin typeface="Times New Roman" panose="02020603050405020304" pitchFamily="18" charset="0"/>
                <a:ea typeface="DengXian" panose="02010600030101010101" pitchFamily="2" charset="-122"/>
                <a:cs typeface="Times New Roman" panose="02020603050405020304" pitchFamily="18" charset="0"/>
              </a:rPr>
              <a:t>cơ chế, </a:t>
            </a:r>
            <a:r>
              <a:rPr lang="x-none" sz="1100" kern="100" dirty="0">
                <a:effectLst/>
                <a:latin typeface="Times New Roman" panose="02020603050405020304" pitchFamily="18" charset="0"/>
                <a:ea typeface="DengXian" panose="02010600030101010101" pitchFamily="2" charset="-122"/>
                <a:cs typeface="Times New Roman" panose="02020603050405020304" pitchFamily="18" charset="0"/>
              </a:rPr>
              <a:t>chính </a:t>
            </a:r>
            <a:r>
              <a:rPr lang="vi-VN" sz="1100" kern="100" dirty="0">
                <a:effectLst/>
                <a:latin typeface="Times New Roman" panose="02020603050405020304" pitchFamily="18" charset="0"/>
                <a:ea typeface="DengXian" panose="02010600030101010101" pitchFamily="2" charset="-122"/>
                <a:cs typeface="Times New Roman" panose="02020603050405020304" pitchFamily="18" charset="0"/>
              </a:rPr>
              <a:t>sách để phát triển tương xứng với nhu cầu xã hội và phòng ngừa tai nạn giao thông.</a:t>
            </a:r>
            <a:endParaRPr lang="en-US" sz="1050" kern="100" dirty="0">
              <a:effectLst/>
              <a:latin typeface="Aptos"/>
              <a:ea typeface="DengXian" panose="02010600030101010101" pitchFamily="2" charset="-122"/>
              <a:cs typeface="Times New Roman" panose="02020603050405020304" pitchFamily="18" charset="0"/>
            </a:endParaRPr>
          </a:p>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050688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pPr indent="450215" algn="just">
              <a:lnSpc>
                <a:spcPct val="115000"/>
              </a:lnSpc>
              <a:spcBef>
                <a:spcPts val="600"/>
              </a:spcBef>
              <a:spcAft>
                <a:spcPts val="600"/>
              </a:spcAft>
            </a:pPr>
            <a:r>
              <a:rPr lang="vi-VN" sz="1100" kern="100" dirty="0">
                <a:effectLst/>
                <a:latin typeface="Times New Roman" panose="02020603050405020304" pitchFamily="18" charset="0"/>
                <a:ea typeface="DengXian" panose="02010600030101010101" pitchFamily="2" charset="-122"/>
                <a:cs typeface="Times New Roman" panose="02020603050405020304" pitchFamily="18" charset="0"/>
              </a:rPr>
              <a:t>Luật Giao thông đường bộ năm 2008 không quy định rõ cơ quan nhà nước chịu trách nhiệm chính về trật tự, an toàn giao thông đường bộ, việc phân định nhiệm vụ, quyền hạn của các cơ quan chức năng về bảo đảm trật tự, an toàn giao thông đường bộ thiếu rõ ràng, chưa rành mạch dẫn đến quá trình thực hiện còn chồng chéo, thiếu nhất quán, đồng bộ, nhất là giữa cơ quan quản lý nhà nước về an ninh, trật tự và cơ quan quản lý nhà nước về hạ tầng, kinh tế, kỹ thuật, làm giảm hiệu lực, hiệu quả quản lý nhà nước, chưa giải quyết được thực trạng phức tạp về trật tự, an toàn giao thông đường bộ như mục tiêu đề ra.</a:t>
            </a:r>
            <a:endParaRPr lang="en-US" sz="1050" kern="100" dirty="0">
              <a:effectLst/>
              <a:latin typeface="Aptos"/>
              <a:ea typeface="DengXian" panose="02010600030101010101" pitchFamily="2" charset="-122"/>
              <a:cs typeface="Times New Roman" panose="02020603050405020304" pitchFamily="18" charset="0"/>
            </a:endParaRPr>
          </a:p>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459878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418926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pPr indent="450215" algn="just">
              <a:lnSpc>
                <a:spcPct val="115000"/>
              </a:lnSpc>
              <a:spcBef>
                <a:spcPts val="600"/>
              </a:spcBef>
              <a:spcAft>
                <a:spcPts val="600"/>
              </a:spcAft>
            </a:pPr>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P</a:t>
            </a:r>
            <a:r>
              <a:rPr lang="vi-VN" sz="1800" kern="100" dirty="0">
                <a:effectLst/>
                <a:latin typeface="Times New Roman" panose="02020603050405020304" pitchFamily="18" charset="0"/>
                <a:ea typeface="DengXian" panose="02010600030101010101" pitchFamily="2" charset="-122"/>
                <a:cs typeface="Times New Roman" panose="02020603050405020304" pitchFamily="18" charset="0"/>
              </a:rPr>
              <a:t>hù hợp với </a:t>
            </a:r>
            <a:r>
              <a:rPr lang="it-IT" sz="1800" kern="100" dirty="0">
                <a:effectLst/>
                <a:latin typeface="Times New Roman" panose="02020603050405020304" pitchFamily="18" charset="0"/>
                <a:ea typeface="DengXian" panose="02010600030101010101" pitchFamily="2" charset="-122"/>
                <a:cs typeface="Times New Roman" panose="02020603050405020304" pitchFamily="18" charset="0"/>
              </a:rPr>
              <a:t>xu hướng xây dựng, hoàn thiện hệ thống pháp luật của Việt Nam hiện nay theo hướng chuyên sâu, điều chỉnh một lĩnh vực cụ thể để bảo đảm sự phân công rõ ràng chức năng, nhiệm vụ trong quản lý nhà nước của các bộ, ngành, địa phương và nâng cao hiệu lực, hiệu quả thực thi pháp luật; nghiên cứu kinh nghiệm quốc tế </a:t>
            </a:r>
            <a:r>
              <a:rPr lang="vi-VN" sz="1800" kern="100" dirty="0">
                <a:effectLst/>
                <a:latin typeface="Times New Roman" panose="02020603050405020304" pitchFamily="18" charset="0"/>
                <a:ea typeface="DengXian" panose="02010600030101010101" pitchFamily="2" charset="-122"/>
                <a:cs typeface="Times New Roman" panose="02020603050405020304" pitchFamily="18" charset="0"/>
              </a:rPr>
              <a:t>cho thấy nhiều quốc gia xây dựng luật chuyên sâu về trật tự, an toàn giao thông, luật về kết cấu hạ tầng giao thông, luật về vận tải đường bộ. Công ước Viên năm 1968 mà Việt Nam tham gia cũng chỉ điều chỉnh về trật tự, an toàn giao thông đường bộ.</a:t>
            </a:r>
            <a:endParaRPr lang="en-US" sz="1800" kern="100" dirty="0">
              <a:effectLst/>
              <a:latin typeface="Aptos"/>
              <a:ea typeface="DengXian" panose="02010600030101010101" pitchFamily="2" charset="-122"/>
              <a:cs typeface="Times New Roman" panose="02020603050405020304" pitchFamily="18" charset="0"/>
            </a:endParaRPr>
          </a:p>
          <a:p>
            <a:pPr>
              <a:lnSpc>
                <a:spcPct val="115000"/>
              </a:lnSpc>
              <a:spcAft>
                <a:spcPts val="800"/>
              </a:spcAft>
            </a:pPr>
            <a:r>
              <a:rPr lang="en-GB" sz="1800" kern="100" dirty="0" err="1">
                <a:effectLst/>
                <a:latin typeface="Times New Roman" panose="02020603050405020304" pitchFamily="18" charset="0"/>
                <a:ea typeface="DengXian" panose="02010600030101010101" pitchFamily="2" charset="-122"/>
              </a:rPr>
              <a:t>Như</a:t>
            </a:r>
            <a:r>
              <a:rPr lang="en-GB" sz="1800" kern="100" dirty="0">
                <a:effectLst/>
                <a:latin typeface="Times New Roman" panose="02020603050405020304" pitchFamily="18" charset="0"/>
                <a:ea typeface="DengXian" panose="02010600030101010101" pitchFamily="2" charset="-122"/>
              </a:rPr>
              <a:t>: </a:t>
            </a:r>
            <a:r>
              <a:rPr lang="en-GB" sz="1800" kern="100" dirty="0" err="1">
                <a:effectLst/>
                <a:latin typeface="Times New Roman" panose="02020603050405020304" pitchFamily="18" charset="0"/>
                <a:ea typeface="DengXian" panose="02010600030101010101" pitchFamily="2" charset="-122"/>
              </a:rPr>
              <a:t>Nhật</a:t>
            </a:r>
            <a:r>
              <a:rPr lang="en-GB" sz="1800" kern="100" dirty="0">
                <a:effectLst/>
                <a:latin typeface="Times New Roman" panose="02020603050405020304" pitchFamily="18" charset="0"/>
                <a:ea typeface="DengXian" panose="02010600030101010101" pitchFamily="2" charset="-122"/>
              </a:rPr>
              <a:t> </a:t>
            </a:r>
            <a:r>
              <a:rPr lang="en-GB" sz="1800" kern="100" dirty="0" err="1">
                <a:effectLst/>
                <a:latin typeface="Times New Roman" panose="02020603050405020304" pitchFamily="18" charset="0"/>
                <a:ea typeface="DengXian" panose="02010600030101010101" pitchFamily="2" charset="-122"/>
              </a:rPr>
              <a:t>Bản</a:t>
            </a:r>
            <a:r>
              <a:rPr lang="en-GB" sz="1800" kern="100" dirty="0">
                <a:effectLst/>
                <a:latin typeface="Times New Roman" panose="02020603050405020304" pitchFamily="18" charset="0"/>
                <a:ea typeface="DengXian" panose="02010600030101010101" pitchFamily="2" charset="-122"/>
              </a:rPr>
              <a:t>, </a:t>
            </a:r>
            <a:r>
              <a:rPr lang="en-GB" sz="1800" kern="100" dirty="0" err="1">
                <a:effectLst/>
                <a:latin typeface="Times New Roman" panose="02020603050405020304" pitchFamily="18" charset="0"/>
                <a:ea typeface="DengXian" panose="02010600030101010101" pitchFamily="2" charset="-122"/>
              </a:rPr>
              <a:t>Hàn</a:t>
            </a:r>
            <a:r>
              <a:rPr lang="en-GB" sz="1800" kern="100" dirty="0">
                <a:effectLst/>
                <a:latin typeface="Times New Roman" panose="02020603050405020304" pitchFamily="18" charset="0"/>
                <a:ea typeface="DengXian" panose="02010600030101010101" pitchFamily="2" charset="-122"/>
              </a:rPr>
              <a:t> </a:t>
            </a:r>
            <a:r>
              <a:rPr lang="en-GB" sz="1800" kern="100" dirty="0" err="1">
                <a:effectLst/>
                <a:latin typeface="Times New Roman" panose="02020603050405020304" pitchFamily="18" charset="0"/>
                <a:ea typeface="DengXian" panose="02010600030101010101" pitchFamily="2" charset="-122"/>
              </a:rPr>
              <a:t>Quốc</a:t>
            </a:r>
            <a:r>
              <a:rPr lang="en-GB" sz="1800" kern="100" dirty="0">
                <a:effectLst/>
                <a:latin typeface="Times New Roman" panose="02020603050405020304" pitchFamily="18" charset="0"/>
                <a:ea typeface="DengXian" panose="02010600030101010101" pitchFamily="2" charset="-122"/>
              </a:rPr>
              <a:t>, </a:t>
            </a:r>
            <a:r>
              <a:rPr lang="en-GB" sz="1800" kern="100" dirty="0" err="1">
                <a:effectLst/>
                <a:latin typeface="Times New Roman" panose="02020603050405020304" pitchFamily="18" charset="0"/>
                <a:ea typeface="DengXian" panose="02010600030101010101" pitchFamily="2" charset="-122"/>
              </a:rPr>
              <a:t>Trung</a:t>
            </a:r>
            <a:r>
              <a:rPr lang="en-GB" sz="1800" kern="100" dirty="0">
                <a:effectLst/>
                <a:latin typeface="Times New Roman" panose="02020603050405020304" pitchFamily="18" charset="0"/>
                <a:ea typeface="DengXian" panose="02010600030101010101" pitchFamily="2" charset="-122"/>
              </a:rPr>
              <a:t> </a:t>
            </a:r>
            <a:r>
              <a:rPr lang="en-GB" sz="1800" kern="100" dirty="0" err="1">
                <a:effectLst/>
                <a:latin typeface="Times New Roman" panose="02020603050405020304" pitchFamily="18" charset="0"/>
                <a:ea typeface="DengXian" panose="02010600030101010101" pitchFamily="2" charset="-122"/>
              </a:rPr>
              <a:t>Quốc</a:t>
            </a:r>
            <a:r>
              <a:rPr lang="en-GB" sz="1800" kern="100" dirty="0">
                <a:effectLst/>
                <a:latin typeface="Times New Roman" panose="02020603050405020304" pitchFamily="18" charset="0"/>
                <a:ea typeface="DengXian" panose="02010600030101010101" pitchFamily="2" charset="-122"/>
              </a:rPr>
              <a:t>, </a:t>
            </a:r>
            <a:r>
              <a:rPr lang="en-GB" sz="1800" kern="100" dirty="0" err="1">
                <a:effectLst/>
                <a:latin typeface="Times New Roman" panose="02020603050405020304" pitchFamily="18" charset="0"/>
                <a:ea typeface="DengXian" panose="02010600030101010101" pitchFamily="2" charset="-122"/>
              </a:rPr>
              <a:t>Thái</a:t>
            </a:r>
            <a:r>
              <a:rPr lang="en-GB" sz="1800" kern="100" dirty="0">
                <a:effectLst/>
                <a:latin typeface="Times New Roman" panose="02020603050405020304" pitchFamily="18" charset="0"/>
                <a:ea typeface="DengXian" panose="02010600030101010101" pitchFamily="2" charset="-122"/>
              </a:rPr>
              <a:t> Lan, Singapore, Nga, </a:t>
            </a:r>
            <a:r>
              <a:rPr lang="en-GB" sz="1800" kern="100" dirty="0" err="1">
                <a:effectLst/>
                <a:latin typeface="Times New Roman" panose="02020603050405020304" pitchFamily="18" charset="0"/>
                <a:ea typeface="DengXian" panose="02010600030101010101" pitchFamily="2" charset="-122"/>
              </a:rPr>
              <a:t>Đức</a:t>
            </a:r>
            <a:r>
              <a:rPr lang="en-GB" sz="1800" kern="100" dirty="0">
                <a:effectLst/>
                <a:latin typeface="Times New Roman" panose="02020603050405020304" pitchFamily="18" charset="0"/>
                <a:ea typeface="DengXian" panose="02010600030101010101" pitchFamily="2" charset="-122"/>
              </a:rPr>
              <a:t>…</a:t>
            </a:r>
            <a:endParaRPr lang="en-US" sz="1800" kern="100" dirty="0">
              <a:effectLst/>
              <a:latin typeface="Times New Roman" panose="02020603050405020304" pitchFamily="18" charset="0"/>
              <a:ea typeface="DengXian" panose="02010600030101010101" pitchFamily="2" charset="-122"/>
            </a:endParaRPr>
          </a:p>
        </p:txBody>
      </p:sp>
    </p:spTree>
    <p:extLst>
      <p:ext uri="{BB962C8B-B14F-4D97-AF65-F5344CB8AC3E}">
        <p14:creationId xmlns:p14="http://schemas.microsoft.com/office/powerpoint/2010/main" val="2135194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pPr indent="450215" algn="just">
              <a:lnSpc>
                <a:spcPct val="115000"/>
              </a:lnSpc>
              <a:spcBef>
                <a:spcPts val="600"/>
              </a:spcBef>
              <a:spcAft>
                <a:spcPts val="600"/>
              </a:spcAft>
            </a:pPr>
            <a:r>
              <a:rPr lang="vi-VN" sz="1800" kern="100" dirty="0">
                <a:effectLst/>
                <a:latin typeface="Times New Roman" panose="02020603050405020304" pitchFamily="18" charset="0"/>
                <a:ea typeface="DengXian" panose="02010600030101010101" pitchFamily="2" charset="-122"/>
                <a:cs typeface="Times New Roman" panose="02020603050405020304" pitchFamily="18" charset="0"/>
              </a:rPr>
              <a:t>Như vậy, việc xây dựng, ban hành Luật trật tự, an toàn giao thông đường bộ xuất phát từ yêu cầu thực tiễn khách quan, với mục tiêu quan trọng là bảo đảm tính mạng, sức khỏe, tài sản của người dân khi tham gia giao thông, xác định cụ thể cơ quan nhà nước chịu trách nhiệm chính về trật tự, an toàn giao thông đường bộ, góp phần nâng cao chất lượng, hiệu quả công tác quản lý nhà nước; đảm bảo sự điều chỉnh sát thực tế về mặt pháp lý; khắc phục những hạn chế, vướng mắc, bất cập của Luật Giao thông đường bộ hiện hành, phù hợp với xu thế phát triển pháp luật của nước ta và thông lệ quốc tế. </a:t>
            </a:r>
            <a:endParaRPr lang="en-US" sz="1800" kern="100" dirty="0">
              <a:effectLst/>
              <a:latin typeface="Aptos"/>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38784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vi-VN" sz="8800" b="0" i="0" dirty="0">
                <a:solidFill>
                  <a:srgbClr val="212529"/>
                </a:solidFill>
                <a:effectLst/>
                <a:latin typeface="Arial" panose="020B0604020202020204" pitchFamily="34" charset="0"/>
              </a:rPr>
              <a:t>Sau gần 15 năm thi hành, Luật Giao thông đường bộ năm 2008 (có hiệu lực 1/7/2009) đã bộc lộ nhiều bất cập, một số điều, khoản quy định không còn phù hợp với sự phát triển trong thực tiễn. Luật TTATGT đường bộ 2024 được Quốc hội thông qua và có hiệu lực là cơ sở pháp lý để giải quyết những vấn đề cấp bách, bất cập thực tiễn đang đặt ra về TTATGT. Đồng thời, cụ thể hóa trách nhiệm quản lý nhà nước rõ ràng và công tác tổ chức thực thi pháp luật, bảo đảm tính chuyên nghiệp, tránh chồng chéo, tạo chuyển biến bền vững trong việc bảo đảm TTATGT đường bộ. Cùng với đó, tạo thuận lợi cho người dân trong việc tham gia giao thông cũng như thực hiện các thủ tục hành chính.</a:t>
            </a:r>
            <a:endParaRPr lang="en-US" sz="6600" dirty="0"/>
          </a:p>
        </p:txBody>
      </p:sp>
      <p:sp>
        <p:nvSpPr>
          <p:cNvPr id="4" name="Slide Number Placeholder 3"/>
          <p:cNvSpPr>
            <a:spLocks noGrp="1"/>
          </p:cNvSpPr>
          <p:nvPr>
            <p:ph type="sldNum" sz="quarter" idx="10"/>
          </p:nvPr>
        </p:nvSpPr>
        <p:spPr/>
        <p:txBody>
          <a:bodyPr/>
          <a:lstStyle/>
          <a:p>
            <a:pPr>
              <a:defRPr/>
            </a:pPr>
            <a:fld id="{A6087B3C-ADFC-4A88-B3C7-C4367382B26B}"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390786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5742833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373710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810348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2383869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3910740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7061960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867222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pPr indent="450215" algn="just">
              <a:lnSpc>
                <a:spcPct val="115000"/>
              </a:lnSpc>
              <a:spcBef>
                <a:spcPts val="600"/>
              </a:spcBef>
              <a:spcAft>
                <a:spcPts val="600"/>
              </a:spcAft>
            </a:pPr>
            <a:r>
              <a:rPr lang="vi-VN" sz="1800" kern="100" dirty="0">
                <a:effectLst/>
                <a:latin typeface="Times New Roman" panose="02020603050405020304" pitchFamily="18" charset="0"/>
                <a:ea typeface="DengXian" panose="02010600030101010101" pitchFamily="2" charset="-122"/>
                <a:cs typeface="Times New Roman" panose="02020603050405020304" pitchFamily="18" charset="0"/>
              </a:rPr>
              <a:t>Kết luận số 19-KL/TW ngày 14/10/2021 của Bộ Chính trị về định hướng Chương trình xây dựng pháp luật nhiệm kỳ Quốc hội khóa XV, phê duyệt Đề án số 292-ĐA/ĐĐQH15 ngày 20/10/2021 của Đảng đoàn Quốc hội khóa XV về Định hướng Chương trình xây dựng pháp luật nhiệm kỳ Quốc hội khóa XV (2021-2026), trong đó đề ra nhiệm vụ nghiên cứu xây dựng dự án Luật điều chỉnh nội dung về bảo đảm trật tự, an toàn giao thông đường bộ để xem xét bổ sung vào Chương trình năm 2022-2023.</a:t>
            </a:r>
            <a:endParaRPr lang="en-US" sz="1800" kern="100" dirty="0">
              <a:effectLst/>
              <a:latin typeface="Aptos"/>
              <a:ea typeface="DengXian" panose="02010600030101010101" pitchFamily="2" charset="-122"/>
              <a:cs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781944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8000899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8539549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163529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41263759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7340152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42905737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6485692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2115088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4015639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pPr indent="450215" algn="just">
              <a:lnSpc>
                <a:spcPct val="115000"/>
              </a:lnSpc>
              <a:spcBef>
                <a:spcPts val="600"/>
              </a:spcBef>
              <a:spcAft>
                <a:spcPts val="600"/>
              </a:spcAft>
            </a:pPr>
            <a:r>
              <a:rPr lang="vi-VN" sz="1800" kern="100" dirty="0">
                <a:effectLst/>
                <a:latin typeface="Times New Roman" panose="02020603050405020304" pitchFamily="18" charset="0"/>
                <a:ea typeface="DengXian" panose="02010600030101010101" pitchFamily="2" charset="-122"/>
                <a:cs typeface="Times New Roman" panose="02020603050405020304" pitchFamily="18" charset="0"/>
              </a:rPr>
              <a:t>- Chỉ thị số 23-CT/TW ngày 25/5/2023 của Ban Bí thư về tăng cường sự lãnh đạo của Đảng đối với công tác bảo đảm trật tự, an toàn giao thông đường bộ trong tình hình mới đề ra nhiệm vụ: </a:t>
            </a:r>
            <a:r>
              <a:rPr lang="vi-VN" sz="1800" i="1" kern="100" dirty="0">
                <a:effectLst/>
                <a:latin typeface="Times New Roman" panose="02020603050405020304" pitchFamily="18" charset="0"/>
                <a:ea typeface="DengXian" panose="02010600030101010101" pitchFamily="2" charset="-122"/>
                <a:cs typeface="Times New Roman" panose="02020603050405020304" pitchFamily="18" charset="0"/>
              </a:rPr>
              <a:t>Tập trung rà soát, hoàn thiện đồng bộ hệ thống pháp luật về giao thông theo hướng quy định rõ trách nhiệm quản lý nhà nước đối với công tác bảo đảm trật tự, an toàn giao thông gắn với bảo đảm an ninh, trật tự, an toàn xã hội, xây dựng kết cấu hạ tầng giao thông và phát triển kinh tế - xã hội; xây dựng, ban hành Luật Trật tự, an toàn giao thông đường bộ và Luật Đường bộ để cụ thể hóa một bước định hướng trên.</a:t>
            </a:r>
            <a:endParaRPr lang="en-US" sz="1800" kern="100" dirty="0">
              <a:effectLst/>
              <a:latin typeface="Aptos"/>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kern="1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Nghị</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định</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số</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135/2021/</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NĐ</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-CP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ngày</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31/12/2021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quy</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định</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danh</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mục</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việc</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quản</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lý</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sử</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dụng</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phương</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tiện</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thiết</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bị</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kỹ</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thuật</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nghiệp</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vụ</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và</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quy</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trình</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thu</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thập</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sử</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dụng</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dữ</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liệu</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thu</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được</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từ</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phương</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tiện</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thiết</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bị</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kỹ</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thuật</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do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cá</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nhân</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tổ</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chức</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cung</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cấp</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để</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phát</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hiện</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vi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phạm</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hành</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chính</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p>
          <a:p>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Nghị</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định</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số</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123/2021/</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NĐ</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-CP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ngày</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28/12/2021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sửa</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đổi</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bổ</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sung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một</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số</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điều</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của</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các</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Nghị</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định</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100/2019/</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NĐ</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-CP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ngày</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30/12/2019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của</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Chính</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phủ</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quy</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định</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về</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xử</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phạt</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vi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phạm</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hành</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chính</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trong</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lĩnh</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vực</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đường</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bộ</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đường</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sắt</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p>
          <a:p>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Nghị</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định</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số</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59/2022/</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NĐ</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-CP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ngày</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05/9/2022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của</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Chính</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phủ</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quy</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định</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về</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định</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danh</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và</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xác</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thực</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điện</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tử</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a:t>
            </a:r>
          </a:p>
        </p:txBody>
      </p:sp>
    </p:spTree>
    <p:extLst>
      <p:ext uri="{BB962C8B-B14F-4D97-AF65-F5344CB8AC3E}">
        <p14:creationId xmlns:p14="http://schemas.microsoft.com/office/powerpoint/2010/main" val="31545646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41875033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8795811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3177927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3329317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9250588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9259718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3222717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0512623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9176323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575229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pPr indent="450215" algn="just">
              <a:lnSpc>
                <a:spcPct val="115000"/>
              </a:lnSpc>
              <a:spcBef>
                <a:spcPts val="600"/>
              </a:spcBef>
              <a:spcAft>
                <a:spcPts val="600"/>
              </a:spcAft>
            </a:pPr>
            <a:r>
              <a:rPr lang="vi-VN" sz="1800" kern="100" dirty="0">
                <a:effectLst/>
                <a:latin typeface="Times New Roman" panose="02020603050405020304" pitchFamily="18" charset="0"/>
                <a:ea typeface="DengXian" panose="02010600030101010101" pitchFamily="2" charset="-122"/>
                <a:cs typeface="Times New Roman" panose="02020603050405020304" pitchFamily="18" charset="0"/>
              </a:rPr>
              <a:t>- Kết luận số 45-KL/TW ngày 01/02/2019 của Ban Bí thư về tiếp tục đẩy mạnh thực hiện có hiệu quả Chỉ thị số 18-CT/TW ngày 04/9/2012</a:t>
            </a:r>
            <a:r>
              <a:rPr lang="en-US" sz="1800" kern="100" dirty="0">
                <a:effectLst/>
                <a:latin typeface="Times New Roman" panose="02020603050405020304" pitchFamily="18" charset="0"/>
                <a:ea typeface="DengXian" panose="02010600030101010101" pitchFamily="2" charset="-122"/>
                <a:cs typeface="Times New Roman" panose="02020603050405020304" pitchFamily="18" charset="0"/>
              </a:rPr>
              <a:t>,</a:t>
            </a:r>
            <a:r>
              <a:rPr lang="vi-VN" sz="1800" kern="100" dirty="0">
                <a:effectLst/>
                <a:latin typeface="Times New Roman" panose="02020603050405020304" pitchFamily="18" charset="0"/>
                <a:ea typeface="DengXian" panose="02010600030101010101" pitchFamily="2" charset="-122"/>
                <a:cs typeface="Times New Roman" panose="02020603050405020304" pitchFamily="18" charset="0"/>
              </a:rPr>
              <a:t> trong đó xác định: </a:t>
            </a:r>
            <a:r>
              <a:rPr lang="vi-VN" sz="1800" i="1" kern="100" dirty="0">
                <a:effectLst/>
                <a:latin typeface="Times New Roman" panose="02020603050405020304" pitchFamily="18" charset="0"/>
                <a:ea typeface="DengXian" panose="02010600030101010101" pitchFamily="2" charset="-122"/>
                <a:cs typeface="Times New Roman" panose="02020603050405020304" pitchFamily="18" charset="0"/>
              </a:rPr>
              <a:t>Công tác bảo đảm trật tự, an toàn giao thông là một nội dung của công tác bảo đảm an ninh quốc gia, trật tự, an toàn xã hội</a:t>
            </a:r>
            <a:r>
              <a:rPr lang="vi-VN" sz="1800" kern="100" dirty="0">
                <a:effectLst/>
                <a:latin typeface="Times New Roman" panose="02020603050405020304" pitchFamily="18" charset="0"/>
                <a:ea typeface="DengXian" panose="02010600030101010101" pitchFamily="2" charset="-122"/>
                <a:cs typeface="Times New Roman" panose="02020603050405020304" pitchFamily="18" charset="0"/>
              </a:rPr>
              <a:t>.</a:t>
            </a:r>
            <a:endParaRPr lang="en-US" sz="1800" kern="100" dirty="0">
              <a:effectLst/>
              <a:latin typeface="Aptos"/>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2073829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7821701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pPr indent="365760" algn="just">
              <a:lnSpc>
                <a:spcPct val="115000"/>
              </a:lnSpc>
              <a:spcBef>
                <a:spcPts val="400"/>
              </a:spcBef>
              <a:spcAft>
                <a:spcPts val="400"/>
              </a:spcAft>
              <a:tabLst>
                <a:tab pos="5362575" algn="l"/>
                <a:tab pos="5638800" algn="l"/>
              </a:tabLst>
            </a:pPr>
            <a:r>
              <a:rPr lang="it-IT" sz="1100" kern="100" spc="-10" dirty="0">
                <a:effectLst/>
                <a:latin typeface="Times New Roman" panose="02020603050405020304" pitchFamily="18" charset="0"/>
                <a:ea typeface="Times New Roman" panose="02020603050405020304" pitchFamily="18" charset="0"/>
                <a:cs typeface="Times New Roman" panose="02020603050405020304" pitchFamily="18" charset="0"/>
              </a:rPr>
              <a:t>Năm 2023 và 10 tháng đầu năm 2024,</a:t>
            </a:r>
            <a:r>
              <a:rPr lang="it-IT" sz="1100" b="1" i="1" kern="1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spc="-10" dirty="0">
                <a:effectLst/>
                <a:latin typeface="Times New Roman" panose="02020603050405020304" pitchFamily="18" charset="0"/>
                <a:ea typeface="Times New Roman" panose="02020603050405020304" pitchFamily="18" charset="0"/>
                <a:cs typeface="Times New Roman" panose="02020603050405020304" pitchFamily="18" charset="0"/>
              </a:rPr>
              <a:t>l</a:t>
            </a:r>
            <a:r>
              <a:rPr lang="en-GB" sz="1100" kern="100" spc="-10" dirty="0" err="1">
                <a:effectLst/>
                <a:latin typeface="Times New Roman" panose="02020603050405020304" pitchFamily="18" charset="0"/>
                <a:ea typeface="Times New Roman" panose="02020603050405020304" pitchFamily="18" charset="0"/>
                <a:cs typeface="Times New Roman" panose="02020603050405020304" pitchFamily="18" charset="0"/>
              </a:rPr>
              <a:t>ực</a:t>
            </a:r>
            <a:r>
              <a:rPr lang="en-GB" sz="1100" kern="1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100" kern="100" spc="-1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GB" sz="1100" kern="1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100" kern="100" spc="-1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GB" sz="1100" kern="1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100" kern="100" spc="-10" dirty="0" err="1">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GB" sz="1100" kern="1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100" kern="100" spc="-1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GB" sz="1100" kern="1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100" kern="100" spc="-1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GB" sz="1100" kern="1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100" kern="100" spc="-1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GB" sz="1100" kern="1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100" kern="100" spc="-10" dirty="0" err="1">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GB" sz="1100" kern="1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100" kern="100" spc="-10" dirty="0" err="1">
                <a:effectLst/>
                <a:latin typeface="Times New Roman" panose="02020603050405020304" pitchFamily="18" charset="0"/>
                <a:ea typeface="Times New Roman" panose="02020603050405020304" pitchFamily="18" charset="0"/>
                <a:cs typeface="Times New Roman" panose="02020603050405020304" pitchFamily="18" charset="0"/>
              </a:rPr>
              <a:t>tra</a:t>
            </a:r>
            <a:r>
              <a:rPr lang="en-GB" sz="1100" kern="1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100" kern="100" spc="-10" dirty="0" err="1">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GB" sz="1100" kern="1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100" kern="100" spc="-10" dirty="0" err="1">
                <a:effectLst/>
                <a:latin typeface="Times New Roman" panose="02020603050405020304" pitchFamily="18" charset="0"/>
                <a:ea typeface="Times New Roman" panose="02020603050405020304" pitchFamily="18" charset="0"/>
                <a:cs typeface="Times New Roman" panose="02020603050405020304" pitchFamily="18" charset="0"/>
              </a:rPr>
              <a:t>lý</a:t>
            </a:r>
            <a:r>
              <a:rPr lang="en-GB" sz="1100" kern="1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spc="-10" dirty="0">
                <a:effectLst/>
                <a:latin typeface="Times New Roman" panose="02020603050405020304" pitchFamily="18" charset="0"/>
                <a:ea typeface="Times New Roman" panose="02020603050405020304" pitchFamily="18" charset="0"/>
                <a:cs typeface="Times New Roman" panose="02020603050405020304" pitchFamily="18" charset="0"/>
              </a:rPr>
              <a:t>7.587.410 </a:t>
            </a:r>
            <a:r>
              <a:rPr lang="en-GB" sz="1100" kern="100" spc="-1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GB" sz="1100" kern="1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100" kern="100" spc="-1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GB" sz="1100" kern="100" spc="-10" dirty="0">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GB" sz="1100" kern="100" spc="-10" dirty="0" err="1">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GB" sz="1100" kern="1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100" kern="100" spc="-10" dirty="0" err="1">
                <a:effectLst/>
                <a:latin typeface="Times New Roman" panose="02020603050405020304" pitchFamily="18" charset="0"/>
                <a:ea typeface="Times New Roman" panose="02020603050405020304" pitchFamily="18" charset="0"/>
                <a:cs typeface="Times New Roman" panose="02020603050405020304" pitchFamily="18" charset="0"/>
              </a:rPr>
              <a:t>TTATGT</a:t>
            </a:r>
            <a:r>
              <a:rPr lang="en-GB" sz="1100" kern="1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100" kern="100" spc="-1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GB" sz="1100" kern="1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100" kern="100" spc="-1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nl-NL" sz="1100" kern="1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spc="-1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100" kern="1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spc="-1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1100" kern="1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1100" kern="100" spc="-10" dirty="0">
                <a:effectLst/>
                <a:latin typeface="Times New Roman" panose="02020603050405020304" pitchFamily="18" charset="0"/>
                <a:ea typeface="Times New Roman" panose="02020603050405020304" pitchFamily="18" charset="0"/>
                <a:cs typeface="Times New Roman" panose="02020603050405020304" pitchFamily="18" charset="0"/>
              </a:rPr>
              <a:t>có 1.566.812 trường hợp vi phạm nồng độ cồn (chiếm 20,65% tổng số vi phạm), tính trung bình mỗi ngày trên toàn quốc có hơn 2.300 người điều khiển phương tiện tham gia giao thông trong cơ thể có nồng độ cồn bị lực lượng chức năng kiểm tra, phát hiện và xử lý</a:t>
            </a:r>
            <a:r>
              <a:rPr lang="nl-NL" sz="11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50" kern="1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0574649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6055460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2984157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pPr indent="365760" algn="just">
              <a:lnSpc>
                <a:spcPct val="115000"/>
              </a:lnSpc>
              <a:spcBef>
                <a:spcPts val="400"/>
              </a:spcBef>
              <a:spcAft>
                <a:spcPts val="400"/>
              </a:spcAft>
            </a:pP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73/2022/</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QH15</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khóa</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XV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ô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tô</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10/2024,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239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1.645.852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41.882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3.946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tỷ</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trúng</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nộp</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 3.520 </a:t>
            </a:r>
            <a:r>
              <a:rPr lang="en-US" sz="1100" kern="100" dirty="0" err="1">
                <a:effectLst/>
                <a:latin typeface="Times New Roman" panose="02020603050405020304" pitchFamily="18" charset="0"/>
                <a:ea typeface="Times New Roman" panose="02020603050405020304" pitchFamily="18" charset="0"/>
                <a:cs typeface="Times New Roman" panose="02020603050405020304" pitchFamily="18" charset="0"/>
              </a:rPr>
              <a:t>tỷ</a:t>
            </a:r>
            <a:r>
              <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50" kern="1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6303377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4347590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759372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818199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pPr indent="450215" algn="just">
              <a:lnSpc>
                <a:spcPct val="115000"/>
              </a:lnSpc>
              <a:spcBef>
                <a:spcPts val="600"/>
              </a:spcBef>
              <a:spcAft>
                <a:spcPts val="600"/>
              </a:spcAft>
            </a:pPr>
            <a:r>
              <a:rPr lang="vi-VN" sz="1800" kern="100" dirty="0">
                <a:effectLst/>
                <a:latin typeface="Times New Roman" panose="02020603050405020304" pitchFamily="18" charset="0"/>
                <a:ea typeface="DengXian" panose="02010600030101010101" pitchFamily="2" charset="-122"/>
                <a:cs typeface="Times New Roman" panose="02020603050405020304" pitchFamily="18" charset="0"/>
              </a:rPr>
              <a:t>- Nghị quyết số 27-NQ/TW ngày 09/11/2022 của Ban chấp hành Trung ương Đảng khóa XIII</a:t>
            </a:r>
            <a:r>
              <a:rPr lang="vi-VN" sz="18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vi-VN" sz="1800" kern="100" dirty="0">
                <a:effectLst/>
                <a:latin typeface="Times New Roman" panose="02020603050405020304" pitchFamily="18" charset="0"/>
                <a:ea typeface="DengXian" panose="02010600030101010101" pitchFamily="2" charset="-122"/>
                <a:cs typeface="Times New Roman" panose="02020603050405020304" pitchFamily="18" charset="0"/>
              </a:rPr>
              <a:t>về tiếp tục xây dựng và hoàn thiện Nhà nước pháp quyền xã hội chủ nghĩa Việt Nam trong giai đoạn mới đề ra nhiệm vụ:</a:t>
            </a:r>
            <a:r>
              <a:rPr lang="vi-VN" sz="18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vi-VN" sz="1800" i="1" kern="100" dirty="0">
                <a:effectLst/>
                <a:latin typeface="Times New Roman" panose="02020603050405020304" pitchFamily="18" charset="0"/>
                <a:ea typeface="DengXian" panose="02010600030101010101" pitchFamily="2" charset="-122"/>
                <a:cs typeface="Times New Roman" panose="02020603050405020304" pitchFamily="18" charset="0"/>
              </a:rPr>
              <a:t>Tăng cường xây dựng các đạo luật có nội dung cụ thể, hiệu lực trực tiếp.</a:t>
            </a:r>
            <a:endParaRPr lang="en-US" sz="1800" kern="100" dirty="0">
              <a:effectLst/>
              <a:latin typeface="Aptos"/>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643410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3176307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pPr indent="450215" algn="just">
              <a:lnSpc>
                <a:spcPct val="115000"/>
              </a:lnSpc>
              <a:spcBef>
                <a:spcPts val="600"/>
              </a:spcBef>
              <a:spcAft>
                <a:spcPts val="600"/>
              </a:spcAft>
            </a:pPr>
            <a:r>
              <a:rPr lang="vi-VN" sz="1100" kern="100" dirty="0">
                <a:effectLst/>
                <a:latin typeface="Times New Roman" panose="02020603050405020304" pitchFamily="18" charset="0"/>
                <a:ea typeface="DengXian" panose="02010600030101010101" pitchFamily="2" charset="-122"/>
                <a:cs typeface="Times New Roman" panose="02020603050405020304" pitchFamily="18" charset="0"/>
              </a:rPr>
              <a:t>- Nghị quyết số 89/2023/QH15 ngày 02/6/2023 của Quốc hội về Chương trình xây dựng luật, pháp lệnh năm 2024, điều chỉnh Chương trình xây dựng luật, pháp lệnh năm 2023, trong đó dự án Luật Trật tự, an toàn giao thông đường bộ trình Quốc hội khóa XV cho ý kiến tại kỳ họp thứ 6 (tháng 10/2023) và thông qua tại kỳ họp thứ 7 (tháng 5/2024).</a:t>
            </a:r>
            <a:endParaRPr lang="en-US" sz="1050" kern="100" dirty="0">
              <a:effectLst/>
              <a:latin typeface="Aptos"/>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661254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pPr indent="450215" algn="just">
              <a:lnSpc>
                <a:spcPct val="115000"/>
              </a:lnSpc>
              <a:spcBef>
                <a:spcPts val="600"/>
              </a:spcBef>
              <a:spcAft>
                <a:spcPts val="600"/>
              </a:spcAft>
            </a:pPr>
            <a:r>
              <a:rPr lang="vi-VN" sz="1100" kern="100" dirty="0">
                <a:effectLst/>
                <a:latin typeface="Times New Roman" panose="02020603050405020304" pitchFamily="18" charset="0"/>
                <a:ea typeface="DengXian" panose="02010600030101010101" pitchFamily="2" charset="-122"/>
                <a:cs typeface="Times New Roman" panose="02020603050405020304" pitchFamily="18" charset="0"/>
              </a:rPr>
              <a:t>- Hiến pháp năm 2013 quy định: Mọi người có quyền sống; tính mạng con người được pháp luật bảo hộ (Điều 19); mọi người được pháp luật bảo hộ về sức khoẻ (Điều 20).</a:t>
            </a:r>
            <a:endParaRPr lang="en-US" sz="1050" kern="100" dirty="0">
              <a:effectLst/>
              <a:latin typeface="Aptos"/>
              <a:ea typeface="DengXian" panose="02010600030101010101" pitchFamily="2" charset="-122"/>
              <a:cs typeface="Times New Roman" panose="02020603050405020304" pitchFamily="18" charset="0"/>
            </a:endParaRPr>
          </a:p>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630989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800" kern="100" dirty="0">
                <a:effectLst/>
                <a:latin typeface="Times New Roman" panose="02020603050405020304" pitchFamily="18" charset="0"/>
                <a:ea typeface="DengXian" panose="02010600030101010101" pitchFamily="2" charset="-122"/>
                <a:cs typeface="Times New Roman" panose="02020603050405020304" pitchFamily="18" charset="0"/>
              </a:rPr>
              <a:t>Như vậy, việc hoàn thiện thể chế pháp luật trong lĩnh vực bảo đảm trật tự, an toàn giao thông đường bộ là quan điểm chỉ đạo xuyên suốt, thống nhất của Đảng, Nhà nước trong thời gian qua, là sự cụ thể hóa Hiến pháp để đáp ứng đòi hỏi của thực tiễn về trật tự, an toàn giao thông đường bộ trong tình hình mới. </a:t>
            </a:r>
            <a:endParaRPr lang="en-US" sz="1800" kern="100" dirty="0">
              <a:effectLst/>
              <a:latin typeface="Aptos"/>
              <a:ea typeface="DengXian" panose="02010600030101010101" pitchFamily="2" charset="-122"/>
              <a:cs typeface="Times New Roman" panose="02020603050405020304" pitchFamily="18" charset="0"/>
            </a:endParaRPr>
          </a:p>
          <a:p>
            <a:endPar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121794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A29529-A715-4205-9583-55DC10B0BC35}" type="datetimeFigureOut">
              <a:rPr lang="en-US" smtClean="0"/>
              <a:t>02/12/2024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A6017-2EC8-4F00-9531-C7046ECA929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A29529-A715-4205-9583-55DC10B0BC35}" type="datetimeFigureOut">
              <a:rPr lang="en-US" smtClean="0"/>
              <a:t>02/12/2024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A6017-2EC8-4F00-9531-C7046ECA929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A29529-A715-4205-9583-55DC10B0BC35}" type="datetimeFigureOut">
              <a:rPr lang="en-US" smtClean="0"/>
              <a:t>02/12/2024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A6017-2EC8-4F00-9531-C7046ECA929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7"/>
        <p:cNvGrpSpPr/>
        <p:nvPr/>
      </p:nvGrpSpPr>
      <p:grpSpPr>
        <a:xfrm>
          <a:off x="0" y="0"/>
          <a:ext cx="0" cy="0"/>
          <a:chOff x="0" y="0"/>
          <a:chExt cx="0" cy="0"/>
        </a:xfrm>
      </p:grpSpPr>
      <p:sp>
        <p:nvSpPr>
          <p:cNvPr id="28" name="Google Shape;28;p6"/>
          <p:cNvSpPr/>
          <p:nvPr/>
        </p:nvSpPr>
        <p:spPr>
          <a:xfrm>
            <a:off x="346601" y="365700"/>
            <a:ext cx="11498833" cy="6126600"/>
          </a:xfrm>
          <a:custGeom>
            <a:avLst/>
            <a:gdLst/>
            <a:ahLst/>
            <a:cxnLst/>
            <a:rect l="l" t="t" r="r" b="b"/>
            <a:pathLst>
              <a:path w="344965" h="183798" extrusionOk="0">
                <a:moveTo>
                  <a:pt x="114070" y="38"/>
                </a:moveTo>
                <a:lnTo>
                  <a:pt x="0" y="0"/>
                </a:lnTo>
                <a:lnTo>
                  <a:pt x="0" y="183798"/>
                </a:lnTo>
                <a:lnTo>
                  <a:pt x="344965" y="183798"/>
                </a:lnTo>
                <a:lnTo>
                  <a:pt x="344965" y="0"/>
                </a:lnTo>
                <a:lnTo>
                  <a:pt x="231506" y="0"/>
                </a:lnTo>
              </a:path>
            </a:pathLst>
          </a:custGeom>
          <a:noFill/>
          <a:ln w="76200" cap="flat" cmpd="sng">
            <a:solidFill>
              <a:srgbClr val="FF9E00"/>
            </a:solidFill>
            <a:prstDash val="solid"/>
            <a:miter lim="8000"/>
            <a:headEnd type="none" w="med" len="med"/>
            <a:tailEnd type="none" w="med" len="med"/>
          </a:ln>
        </p:spPr>
      </p:sp>
      <p:sp>
        <p:nvSpPr>
          <p:cNvPr id="29" name="Google Shape;29;p6"/>
          <p:cNvSpPr txBox="1">
            <a:spLocks noGrp="1"/>
          </p:cNvSpPr>
          <p:nvPr>
            <p:ph type="title"/>
          </p:nvPr>
        </p:nvSpPr>
        <p:spPr>
          <a:xfrm>
            <a:off x="4322200" y="122088"/>
            <a:ext cx="3547600" cy="9784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30" name="Google Shape;30;p6"/>
          <p:cNvSpPr txBox="1">
            <a:spLocks noGrp="1"/>
          </p:cNvSpPr>
          <p:nvPr>
            <p:ph type="body" idx="1"/>
          </p:nvPr>
        </p:nvSpPr>
        <p:spPr>
          <a:xfrm>
            <a:off x="1121300" y="1274672"/>
            <a:ext cx="4829200" cy="3954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1" name="Google Shape;31;p6"/>
          <p:cNvSpPr txBox="1">
            <a:spLocks noGrp="1"/>
          </p:cNvSpPr>
          <p:nvPr>
            <p:ph type="body" idx="2"/>
          </p:nvPr>
        </p:nvSpPr>
        <p:spPr>
          <a:xfrm>
            <a:off x="6241404" y="1274672"/>
            <a:ext cx="4829200" cy="3954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2" name="Google Shape;32;p6"/>
          <p:cNvSpPr txBox="1">
            <a:spLocks noGrp="1"/>
          </p:cNvSpPr>
          <p:nvPr>
            <p:ph type="sldNum" idx="12"/>
          </p:nvPr>
        </p:nvSpPr>
        <p:spPr>
          <a:xfrm>
            <a:off x="-167" y="6492300"/>
            <a:ext cx="12192000" cy="36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ctr"/>
            <a:fld id="{00000000-1234-1234-1234-123412341234}" type="slidenum">
              <a:rPr lang="en-GB" smtClean="0"/>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a:srcRect/>
          <a:stretch>
            <a:fillRect/>
          </a:stretch>
        </p:blipFill>
        <p:spPr bwMode="auto">
          <a:xfrm>
            <a:off x="3695700" y="549275"/>
            <a:ext cx="8496300" cy="3943350"/>
          </a:xfrm>
          <a:prstGeom prst="rect">
            <a:avLst/>
          </a:prstGeom>
          <a:noFill/>
          <a:ln w="9525">
            <a:noFill/>
            <a:miter lim="800000"/>
            <a:headEnd/>
            <a:tailEnd/>
          </a:ln>
        </p:spPr>
      </p:pic>
      <p:sp>
        <p:nvSpPr>
          <p:cNvPr id="5" name="Rectangle 9" descr="Light horizontal"/>
          <p:cNvSpPr>
            <a:spLocks noChangeArrowheads="1"/>
          </p:cNvSpPr>
          <p:nvPr/>
        </p:nvSpPr>
        <p:spPr bwMode="gray">
          <a:xfrm>
            <a:off x="12700" y="9525"/>
            <a:ext cx="1964267" cy="6848475"/>
          </a:xfrm>
          <a:prstGeom prst="rect">
            <a:avLst/>
          </a:prstGeom>
          <a:pattFill prst="ltHorz">
            <a:fgClr>
              <a:schemeClr val="bg2"/>
            </a:fgClr>
            <a:bgClr>
              <a:schemeClr val="bg1"/>
            </a:bgClr>
          </a:pattFill>
          <a:ln w="0" algn="ctr">
            <a:noFill/>
            <a:miter lim="800000"/>
          </a:ln>
          <a:effectLst/>
        </p:spPr>
        <p:txBody>
          <a:bodyPr wrap="none" anchor="ctr"/>
          <a:lstStyle/>
          <a:p>
            <a:pPr>
              <a:defRPr/>
            </a:pPr>
            <a:endParaRPr lang="en-US">
              <a:cs typeface="+mn-cs"/>
            </a:endParaRPr>
          </a:p>
        </p:txBody>
      </p:sp>
      <p:sp>
        <p:nvSpPr>
          <p:cNvPr id="6" name="Rectangle 10"/>
          <p:cNvSpPr>
            <a:spLocks noChangeArrowheads="1"/>
          </p:cNvSpPr>
          <p:nvPr/>
        </p:nvSpPr>
        <p:spPr bwMode="invGray">
          <a:xfrm>
            <a:off x="0" y="4267200"/>
            <a:ext cx="12204700" cy="1103313"/>
          </a:xfrm>
          <a:prstGeom prst="rect">
            <a:avLst/>
          </a:prstGeom>
          <a:solidFill>
            <a:schemeClr val="accent1"/>
          </a:solidFill>
          <a:ln w="0" algn="ctr">
            <a:noFill/>
            <a:miter lim="800000"/>
          </a:ln>
          <a:effectLst/>
        </p:spPr>
        <p:txBody>
          <a:bodyPr wrap="none" anchor="ctr"/>
          <a:lstStyle/>
          <a:p>
            <a:pPr>
              <a:defRPr/>
            </a:pPr>
            <a:endParaRPr lang="en-US">
              <a:cs typeface="+mn-cs"/>
            </a:endParaRPr>
          </a:p>
        </p:txBody>
      </p:sp>
      <p:sp>
        <p:nvSpPr>
          <p:cNvPr id="7" name="AutoShape 11"/>
          <p:cNvSpPr>
            <a:spLocks noChangeArrowheads="1"/>
          </p:cNvSpPr>
          <p:nvPr/>
        </p:nvSpPr>
        <p:spPr bwMode="ltGray">
          <a:xfrm>
            <a:off x="1964267" y="5105400"/>
            <a:ext cx="9516533" cy="533400"/>
          </a:xfrm>
          <a:prstGeom prst="roundRect">
            <a:avLst>
              <a:gd name="adj" fmla="val 16667"/>
            </a:avLst>
          </a:prstGeom>
          <a:solidFill>
            <a:schemeClr val="tx1"/>
          </a:solidFill>
          <a:ln w="28575" algn="ctr">
            <a:solidFill>
              <a:schemeClr val="bg1"/>
            </a:solidFill>
            <a:round/>
          </a:ln>
          <a:effectLst/>
        </p:spPr>
        <p:txBody>
          <a:bodyPr wrap="none" anchor="ctr"/>
          <a:lstStyle/>
          <a:p>
            <a:pPr>
              <a:defRPr/>
            </a:pPr>
            <a:endParaRPr lang="en-US">
              <a:cs typeface="+mn-cs"/>
            </a:endParaRPr>
          </a:p>
        </p:txBody>
      </p:sp>
      <p:grpSp>
        <p:nvGrpSpPr>
          <p:cNvPr id="8" name="Group 16"/>
          <p:cNvGrpSpPr/>
          <p:nvPr/>
        </p:nvGrpSpPr>
        <p:grpSpPr bwMode="auto">
          <a:xfrm>
            <a:off x="5672667" y="5838825"/>
            <a:ext cx="1439333" cy="636588"/>
            <a:chOff x="2680" y="3678"/>
            <a:chExt cx="680" cy="401"/>
          </a:xfrm>
        </p:grpSpPr>
        <p:sp>
          <p:nvSpPr>
            <p:cNvPr id="9" name="Text Box 14"/>
            <p:cNvSpPr txBox="1">
              <a:spLocks noChangeArrowheads="1"/>
            </p:cNvSpPr>
            <p:nvPr/>
          </p:nvSpPr>
          <p:spPr bwMode="gray">
            <a:xfrm>
              <a:off x="2680" y="3789"/>
              <a:ext cx="680" cy="290"/>
            </a:xfrm>
            <a:prstGeom prst="rect">
              <a:avLst/>
            </a:prstGeom>
            <a:noFill/>
            <a:ln w="9525">
              <a:noFill/>
              <a:miter lim="800000"/>
            </a:ln>
            <a:effectLst/>
          </p:spPr>
          <p:txBody>
            <a:bodyPr>
              <a:spAutoFit/>
            </a:bodyPr>
            <a:lstStyle/>
            <a:p>
              <a:pPr>
                <a:defRPr/>
              </a:pPr>
              <a:r>
                <a:rPr lang="en-US" sz="2400" b="1">
                  <a:solidFill>
                    <a:schemeClr val="tx2"/>
                  </a:solidFill>
                  <a:cs typeface="+mn-cs"/>
                </a:rPr>
                <a:t>LOGO</a:t>
              </a:r>
            </a:p>
          </p:txBody>
        </p:sp>
        <p:sp>
          <p:nvSpPr>
            <p:cNvPr id="10" name="AutoShape 15"/>
            <p:cNvSpPr>
              <a:spLocks noChangeArrowheads="1"/>
            </p:cNvSpPr>
            <p:nvPr/>
          </p:nvSpPr>
          <p:spPr bwMode="gray">
            <a:xfrm rot="5400000">
              <a:off x="2928" y="3493"/>
              <a:ext cx="172" cy="542"/>
            </a:xfrm>
            <a:prstGeom prst="moon">
              <a:avLst>
                <a:gd name="adj" fmla="val 21208"/>
              </a:avLst>
            </a:prstGeom>
            <a:solidFill>
              <a:schemeClr val="accent2"/>
            </a:solidFill>
            <a:ln w="9525">
              <a:noFill/>
              <a:miter lim="800000"/>
            </a:ln>
            <a:effectLst/>
          </p:spPr>
          <p:txBody>
            <a:bodyPr wrap="none" anchor="ctr"/>
            <a:lstStyle/>
            <a:p>
              <a:pPr>
                <a:defRPr/>
              </a:pPr>
              <a:endParaRPr lang="en-US">
                <a:cs typeface="+mn-cs"/>
              </a:endParaRPr>
            </a:p>
          </p:txBody>
        </p:sp>
      </p:grpSp>
      <p:sp>
        <p:nvSpPr>
          <p:cNvPr id="3074" name="Rectangle 2"/>
          <p:cNvSpPr>
            <a:spLocks noGrp="1" noChangeArrowheads="1"/>
          </p:cNvSpPr>
          <p:nvPr>
            <p:ph type="ctrTitle"/>
          </p:nvPr>
        </p:nvSpPr>
        <p:spPr>
          <a:xfrm>
            <a:off x="2032000" y="4191000"/>
            <a:ext cx="9652000" cy="1012825"/>
          </a:xfrm>
        </p:spPr>
        <p:txBody>
          <a:bodyPr/>
          <a:lstStyle>
            <a:lvl1pPr algn="l">
              <a:defRPr sz="4400" b="1"/>
            </a:lvl1pPr>
          </a:lstStyle>
          <a:p>
            <a:r>
              <a:rPr lang="en-US"/>
              <a:t>Click to edit Master title style</a:t>
            </a:r>
          </a:p>
        </p:txBody>
      </p:sp>
      <p:sp>
        <p:nvSpPr>
          <p:cNvPr id="3075" name="Rectangle 3"/>
          <p:cNvSpPr>
            <a:spLocks noGrp="1" noChangeArrowheads="1"/>
          </p:cNvSpPr>
          <p:nvPr>
            <p:ph type="subTitle" idx="1"/>
          </p:nvPr>
        </p:nvSpPr>
        <p:spPr bwMode="white">
          <a:xfrm>
            <a:off x="2032000" y="5181600"/>
            <a:ext cx="9448800" cy="381000"/>
          </a:xfrm>
        </p:spPr>
        <p:txBody>
          <a:bodyPr/>
          <a:lstStyle>
            <a:lvl1pPr marL="0" indent="0" algn="ctr">
              <a:buFont typeface="Wingdings" panose="05000000000000000000" pitchFamily="2" charset="2"/>
              <a:buNone/>
              <a:defRPr sz="2400">
                <a:solidFill>
                  <a:schemeClr val="bg1"/>
                </a:solidFill>
              </a:defRPr>
            </a:lvl1pPr>
          </a:lstStyle>
          <a:p>
            <a:r>
              <a:rPr lang="en-US"/>
              <a:t>Click to edit Master subtitle style</a:t>
            </a:r>
          </a:p>
        </p:txBody>
      </p:sp>
      <p:sp>
        <p:nvSpPr>
          <p:cNvPr id="11" name="Rectangle 4"/>
          <p:cNvSpPr>
            <a:spLocks noGrp="1" noChangeArrowheads="1"/>
          </p:cNvSpPr>
          <p:nvPr>
            <p:ph type="dt" sz="half" idx="10"/>
          </p:nvPr>
        </p:nvSpPr>
        <p:spPr>
          <a:xfrm>
            <a:off x="609600" y="6477000"/>
            <a:ext cx="2844800" cy="244475"/>
          </a:xfrm>
          <a:prstGeom prst="rect">
            <a:avLst/>
          </a:prstGeom>
        </p:spPr>
        <p:txBody>
          <a:bodyPr/>
          <a:lstStyle>
            <a:lvl1pPr>
              <a:defRPr sz="1200"/>
            </a:lvl1pPr>
          </a:lstStyle>
          <a:p>
            <a:pPr>
              <a:defRPr/>
            </a:pPr>
            <a:endParaRPr lang="en-US"/>
          </a:p>
        </p:txBody>
      </p:sp>
      <p:sp>
        <p:nvSpPr>
          <p:cNvPr id="12" name="Rectangle 5"/>
          <p:cNvSpPr>
            <a:spLocks noGrp="1" noChangeArrowheads="1"/>
          </p:cNvSpPr>
          <p:nvPr>
            <p:ph type="ftr" sz="quarter" idx="11"/>
          </p:nvPr>
        </p:nvSpPr>
        <p:spPr>
          <a:xfrm>
            <a:off x="4165600" y="6477000"/>
            <a:ext cx="3860800" cy="244475"/>
          </a:xfrm>
          <a:prstGeom prst="rect">
            <a:avLst/>
          </a:prstGeom>
        </p:spPr>
        <p:txBody>
          <a:bodyPr/>
          <a:lstStyle>
            <a:lvl1pPr>
              <a:defRPr sz="1200"/>
            </a:lvl1pPr>
          </a:lstStyle>
          <a:p>
            <a:pPr>
              <a:defRPr/>
            </a:pPr>
            <a:endParaRPr lang="en-US"/>
          </a:p>
        </p:txBody>
      </p:sp>
      <p:sp>
        <p:nvSpPr>
          <p:cNvPr id="13" name="Rectangle 6"/>
          <p:cNvSpPr>
            <a:spLocks noGrp="1" noChangeArrowheads="1"/>
          </p:cNvSpPr>
          <p:nvPr>
            <p:ph type="sldNum" sz="quarter" idx="12"/>
          </p:nvPr>
        </p:nvSpPr>
        <p:spPr>
          <a:xfrm>
            <a:off x="11480800" y="6613525"/>
            <a:ext cx="711200" cy="244475"/>
          </a:xfrm>
        </p:spPr>
        <p:txBody>
          <a:bodyPr/>
          <a:lstStyle>
            <a:lvl1pPr>
              <a:defRPr sz="1200" b="1">
                <a:solidFill>
                  <a:srgbClr val="FF0000"/>
                </a:solidFill>
              </a:defRPr>
            </a:lvl1pPr>
          </a:lstStyle>
          <a:p>
            <a:pPr>
              <a:defRPr/>
            </a:pPr>
            <a:fld id="{B880D148-1EFB-4387-BFFC-7C6273BA2BF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09600" y="6400800"/>
            <a:ext cx="2844800" cy="320675"/>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400800"/>
            <a:ext cx="3860800" cy="320675"/>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11379200" y="6537325"/>
            <a:ext cx="812800" cy="320675"/>
          </a:xfrm>
        </p:spPr>
        <p:txBody>
          <a:bodyPr/>
          <a:lstStyle>
            <a:lvl1pPr>
              <a:defRPr b="1">
                <a:solidFill>
                  <a:srgbClr val="FF0000"/>
                </a:solidFill>
              </a:defRPr>
            </a:lvl1pPr>
          </a:lstStyle>
          <a:p>
            <a:pPr>
              <a:defRPr/>
            </a:pPr>
            <a:fld id="{ED58A28E-92B1-4E84-82A8-DC1B0326A4B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09600" y="6400800"/>
            <a:ext cx="2844800" cy="320675"/>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400800"/>
            <a:ext cx="3860800" cy="320675"/>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B100358-A984-417E-89BF-938D0628B340}" type="slidenum">
              <a:rPr lang="en-US"/>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076325"/>
            <a:ext cx="53848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076325"/>
            <a:ext cx="53848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09600" y="6400800"/>
            <a:ext cx="2844800" cy="320675"/>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165600" y="6400800"/>
            <a:ext cx="3860800" cy="320675"/>
          </a:xfrm>
          <a:prstGeom prst="rect">
            <a:avLst/>
          </a:prstGeom>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CCA7AAB-83D3-4919-83C4-75E190B233BE}" type="slidenum">
              <a:rPr lang="en-US"/>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609600" y="6400800"/>
            <a:ext cx="2844800" cy="320675"/>
          </a:xfrm>
          <a:prstGeom prst="rect">
            <a:avLst/>
          </a:prstGeom>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4165600" y="6400800"/>
            <a:ext cx="3860800" cy="320675"/>
          </a:xfrm>
          <a:prstGeom prst="rect">
            <a:avLst/>
          </a:prstGeom>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2CBBB4EC-ACBF-4B9E-88EA-4FB0C06160D8}" type="slidenum">
              <a:rPr lang="en-US"/>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609600" y="6400800"/>
            <a:ext cx="2844800" cy="320675"/>
          </a:xfrm>
          <a:prstGeom prst="rect">
            <a:avLst/>
          </a:prstGeom>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4165600" y="6400800"/>
            <a:ext cx="3860800" cy="320675"/>
          </a:xfrm>
          <a:prstGeom prst="rect">
            <a:avLst/>
          </a:prstGeom>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ED7F87C8-83A8-482B-9843-B422C7A00B19}" type="slidenum">
              <a:rPr lang="en-US"/>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400800"/>
            <a:ext cx="2844800" cy="320675"/>
          </a:xfrm>
          <a:prstGeom prst="rect">
            <a:avLst/>
          </a:prstGeom>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4165600" y="6400800"/>
            <a:ext cx="3860800" cy="320675"/>
          </a:xfrm>
          <a:prstGeom prst="rect">
            <a:avLst/>
          </a:prstGeom>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68088587-0075-4DD6-B88F-EFD5574B2E9E}"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A29529-A715-4205-9583-55DC10B0BC35}" type="datetimeFigureOut">
              <a:rPr lang="en-US" smtClean="0"/>
              <a:t>02/12/2024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A6017-2EC8-4F00-9531-C7046ECA9290}"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09600" y="6400800"/>
            <a:ext cx="2844800" cy="320675"/>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165600" y="6400800"/>
            <a:ext cx="3860800" cy="320675"/>
          </a:xfrm>
          <a:prstGeom prst="rect">
            <a:avLst/>
          </a:prstGeom>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3E801E06-0675-474A-A3FC-7D639A447764}" type="slidenum">
              <a:rPr lang="en-US"/>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09600" y="6400800"/>
            <a:ext cx="2844800" cy="320675"/>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165600" y="6400800"/>
            <a:ext cx="3860800" cy="320675"/>
          </a:xfrm>
          <a:prstGeom prst="rect">
            <a:avLst/>
          </a:prstGeom>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FA5801C-BB0A-43F7-9667-486506B73690}" type="slidenum">
              <a:rPr lang="en-US"/>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09600" y="6400800"/>
            <a:ext cx="2844800" cy="320675"/>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400800"/>
            <a:ext cx="3860800" cy="320675"/>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99B2466-B121-4C3F-9B7E-071C0590E776}" type="slidenum">
              <a:rPr lang="en-US"/>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19088"/>
            <a:ext cx="2743200" cy="60055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19088"/>
            <a:ext cx="8026400" cy="60055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09600" y="6400800"/>
            <a:ext cx="2844800" cy="320675"/>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400800"/>
            <a:ext cx="3860800" cy="320675"/>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95C2E94-51B5-42FF-BDDF-19EF2750ADAB}" type="slidenum">
              <a:rPr lang="en-US"/>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19088"/>
            <a:ext cx="9855200" cy="563562"/>
          </a:xfrm>
        </p:spPr>
        <p:txBody>
          <a:bodyPr/>
          <a:lstStyle/>
          <a:p>
            <a:r>
              <a:rPr lang="en-US"/>
              <a:t>Click to edit Master title style</a:t>
            </a:r>
          </a:p>
        </p:txBody>
      </p:sp>
      <p:sp>
        <p:nvSpPr>
          <p:cNvPr id="3" name="Table Placeholder 2"/>
          <p:cNvSpPr>
            <a:spLocks noGrp="1"/>
          </p:cNvSpPr>
          <p:nvPr>
            <p:ph type="tbl" idx="1" hasCustomPrompt="1"/>
          </p:nvPr>
        </p:nvSpPr>
        <p:spPr>
          <a:xfrm>
            <a:off x="609600" y="1076325"/>
            <a:ext cx="10972800" cy="5248275"/>
          </a:xfrm>
        </p:spPr>
        <p:txBody>
          <a:bodyPr/>
          <a:lstStyle/>
          <a:p>
            <a:pPr lvl="0"/>
            <a:r>
              <a:rPr lang="en-US" noProof="0"/>
              <a:t>Click icon to add table</a:t>
            </a:r>
          </a:p>
        </p:txBody>
      </p:sp>
      <p:sp>
        <p:nvSpPr>
          <p:cNvPr id="4" name="Rectangle 4"/>
          <p:cNvSpPr>
            <a:spLocks noGrp="1" noChangeArrowheads="1"/>
          </p:cNvSpPr>
          <p:nvPr>
            <p:ph type="dt" sz="half" idx="10"/>
          </p:nvPr>
        </p:nvSpPr>
        <p:spPr>
          <a:xfrm>
            <a:off x="609600" y="6400800"/>
            <a:ext cx="2844800" cy="320675"/>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400800"/>
            <a:ext cx="3860800" cy="320675"/>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5E42796-FC52-4683-A1E1-A9C6CE8DEB98}" type="slidenum">
              <a:rPr lang="en-US"/>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CE10700-6EC8-EC48-906A-D9F51C096CDF}" type="datetimeFigureOut">
              <a:rPr lang="en-US"/>
              <a:t>02/12/2024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60804-B125-EF42-980C-CBE32454341D}" type="slidenum">
              <a:r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E10700-6EC8-EC48-906A-D9F51C096CDF}" type="datetimeFigureOut">
              <a:rPr lang="en-US"/>
              <a:t>02/12/2024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60804-B125-EF42-980C-CBE32454341D}" type="slidenum">
              <a:r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E10700-6EC8-EC48-906A-D9F51C096CDF}" type="datetimeFigureOut">
              <a:rPr lang="en-US"/>
              <a:t>02/12/2024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60804-B125-EF42-980C-CBE32454341D}" type="slidenum">
              <a:r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E10700-6EC8-EC48-906A-D9F51C096CDF}" type="datetimeFigureOut">
              <a:rPr lang="en-US"/>
              <a:t>02/12/2024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C60804-B125-EF42-980C-CBE32454341D}" type="slidenum">
              <a:r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E10700-6EC8-EC48-906A-D9F51C096CDF}" type="datetimeFigureOut">
              <a:rPr lang="en-US"/>
              <a:t>02/12/2024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C60804-B125-EF42-980C-CBE32454341D}" type="slidenum">
              <a:r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A29529-A715-4205-9583-55DC10B0BC35}" type="datetimeFigureOut">
              <a:rPr lang="en-US" smtClean="0"/>
              <a:t>02/12/2024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A6017-2EC8-4F00-9531-C7046ECA9290}"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E10700-6EC8-EC48-906A-D9F51C096CDF}" type="datetimeFigureOut">
              <a:rPr lang="en-US"/>
              <a:t>02/12/2024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C60804-B125-EF42-980C-CBE32454341D}" type="slidenum">
              <a:r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10700-6EC8-EC48-906A-D9F51C096CDF}" type="datetimeFigureOut">
              <a:rPr lang="en-US"/>
              <a:t>02/12/2024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C60804-B125-EF42-980C-CBE32454341D}" type="slidenum">
              <a:r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E10700-6EC8-EC48-906A-D9F51C096CDF}" type="datetimeFigureOut">
              <a:rPr lang="en-US"/>
              <a:t>02/12/2024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C60804-B125-EF42-980C-CBE32454341D}" type="slidenum">
              <a:r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E10700-6EC8-EC48-906A-D9F51C096CDF}" type="datetimeFigureOut">
              <a:rPr lang="en-US"/>
              <a:t>02/12/2024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C60804-B125-EF42-980C-CBE32454341D}" type="slidenum">
              <a:r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E10700-6EC8-EC48-906A-D9F51C096CDF}" type="datetimeFigureOut">
              <a:rPr lang="en-US"/>
              <a:t>02/12/2024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60804-B125-EF42-980C-CBE32454341D}" type="slidenum">
              <a:r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E10700-6EC8-EC48-906A-D9F51C096CDF}" type="datetimeFigureOut">
              <a:rPr lang="en-US"/>
              <a:t>02/12/2024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60804-B125-EF42-980C-CBE32454341D}" type="slidenum">
              <a:r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A29529-A715-4205-9583-55DC10B0BC35}" type="datetimeFigureOut">
              <a:rPr lang="en-US" smtClean="0"/>
              <a:t>02/12/2024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6A6017-2EC8-4F00-9531-C7046ECA929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A29529-A715-4205-9583-55DC10B0BC35}" type="datetimeFigureOut">
              <a:rPr lang="en-US" smtClean="0"/>
              <a:t>02/12/2024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6A6017-2EC8-4F00-9531-C7046ECA929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A29529-A715-4205-9583-55DC10B0BC35}" type="datetimeFigureOut">
              <a:rPr lang="en-US" smtClean="0"/>
              <a:t>02/12/2024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6A6017-2EC8-4F00-9531-C7046ECA929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29529-A715-4205-9583-55DC10B0BC35}" type="datetimeFigureOut">
              <a:rPr lang="en-US" smtClean="0"/>
              <a:t>02/12/2024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6A6017-2EC8-4F00-9531-C7046ECA929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A29529-A715-4205-9583-55DC10B0BC35}" type="datetimeFigureOut">
              <a:rPr lang="en-US" smtClean="0"/>
              <a:t>02/12/2024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6A6017-2EC8-4F00-9531-C7046ECA929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A29529-A715-4205-9583-55DC10B0BC35}" type="datetimeFigureOut">
              <a:rPr lang="en-US" smtClean="0"/>
              <a:t>02/12/2024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6A6017-2EC8-4F00-9531-C7046ECA929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A29529-A715-4205-9583-55DC10B0BC35}" type="datetimeFigureOut">
              <a:rPr lang="en-US" smtClean="0"/>
              <a:t>02/12/2024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6A6017-2EC8-4F00-9531-C7046ECA929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descr="Light horizontal"/>
          <p:cNvSpPr>
            <a:spLocks noChangeArrowheads="1"/>
          </p:cNvSpPr>
          <p:nvPr/>
        </p:nvSpPr>
        <p:spPr bwMode="gray">
          <a:xfrm>
            <a:off x="-12700" y="0"/>
            <a:ext cx="641351" cy="6858000"/>
          </a:xfrm>
          <a:prstGeom prst="rect">
            <a:avLst/>
          </a:prstGeom>
          <a:pattFill prst="ltHorz">
            <a:fgClr>
              <a:schemeClr val="bg2"/>
            </a:fgClr>
            <a:bgClr>
              <a:schemeClr val="bg1"/>
            </a:bgClr>
          </a:pattFill>
          <a:ln w="0" algn="ctr">
            <a:noFill/>
            <a:miter lim="800000"/>
          </a:ln>
          <a:effectLst/>
        </p:spPr>
        <p:txBody>
          <a:bodyPr wrap="none" anchor="ctr"/>
          <a:lstStyle/>
          <a:p>
            <a:pPr>
              <a:defRPr/>
            </a:pPr>
            <a:endParaRPr lang="en-US">
              <a:cs typeface="+mn-cs"/>
            </a:endParaRPr>
          </a:p>
        </p:txBody>
      </p:sp>
      <p:sp>
        <p:nvSpPr>
          <p:cNvPr id="1032" name="Rectangle 8"/>
          <p:cNvSpPr>
            <a:spLocks noChangeArrowheads="1"/>
          </p:cNvSpPr>
          <p:nvPr/>
        </p:nvSpPr>
        <p:spPr bwMode="gray">
          <a:xfrm>
            <a:off x="0" y="0"/>
            <a:ext cx="12204700" cy="685800"/>
          </a:xfrm>
          <a:prstGeom prst="rect">
            <a:avLst/>
          </a:prstGeom>
          <a:solidFill>
            <a:schemeClr val="accent1"/>
          </a:solidFill>
          <a:ln w="0" algn="ctr">
            <a:noFill/>
            <a:miter lim="800000"/>
          </a:ln>
          <a:effectLst/>
        </p:spPr>
        <p:txBody>
          <a:bodyPr wrap="none" anchor="ctr"/>
          <a:lstStyle/>
          <a:p>
            <a:pPr algn="ctr">
              <a:defRPr/>
            </a:pPr>
            <a:endParaRPr lang="en-US">
              <a:cs typeface="+mn-cs"/>
            </a:endParaRPr>
          </a:p>
        </p:txBody>
      </p:sp>
      <p:sp>
        <p:nvSpPr>
          <p:cNvPr id="1033" name="AutoShape 9"/>
          <p:cNvSpPr>
            <a:spLocks noChangeArrowheads="1"/>
          </p:cNvSpPr>
          <p:nvPr/>
        </p:nvSpPr>
        <p:spPr bwMode="ltGray">
          <a:xfrm>
            <a:off x="406400" y="288925"/>
            <a:ext cx="10227733" cy="644525"/>
          </a:xfrm>
          <a:prstGeom prst="roundRect">
            <a:avLst>
              <a:gd name="adj" fmla="val 16667"/>
            </a:avLst>
          </a:prstGeom>
          <a:solidFill>
            <a:schemeClr val="tx1"/>
          </a:solidFill>
          <a:ln w="28575" algn="ctr">
            <a:solidFill>
              <a:schemeClr val="bg1"/>
            </a:solidFill>
            <a:round/>
          </a:ln>
          <a:effectLst/>
        </p:spPr>
        <p:txBody>
          <a:bodyPr wrap="none" anchor="ctr"/>
          <a:lstStyle/>
          <a:p>
            <a:pPr>
              <a:defRPr/>
            </a:pPr>
            <a:endParaRPr lang="en-US">
              <a:cs typeface="+mn-cs"/>
            </a:endParaRPr>
          </a:p>
        </p:txBody>
      </p:sp>
      <p:sp>
        <p:nvSpPr>
          <p:cNvPr id="6149" name="Rectangle 3"/>
          <p:cNvSpPr>
            <a:spLocks noGrp="1" noChangeArrowheads="1"/>
          </p:cNvSpPr>
          <p:nvPr>
            <p:ph type="body" idx="1"/>
          </p:nvPr>
        </p:nvSpPr>
        <p:spPr bwMode="auto">
          <a:xfrm>
            <a:off x="609600" y="1076325"/>
            <a:ext cx="10972800" cy="5248275"/>
          </a:xfrm>
          <a:prstGeom prst="rect">
            <a:avLst/>
          </a:prstGeom>
          <a:noFill/>
          <a:ln w="9525">
            <a:noFill/>
            <a:miter lim="800000"/>
          </a:ln>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10972800" y="6400800"/>
            <a:ext cx="609600" cy="320675"/>
          </a:xfrm>
          <a:prstGeom prst="rect">
            <a:avLst/>
          </a:prstGeom>
          <a:noFill/>
          <a:ln w="9525">
            <a:noFill/>
            <a:miter lim="800000"/>
          </a:ln>
          <a:effectLst/>
        </p:spPr>
        <p:txBody>
          <a:bodyPr vert="horz" wrap="square" lIns="91440" tIns="45720" rIns="91440" bIns="45720" numCol="1" anchor="t" anchorCtr="0" compatLnSpc="1"/>
          <a:lstStyle>
            <a:lvl1pPr algn="r">
              <a:defRPr sz="1400">
                <a:cs typeface="+mn-cs"/>
              </a:defRPr>
            </a:lvl1pPr>
          </a:lstStyle>
          <a:p>
            <a:pPr>
              <a:defRPr/>
            </a:pPr>
            <a:fld id="{140D3581-8451-42E4-BF2C-6BF19FDE5C3B}" type="slidenum">
              <a:rPr lang="en-US" smtClean="0"/>
              <a:t>‹#›</a:t>
            </a:fld>
            <a:endParaRPr lang="en-US"/>
          </a:p>
        </p:txBody>
      </p:sp>
      <p:sp>
        <p:nvSpPr>
          <p:cNvPr id="6153" name="Rectangle 2"/>
          <p:cNvSpPr>
            <a:spLocks noGrp="1" noChangeArrowheads="1"/>
          </p:cNvSpPr>
          <p:nvPr>
            <p:ph type="title"/>
          </p:nvPr>
        </p:nvSpPr>
        <p:spPr bwMode="white">
          <a:xfrm>
            <a:off x="609600" y="319088"/>
            <a:ext cx="9855200" cy="563562"/>
          </a:xfrm>
          <a:prstGeom prst="rect">
            <a:avLst/>
          </a:prstGeom>
          <a:noFill/>
          <a:ln w="9525">
            <a:noFill/>
            <a:miter lim="800000"/>
          </a:ln>
        </p:spPr>
        <p:txBody>
          <a:bodyPr vert="horz" wrap="square" lIns="91440" tIns="45720" rIns="91440" bIns="45720" numCol="1" anchor="ctr" anchorCtr="0" compatLnSpc="1"/>
          <a:lstStyle/>
          <a:p>
            <a:pPr lvl="0"/>
            <a:r>
              <a:rPr lang="en-US"/>
              <a:t>Click to edit Master title style</a:t>
            </a:r>
          </a:p>
        </p:txBody>
      </p:sp>
      <p:sp>
        <p:nvSpPr>
          <p:cNvPr id="1037" name="Text Box 13"/>
          <p:cNvSpPr txBox="1">
            <a:spLocks noChangeArrowheads="1"/>
          </p:cNvSpPr>
          <p:nvPr/>
        </p:nvSpPr>
        <p:spPr bwMode="white">
          <a:xfrm>
            <a:off x="10871200" y="261938"/>
            <a:ext cx="1320800" cy="398780"/>
          </a:xfrm>
          <a:prstGeom prst="rect">
            <a:avLst/>
          </a:prstGeom>
          <a:noFill/>
          <a:ln w="9525">
            <a:noFill/>
            <a:miter lim="800000"/>
          </a:ln>
          <a:effectLst/>
        </p:spPr>
        <p:txBody>
          <a:bodyPr>
            <a:spAutoFit/>
          </a:bodyPr>
          <a:lstStyle/>
          <a:p>
            <a:pPr>
              <a:defRPr/>
            </a:pPr>
            <a:r>
              <a:rPr lang="en-US" sz="2000" b="1">
                <a:solidFill>
                  <a:schemeClr val="bg1"/>
                </a:solidFill>
                <a:cs typeface="+mn-cs"/>
              </a:rPr>
              <a:t>LOGO</a:t>
            </a:r>
          </a:p>
        </p:txBody>
      </p:sp>
      <p:sp>
        <p:nvSpPr>
          <p:cNvPr id="1038" name="AutoShape 14"/>
          <p:cNvSpPr>
            <a:spLocks noChangeArrowheads="1"/>
          </p:cNvSpPr>
          <p:nvPr/>
        </p:nvSpPr>
        <p:spPr bwMode="gray">
          <a:xfrm rot="5400000">
            <a:off x="11277601" y="-196850"/>
            <a:ext cx="364067" cy="860425"/>
          </a:xfrm>
          <a:prstGeom prst="moon">
            <a:avLst>
              <a:gd name="adj" fmla="val 21208"/>
            </a:avLst>
          </a:prstGeom>
          <a:solidFill>
            <a:schemeClr val="accent2"/>
          </a:solidFill>
          <a:ln w="9525">
            <a:noFill/>
            <a:miter lim="800000"/>
          </a:ln>
          <a:effectLst/>
        </p:spPr>
        <p:txBody>
          <a:bodyPr wrap="none" anchor="ctr"/>
          <a:lstStyle/>
          <a:p>
            <a:pPr>
              <a:defRPr/>
            </a:pPr>
            <a:endParaRPr lang="en-US">
              <a:cs typeface="+mn-cs"/>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dt="0"/>
  <p:txStyles>
    <p:titleStyle>
      <a:lvl1pPr algn="ctr" rtl="0" fontAlgn="base">
        <a:spcBef>
          <a:spcPct val="0"/>
        </a:spcBef>
        <a:spcAft>
          <a:spcPct val="0"/>
        </a:spcAft>
        <a:defRPr sz="3600">
          <a:solidFill>
            <a:schemeClr val="bg1"/>
          </a:solidFill>
          <a:latin typeface="+mj-lt"/>
          <a:ea typeface="+mj-ea"/>
          <a:cs typeface="+mj-cs"/>
        </a:defRPr>
      </a:lvl1pPr>
      <a:lvl2pPr algn="ctr" rtl="0" fontAlgn="base">
        <a:spcBef>
          <a:spcPct val="0"/>
        </a:spcBef>
        <a:spcAft>
          <a:spcPct val="0"/>
        </a:spcAft>
        <a:defRPr sz="3600">
          <a:solidFill>
            <a:schemeClr val="bg1"/>
          </a:solidFill>
          <a:latin typeface="Arial" panose="020B0604020202020204" pitchFamily="34" charset="0"/>
        </a:defRPr>
      </a:lvl2pPr>
      <a:lvl3pPr algn="ctr" rtl="0" fontAlgn="base">
        <a:spcBef>
          <a:spcPct val="0"/>
        </a:spcBef>
        <a:spcAft>
          <a:spcPct val="0"/>
        </a:spcAft>
        <a:defRPr sz="3600">
          <a:solidFill>
            <a:schemeClr val="bg1"/>
          </a:solidFill>
          <a:latin typeface="Arial" panose="020B0604020202020204" pitchFamily="34" charset="0"/>
        </a:defRPr>
      </a:lvl3pPr>
      <a:lvl4pPr algn="ctr" rtl="0" fontAlgn="base">
        <a:spcBef>
          <a:spcPct val="0"/>
        </a:spcBef>
        <a:spcAft>
          <a:spcPct val="0"/>
        </a:spcAft>
        <a:defRPr sz="3600">
          <a:solidFill>
            <a:schemeClr val="bg1"/>
          </a:solidFill>
          <a:latin typeface="Arial" panose="020B0604020202020204" pitchFamily="34" charset="0"/>
        </a:defRPr>
      </a:lvl4pPr>
      <a:lvl5pPr algn="ctr" rtl="0" fontAlgn="base">
        <a:spcBef>
          <a:spcPct val="0"/>
        </a:spcBef>
        <a:spcAft>
          <a:spcPct val="0"/>
        </a:spcAft>
        <a:defRPr sz="3600">
          <a:solidFill>
            <a:schemeClr val="bg1"/>
          </a:solidFill>
          <a:latin typeface="Arial" panose="020B0604020202020204" pitchFamily="34" charset="0"/>
        </a:defRPr>
      </a:lvl5pPr>
      <a:lvl6pPr marL="457200" algn="ctr" rtl="0" eaLnBrk="1" fontAlgn="base" hangingPunct="1">
        <a:spcBef>
          <a:spcPct val="0"/>
        </a:spcBef>
        <a:spcAft>
          <a:spcPct val="0"/>
        </a:spcAft>
        <a:defRPr sz="3600">
          <a:solidFill>
            <a:schemeClr val="bg1"/>
          </a:solidFill>
          <a:latin typeface="Arial" panose="020B0604020202020204" pitchFamily="34" charset="0"/>
        </a:defRPr>
      </a:lvl6pPr>
      <a:lvl7pPr marL="914400" algn="ctr" rtl="0" eaLnBrk="1" fontAlgn="base" hangingPunct="1">
        <a:spcBef>
          <a:spcPct val="0"/>
        </a:spcBef>
        <a:spcAft>
          <a:spcPct val="0"/>
        </a:spcAft>
        <a:defRPr sz="3600">
          <a:solidFill>
            <a:schemeClr val="bg1"/>
          </a:solidFill>
          <a:latin typeface="Arial" panose="020B0604020202020204" pitchFamily="34" charset="0"/>
        </a:defRPr>
      </a:lvl7pPr>
      <a:lvl8pPr marL="1371600" algn="ctr" rtl="0" eaLnBrk="1" fontAlgn="base" hangingPunct="1">
        <a:spcBef>
          <a:spcPct val="0"/>
        </a:spcBef>
        <a:spcAft>
          <a:spcPct val="0"/>
        </a:spcAft>
        <a:defRPr sz="3600">
          <a:solidFill>
            <a:schemeClr val="bg1"/>
          </a:solidFill>
          <a:latin typeface="Arial" panose="020B0604020202020204" pitchFamily="34" charset="0"/>
        </a:defRPr>
      </a:lvl8pPr>
      <a:lvl9pPr marL="1828800" algn="ctr" rtl="0" eaLnBrk="1" fontAlgn="base" hangingPunct="1">
        <a:spcBef>
          <a:spcPct val="0"/>
        </a:spcBef>
        <a:spcAft>
          <a:spcPct val="0"/>
        </a:spcAft>
        <a:defRPr sz="3600">
          <a:solidFill>
            <a:schemeClr val="bg1"/>
          </a:solidFill>
          <a:latin typeface="Arial" panose="020B0604020202020204" pitchFamily="34" charset="0"/>
        </a:defRPr>
      </a:lvl9pPr>
    </p:titleStyle>
    <p:bodyStyle>
      <a:lvl1pPr marL="342900" indent="-342900" algn="l" rtl="0" fontAlgn="base">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E10700-6EC8-EC48-906A-D9F51C096CDF}" type="datetimeFigureOut">
              <a:rPr lang="en-US"/>
              <a:t>02/12/2024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C60804-B125-EF42-980C-CBE32454341D}" type="slidenum">
              <a:r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9.webp"/><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9.webp"/><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hyperlink" Target="https://laodong.vn/thoi-su/nhung-diem-moi-trong-du-thao-luat-trat-tu-an-toan-giao-thong-duong-bo-1215099.ldo" TargetMode="External"/><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hyperlink" Target="https://laodong.vn/thoi-su/nhung-diem-moi-trong-du-thao-luat-trat-tu-an-toan-giao-thong-duong-bo-1215099.ldo" TargetMode="External"/><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1.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619" y="195853"/>
            <a:ext cx="12192000" cy="1583960"/>
          </a:xfrm>
          <a:prstGeom prst="roundRect">
            <a:avLst/>
          </a:prstGeom>
          <a:noFill/>
          <a:ln>
            <a:noFill/>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no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06000"/>
              </a:lnSpc>
            </a:pPr>
            <a:r>
              <a:rPr lang="en-US" sz="2800" b="1" dirty="0" err="1">
                <a:solidFill>
                  <a:srgbClr val="FF0000"/>
                </a:solidFill>
                <a:latin typeface="Times New Roman" panose="02020603050405020304" pitchFamily="18" charset="0"/>
              </a:rPr>
              <a:t>CÔNG</a:t>
            </a:r>
            <a:r>
              <a:rPr lang="en-US" sz="2800" b="1" dirty="0">
                <a:solidFill>
                  <a:srgbClr val="FF0000"/>
                </a:solidFill>
                <a:latin typeface="Times New Roman" panose="02020603050405020304" pitchFamily="18" charset="0"/>
              </a:rPr>
              <a:t> AN </a:t>
            </a:r>
            <a:r>
              <a:rPr lang="en-US" sz="2800" b="1" dirty="0" err="1">
                <a:solidFill>
                  <a:srgbClr val="FF0000"/>
                </a:solidFill>
                <a:latin typeface="Times New Roman" panose="02020603050405020304" pitchFamily="18" charset="0"/>
              </a:rPr>
              <a:t>TỈNH</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ĐỒNG</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NAI</a:t>
            </a:r>
            <a:endParaRPr lang="en-US" sz="2800" b="1" dirty="0">
              <a:solidFill>
                <a:srgbClr val="FF0000"/>
              </a:solidFill>
              <a:latin typeface="Times New Roman" panose="02020603050405020304" pitchFamily="18" charset="0"/>
            </a:endParaRPr>
          </a:p>
          <a:p>
            <a:pPr algn="ctr">
              <a:lnSpc>
                <a:spcPct val="106000"/>
              </a:lnSpc>
            </a:pPr>
            <a:r>
              <a:rPr lang="vi-VN" sz="2800" b="1" dirty="0">
                <a:solidFill>
                  <a:srgbClr val="FF0000"/>
                </a:solidFill>
                <a:latin typeface="Times New Roman" panose="02020603050405020304" pitchFamily="18" charset="0"/>
                <a:ea typeface="Calibri" panose="020F0502020204030204" charset="0"/>
                <a:cs typeface="Times New Roman (Body CS)"/>
              </a:rPr>
              <a:t>- - - </a:t>
            </a:r>
            <a:r>
              <a:rPr lang="vi-VN" sz="2800" b="1" dirty="0">
                <a:solidFill>
                  <a:srgbClr val="FF0000"/>
                </a:solidFill>
                <a:latin typeface="Wingdings 2" panose="05020102010507070707" pitchFamily="2" charset="2"/>
                <a:ea typeface="Calibri" panose="020F0502020204030204" charset="0"/>
                <a:cs typeface="Times New Roman (Body CS)"/>
              </a:rPr>
              <a:t>hég</a:t>
            </a:r>
            <a:r>
              <a:rPr lang="vi-VN" sz="2800" b="1" dirty="0">
                <a:solidFill>
                  <a:srgbClr val="FF0000"/>
                </a:solidFill>
                <a:latin typeface="Times New Roman" panose="02020603050405020304" pitchFamily="18" charset="0"/>
                <a:ea typeface="Calibri" panose="020F0502020204030204" charset="0"/>
                <a:cs typeface="Times New Roman (Body CS)"/>
              </a:rPr>
              <a:t> - - -</a:t>
            </a:r>
            <a:endParaRPr lang="en-US" sz="1200" dirty="0">
              <a:latin typeface="Times New Roman" panose="02020603050405020304" pitchFamily="18" charset="0"/>
              <a:ea typeface="Times New Roman" panose="02020603050405020304" pitchFamily="18" charset="0"/>
            </a:endParaRPr>
          </a:p>
        </p:txBody>
      </p:sp>
      <p:sp>
        <p:nvSpPr>
          <p:cNvPr id="6" name="Rectangle 5"/>
          <p:cNvSpPr/>
          <p:nvPr/>
        </p:nvSpPr>
        <p:spPr>
          <a:xfrm>
            <a:off x="-2" y="1495602"/>
            <a:ext cx="12192001" cy="41710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14605" marR="188595" algn="ctr">
              <a:lnSpc>
                <a:spcPct val="107000"/>
              </a:lnSpc>
              <a:spcAft>
                <a:spcPts val="800"/>
              </a:spcAft>
            </a:pPr>
            <a:r>
              <a:rPr lang="en-US" sz="3200" b="1" dirty="0" err="1">
                <a:solidFill>
                  <a:schemeClr val="accent1">
                    <a:lumMod val="50000"/>
                  </a:schemeClr>
                </a:solidFill>
                <a:effectLst/>
                <a:latin typeface="Times New Roman" panose="02020603050405020304" pitchFamily="18" charset="0"/>
                <a:ea typeface="Calibri" panose="020F0502020204030204" charset="0"/>
                <a:cs typeface="Times New Roman" panose="02020603050405020304" pitchFamily="18" charset="0"/>
                <a:sym typeface="+mn-ea"/>
              </a:rPr>
              <a:t>HỘI</a:t>
            </a:r>
            <a:r>
              <a:rPr lang="en-US" sz="3200" b="1" dirty="0">
                <a:solidFill>
                  <a:schemeClr val="accent1">
                    <a:lumMod val="50000"/>
                  </a:schemeClr>
                </a:solidFill>
                <a:effectLst/>
                <a:latin typeface="Times New Roman" panose="02020603050405020304" pitchFamily="18" charset="0"/>
                <a:ea typeface="Calibri" panose="020F0502020204030204" charset="0"/>
                <a:cs typeface="Times New Roman" panose="02020603050405020304" pitchFamily="18" charset="0"/>
                <a:sym typeface="+mn-ea"/>
              </a:rPr>
              <a:t> </a:t>
            </a:r>
            <a:r>
              <a:rPr lang="en-US" sz="3200" b="1" dirty="0" err="1">
                <a:solidFill>
                  <a:schemeClr val="accent1">
                    <a:lumMod val="50000"/>
                  </a:schemeClr>
                </a:solidFill>
                <a:effectLst/>
                <a:latin typeface="Times New Roman" panose="02020603050405020304" pitchFamily="18" charset="0"/>
                <a:ea typeface="Calibri" panose="020F0502020204030204" charset="0"/>
                <a:cs typeface="Times New Roman" panose="02020603050405020304" pitchFamily="18" charset="0"/>
                <a:sym typeface="+mn-ea"/>
              </a:rPr>
              <a:t>NGHỊ</a:t>
            </a:r>
            <a:r>
              <a:rPr lang="en-US" sz="3200" b="1" dirty="0">
                <a:solidFill>
                  <a:schemeClr val="accent1">
                    <a:lumMod val="50000"/>
                  </a:schemeClr>
                </a:solidFill>
                <a:effectLst/>
                <a:latin typeface="Times New Roman" panose="02020603050405020304" pitchFamily="18" charset="0"/>
                <a:ea typeface="Calibri" panose="020F0502020204030204" charset="0"/>
                <a:cs typeface="Times New Roman" panose="02020603050405020304" pitchFamily="18" charset="0"/>
                <a:sym typeface="+mn-ea"/>
              </a:rPr>
              <a:t> </a:t>
            </a:r>
            <a:r>
              <a:rPr lang="en-US" sz="3200" b="1" dirty="0" err="1">
                <a:solidFill>
                  <a:schemeClr val="accent1">
                    <a:lumMod val="50000"/>
                  </a:schemeClr>
                </a:solidFill>
                <a:effectLst/>
                <a:latin typeface="Times New Roman" panose="02020603050405020304" pitchFamily="18" charset="0"/>
                <a:ea typeface="Calibri" panose="020F0502020204030204" charset="0"/>
                <a:cs typeface="Times New Roman" panose="02020603050405020304" pitchFamily="18" charset="0"/>
                <a:sym typeface="+mn-ea"/>
              </a:rPr>
              <a:t>TRIỂN</a:t>
            </a:r>
            <a:r>
              <a:rPr lang="en-US" sz="3200" b="1" dirty="0">
                <a:solidFill>
                  <a:schemeClr val="accent1">
                    <a:lumMod val="50000"/>
                  </a:schemeClr>
                </a:solidFill>
                <a:effectLst/>
                <a:latin typeface="Times New Roman" panose="02020603050405020304" pitchFamily="18" charset="0"/>
                <a:ea typeface="Calibri" panose="020F0502020204030204" charset="0"/>
                <a:cs typeface="Times New Roman" panose="02020603050405020304" pitchFamily="18" charset="0"/>
                <a:sym typeface="+mn-ea"/>
              </a:rPr>
              <a:t> </a:t>
            </a:r>
            <a:r>
              <a:rPr lang="en-US" sz="3200" b="1" dirty="0" err="1">
                <a:solidFill>
                  <a:schemeClr val="accent1">
                    <a:lumMod val="50000"/>
                  </a:schemeClr>
                </a:solidFill>
                <a:effectLst/>
                <a:latin typeface="Times New Roman" panose="02020603050405020304" pitchFamily="18" charset="0"/>
                <a:ea typeface="Calibri" panose="020F0502020204030204" charset="0"/>
                <a:cs typeface="Times New Roman" panose="02020603050405020304" pitchFamily="18" charset="0"/>
                <a:sym typeface="+mn-ea"/>
              </a:rPr>
              <a:t>KHAI</a:t>
            </a:r>
            <a:endParaRPr lang="en-US" sz="3200" b="1" dirty="0">
              <a:solidFill>
                <a:schemeClr val="accent1">
                  <a:lumMod val="50000"/>
                </a:schemeClr>
              </a:solidFill>
              <a:effectLst/>
              <a:latin typeface="Times New Roman" panose="02020603050405020304" pitchFamily="18" charset="0"/>
              <a:ea typeface="Calibri" panose="020F0502020204030204" charset="0"/>
              <a:cs typeface="Times New Roman" panose="02020603050405020304" pitchFamily="18" charset="0"/>
            </a:endParaRPr>
          </a:p>
          <a:p>
            <a:pPr marL="14605" marR="188595" algn="ctr">
              <a:lnSpc>
                <a:spcPct val="107000"/>
              </a:lnSpc>
              <a:spcAft>
                <a:spcPts val="800"/>
              </a:spcAft>
            </a:pPr>
            <a:endParaRPr lang="en-US" sz="3600" b="1" dirty="0">
              <a:solidFill>
                <a:srgbClr val="FF0000"/>
              </a:solidFill>
              <a:effectLst/>
              <a:latin typeface="Times New Roman" panose="02020603050405020304" pitchFamily="18" charset="0"/>
              <a:ea typeface="Calibri" panose="020F0502020204030204" charset="0"/>
              <a:cs typeface="Times New Roman" panose="02020603050405020304" pitchFamily="18" charset="0"/>
            </a:endParaRPr>
          </a:p>
          <a:p>
            <a:pPr algn="ctr">
              <a:lnSpc>
                <a:spcPts val="1600"/>
              </a:lnSpc>
              <a:spcAft>
                <a:spcPts val="800"/>
              </a:spcAft>
            </a:pPr>
            <a:r>
              <a:rPr lang="en-US" sz="3200" b="1" kern="1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3200" b="1"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1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3200" b="1"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1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3200" b="1"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3200" b="1" kern="1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3200" b="1"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GIAO </a:t>
            </a:r>
            <a:r>
              <a:rPr lang="en-US" sz="3200" b="1" kern="1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3200" b="1"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1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200" b="1"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1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endParaRPr lang="en-US" sz="3200"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5500913" y="5840136"/>
            <a:ext cx="6531430" cy="1017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14605" marR="188595" algn="r">
              <a:lnSpc>
                <a:spcPct val="107000"/>
              </a:lnSpc>
              <a:spcAft>
                <a:spcPts val="800"/>
              </a:spcAft>
            </a:pPr>
            <a:r>
              <a:rPr lang="en-US" sz="2400" b="1" i="1" dirty="0" err="1">
                <a:solidFill>
                  <a:schemeClr val="accent1">
                    <a:lumMod val="50000"/>
                  </a:schemeClr>
                </a:solidFill>
                <a:effectLst/>
                <a:latin typeface="Times New Roman" panose="02020603050405020304" pitchFamily="18" charset="0"/>
                <a:ea typeface="Calibri" panose="020F0502020204030204" charset="0"/>
                <a:cs typeface="Times New Roman" panose="02020603050405020304" pitchFamily="18" charset="0"/>
              </a:rPr>
              <a:t>Đồng</a:t>
            </a:r>
            <a:r>
              <a:rPr lang="en-US" sz="2400" b="1" i="1" dirty="0">
                <a:solidFill>
                  <a:schemeClr val="accent1">
                    <a:lumMod val="50000"/>
                  </a:schemeClr>
                </a:solidFill>
                <a:effectLst/>
                <a:latin typeface="Times New Roman" panose="02020603050405020304" pitchFamily="18" charset="0"/>
                <a:ea typeface="Calibri" panose="020F0502020204030204" charset="0"/>
                <a:cs typeface="Times New Roman" panose="02020603050405020304" pitchFamily="18" charset="0"/>
              </a:rPr>
              <a:t> </a:t>
            </a:r>
            <a:r>
              <a:rPr lang="en-US" sz="2400" b="1" i="1" dirty="0" err="1">
                <a:solidFill>
                  <a:schemeClr val="accent1">
                    <a:lumMod val="50000"/>
                  </a:schemeClr>
                </a:solidFill>
                <a:effectLst/>
                <a:latin typeface="Times New Roman" panose="02020603050405020304" pitchFamily="18" charset="0"/>
                <a:ea typeface="Calibri" panose="020F0502020204030204" charset="0"/>
                <a:cs typeface="Times New Roman" panose="02020603050405020304" pitchFamily="18" charset="0"/>
              </a:rPr>
              <a:t>Nai</a:t>
            </a:r>
            <a:r>
              <a:rPr lang="en-US" sz="2400" b="1" i="1" dirty="0">
                <a:solidFill>
                  <a:schemeClr val="accent1">
                    <a:lumMod val="50000"/>
                  </a:schemeClr>
                </a:solidFill>
                <a:effectLst/>
                <a:latin typeface="Times New Roman" panose="02020603050405020304" pitchFamily="18" charset="0"/>
                <a:ea typeface="Calibri" panose="020F0502020204030204" charset="0"/>
                <a:cs typeface="Times New Roman" panose="02020603050405020304" pitchFamily="18" charset="0"/>
              </a:rPr>
              <a:t>, </a:t>
            </a:r>
            <a:r>
              <a:rPr lang="en-US" sz="2400" b="1" i="1" dirty="0" err="1">
                <a:solidFill>
                  <a:schemeClr val="accent1">
                    <a:lumMod val="50000"/>
                  </a:schemeClr>
                </a:solidFill>
                <a:effectLst/>
                <a:latin typeface="Times New Roman" panose="02020603050405020304" pitchFamily="18" charset="0"/>
                <a:ea typeface="Calibri" panose="020F0502020204030204" charset="0"/>
                <a:cs typeface="Times New Roman" panose="02020603050405020304" pitchFamily="18" charset="0"/>
              </a:rPr>
              <a:t>ngày</a:t>
            </a:r>
            <a:r>
              <a:rPr lang="en-US" sz="2400" b="1" i="1" dirty="0">
                <a:solidFill>
                  <a:schemeClr val="accent1">
                    <a:lumMod val="50000"/>
                  </a:schemeClr>
                </a:solidFill>
                <a:effectLst/>
                <a:latin typeface="Times New Roman" panose="02020603050405020304" pitchFamily="18" charset="0"/>
                <a:ea typeface="Calibri" panose="020F0502020204030204" charset="0"/>
                <a:cs typeface="Times New Roman" panose="02020603050405020304" pitchFamily="18" charset="0"/>
              </a:rPr>
              <a:t> </a:t>
            </a:r>
            <a:r>
              <a:rPr lang="en-US" sz="2400" b="1" i="1" dirty="0">
                <a:solidFill>
                  <a:schemeClr val="accent1">
                    <a:lumMod val="50000"/>
                  </a:schemeClr>
                </a:solidFill>
                <a:latin typeface="Times New Roman" panose="02020603050405020304" pitchFamily="18" charset="0"/>
                <a:ea typeface="Calibri" panose="020F0502020204030204" charset="0"/>
                <a:cs typeface="Times New Roman" panose="02020603050405020304" pitchFamily="18" charset="0"/>
              </a:rPr>
              <a:t> 06 </a:t>
            </a:r>
            <a:r>
              <a:rPr lang="en-US" sz="2400" b="1" i="1" dirty="0">
                <a:solidFill>
                  <a:schemeClr val="accent1">
                    <a:lumMod val="50000"/>
                  </a:schemeClr>
                </a:solidFill>
                <a:effectLst/>
                <a:latin typeface="Times New Roman" panose="02020603050405020304" pitchFamily="18" charset="0"/>
                <a:ea typeface="Calibri" panose="020F0502020204030204" charset="0"/>
                <a:cs typeface="Times New Roman" panose="02020603050405020304" pitchFamily="18" charset="0"/>
              </a:rPr>
              <a:t> </a:t>
            </a:r>
            <a:r>
              <a:rPr lang="en-US" sz="2400" b="1" i="1" dirty="0" err="1">
                <a:solidFill>
                  <a:schemeClr val="accent1">
                    <a:lumMod val="50000"/>
                  </a:schemeClr>
                </a:solidFill>
                <a:effectLst/>
                <a:latin typeface="Times New Roman" panose="02020603050405020304" pitchFamily="18" charset="0"/>
                <a:ea typeface="Calibri" panose="020F0502020204030204" charset="0"/>
                <a:cs typeface="Times New Roman" panose="02020603050405020304" pitchFamily="18" charset="0"/>
              </a:rPr>
              <a:t>tháng</a:t>
            </a:r>
            <a:r>
              <a:rPr lang="en-US" sz="2400" b="1" i="1" dirty="0">
                <a:solidFill>
                  <a:schemeClr val="accent1">
                    <a:lumMod val="50000"/>
                  </a:schemeClr>
                </a:solidFill>
                <a:effectLst/>
                <a:latin typeface="Times New Roman" panose="02020603050405020304" pitchFamily="18" charset="0"/>
                <a:ea typeface="Calibri" panose="020F0502020204030204" charset="0"/>
                <a:cs typeface="Times New Roman" panose="02020603050405020304" pitchFamily="18" charset="0"/>
              </a:rPr>
              <a:t> </a:t>
            </a:r>
            <a:r>
              <a:rPr lang="en-US" sz="2400" b="1" i="1" dirty="0">
                <a:solidFill>
                  <a:schemeClr val="accent1">
                    <a:lumMod val="50000"/>
                  </a:schemeClr>
                </a:solidFill>
                <a:latin typeface="Times New Roman" panose="02020603050405020304" pitchFamily="18" charset="0"/>
                <a:ea typeface="Calibri" panose="020F0502020204030204" charset="0"/>
                <a:cs typeface="Times New Roman" panose="02020603050405020304" pitchFamily="18" charset="0"/>
              </a:rPr>
              <a:t>12</a:t>
            </a:r>
            <a:r>
              <a:rPr lang="en-US" sz="2400" b="1" i="1" dirty="0">
                <a:solidFill>
                  <a:schemeClr val="accent1">
                    <a:lumMod val="50000"/>
                  </a:schemeClr>
                </a:solidFill>
                <a:effectLst/>
                <a:latin typeface="Times New Roman" panose="02020603050405020304" pitchFamily="18" charset="0"/>
                <a:ea typeface="Calibri" panose="020F0502020204030204" charset="0"/>
                <a:cs typeface="Times New Roman" panose="02020603050405020304" pitchFamily="18" charset="0"/>
              </a:rPr>
              <a:t> </a:t>
            </a:r>
            <a:r>
              <a:rPr lang="en-US" sz="2400" b="1" i="1" dirty="0" err="1">
                <a:solidFill>
                  <a:schemeClr val="accent1">
                    <a:lumMod val="50000"/>
                  </a:schemeClr>
                </a:solidFill>
                <a:effectLst/>
                <a:latin typeface="Times New Roman" panose="02020603050405020304" pitchFamily="18" charset="0"/>
                <a:ea typeface="Calibri" panose="020F0502020204030204" charset="0"/>
                <a:cs typeface="Times New Roman" panose="02020603050405020304" pitchFamily="18" charset="0"/>
              </a:rPr>
              <a:t>năm</a:t>
            </a:r>
            <a:r>
              <a:rPr lang="en-US" sz="2400" b="1" i="1" dirty="0">
                <a:solidFill>
                  <a:schemeClr val="accent1">
                    <a:lumMod val="50000"/>
                  </a:schemeClr>
                </a:solidFill>
                <a:effectLst/>
                <a:latin typeface="Times New Roman" panose="02020603050405020304" pitchFamily="18" charset="0"/>
                <a:ea typeface="Calibri" panose="020F0502020204030204" charset="0"/>
                <a:cs typeface="Times New Roman" panose="02020603050405020304" pitchFamily="18" charset="0"/>
              </a:rPr>
              <a:t> 2024</a:t>
            </a:r>
            <a:endParaRPr lang="en-US" sz="2400" i="1" dirty="0">
              <a:solidFill>
                <a:schemeClr val="accent1">
                  <a:lumMod val="50000"/>
                </a:schemeClr>
              </a:solidFill>
              <a:effectLst/>
              <a:ea typeface="Calibri" panose="020F050202020403020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3212198" y="176745"/>
            <a:ext cx="6237171"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I. </a:t>
            </a:r>
            <a:r>
              <a:rPr lang="en-US" sz="2000" b="1" dirty="0" err="1">
                <a:latin typeface="Times New Roman" panose="02020603050405020304" pitchFamily="18" charset="0"/>
                <a:cs typeface="Times New Roman" panose="02020603050405020304" pitchFamily="18" charset="0"/>
              </a:rPr>
              <a:t>SỰ</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CẦN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THIẾT</a:t>
            </a:r>
            <a:r>
              <a:rPr lang="en-US" sz="2000" b="1" dirty="0">
                <a:latin typeface="Times New Roman" panose="02020603050405020304" pitchFamily="18" charset="0"/>
                <a:cs typeface="Times New Roman" panose="02020603050405020304" pitchFamily="18" charset="0"/>
              </a:rPr>
              <a:t> BAN </a:t>
            </a:r>
            <a:r>
              <a:rPr lang="en-US" sz="2000" b="1" dirty="0" err="1">
                <a:latin typeface="Times New Roman" panose="02020603050405020304" pitchFamily="18" charset="0"/>
                <a:cs typeface="Times New Roman" panose="02020603050405020304" pitchFamily="18" charset="0"/>
              </a:rPr>
              <a:t>HÀNH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TƯ</a:t>
            </a:r>
            <a:endParaRPr lang="en-US" sz="20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1320834" y="685468"/>
            <a:ext cx="3782728"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2. </a:t>
            </a:r>
            <a:r>
              <a:rPr lang="vi-VN" sz="2000" b="1" dirty="0">
                <a:latin typeface="Times New Roman" panose="02020603050405020304" pitchFamily="18" charset="0"/>
                <a:cs typeface="Times New Roman" panose="02020603050405020304" pitchFamily="18" charset="0"/>
              </a:rPr>
              <a:t>Cơ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sở</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thực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tiễn</a:t>
            </a:r>
            <a:endParaRPr lang="en-US" sz="2000" b="1" dirty="0">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3"/>
          <a:stretch>
            <a:fillRect/>
          </a:stretch>
        </p:blipFill>
        <p:spPr>
          <a:xfrm>
            <a:off x="856648" y="1501664"/>
            <a:ext cx="2271564" cy="1395535"/>
          </a:xfrm>
          <a:prstGeom prst="rect">
            <a:avLst/>
          </a:prstGeom>
        </p:spPr>
      </p:pic>
      <p:sp>
        <p:nvSpPr>
          <p:cNvPr id="22" name="TextBox 21"/>
          <p:cNvSpPr txBox="1"/>
          <p:nvPr/>
        </p:nvSpPr>
        <p:spPr>
          <a:xfrm>
            <a:off x="423512" y="2897199"/>
            <a:ext cx="3378466" cy="984885"/>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Luật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tự</a:t>
            </a:r>
            <a:r>
              <a:rPr lang="en-US" sz="2000" b="1" dirty="0">
                <a:latin typeface="Times New Roman" panose="02020603050405020304" pitchFamily="18" charset="0"/>
                <a:cs typeface="Times New Roman" panose="02020603050405020304" pitchFamily="18" charset="0"/>
              </a:rPr>
              <a:t>, an </a:t>
            </a:r>
            <a:r>
              <a:rPr lang="en-US" sz="2000" b="1" dirty="0" err="1">
                <a:latin typeface="Times New Roman" panose="02020603050405020304" pitchFamily="18" charset="0"/>
                <a:cs typeface="Times New Roman" panose="02020603050405020304" pitchFamily="18" charset="0"/>
              </a:rPr>
              <a:t>toàn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đường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bộ</a:t>
            </a:r>
            <a:endParaRPr lang="en-US" sz="2000" b="1" dirty="0">
              <a:latin typeface="Times New Roman" panose="02020603050405020304" pitchFamily="18" charset="0"/>
              <a:cs typeface="Times New Roman" panose="02020603050405020304" pitchFamily="18" charset="0"/>
            </a:endParaRPr>
          </a:p>
          <a:p>
            <a:endParaRPr lang="en-US" dirty="0"/>
          </a:p>
        </p:txBody>
      </p:sp>
      <p:cxnSp>
        <p:nvCxnSpPr>
          <p:cNvPr id="23" name="Straight Arrow Connector 22"/>
          <p:cNvCxnSpPr/>
          <p:nvPr/>
        </p:nvCxnSpPr>
        <p:spPr>
          <a:xfrm>
            <a:off x="3291840" y="1571231"/>
            <a:ext cx="2916454"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4" name="TextBox 23"/>
          <p:cNvSpPr txBox="1"/>
          <p:nvPr/>
        </p:nvSpPr>
        <p:spPr>
          <a:xfrm>
            <a:off x="6737683" y="782077"/>
            <a:ext cx="4379495" cy="1015663"/>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Nhiều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nội</a:t>
            </a:r>
            <a:r>
              <a:rPr lang="en-US" sz="2000" b="1" dirty="0">
                <a:latin typeface="Times New Roman" panose="02020603050405020304" pitchFamily="18" charset="0"/>
                <a:cs typeface="Times New Roman" panose="02020603050405020304" pitchFamily="18" charset="0"/>
              </a:rPr>
              <a:t> dung </a:t>
            </a:r>
            <a:r>
              <a:rPr lang="en-US" sz="2000" b="1" dirty="0" err="1">
                <a:solidFill>
                  <a:srgbClr val="C00000"/>
                </a:solidFill>
                <a:latin typeface="Times New Roman" panose="02020603050405020304" pitchFamily="18" charset="0"/>
                <a:cs typeface="Times New Roman" panose="02020603050405020304" pitchFamily="18" charset="0"/>
              </a:rPr>
              <a:t>không</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còn</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phù</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hợp</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với</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tình</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hình</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thực</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tế</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phát</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sinh</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nhiều</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vấn</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đề</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mới</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3679146" y="2233295"/>
            <a:ext cx="7657509" cy="2058670"/>
          </a:xfrm>
          <a:prstGeom prst="rect">
            <a:avLst/>
          </a:prstGeom>
          <a:noFill/>
        </p:spPr>
        <p:txBody>
          <a:bodyPr wrap="square" rtlCol="0">
            <a:noAutofit/>
          </a:bodyPr>
          <a:lstStyle/>
          <a:p>
            <a:pPr algn="just">
              <a:spcBef>
                <a:spcPts val="600"/>
              </a:spcBef>
              <a:spcAft>
                <a:spcPts val="600"/>
              </a:spcAft>
            </a:pPr>
            <a:r>
              <a:rPr lang="en-US" sz="2800" b="1" dirty="0">
                <a:solidFill>
                  <a:srgbClr val="C00000"/>
                </a:solidFill>
                <a:latin typeface="Times New Roman" panose="02020603050405020304" pitchFamily="18" charset="0"/>
                <a:cs typeface="Times New Roman" panose="02020603050405020304" pitchFamily="18" charset="0"/>
              </a:rPr>
              <a:t>Thứ nhất: </a:t>
            </a:r>
            <a:r>
              <a:rPr lang="en-US" sz="2400" b="1" kern="100" dirty="0">
                <a:latin typeface="Times New Roman" panose="02020603050405020304" pitchFamily="18" charset="0"/>
                <a:cs typeface="Times New Roman" panose="02020603050405020304" pitchFamily="18" charset="0"/>
              </a:rPr>
              <a:t>T</a:t>
            </a:r>
            <a:r>
              <a:rPr lang="vi-VN"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ình hình </a:t>
            </a:r>
            <a:r>
              <a:rPr lang="en-US" sz="24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TTATGT</a:t>
            </a:r>
            <a:r>
              <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đường bộ trong những năm qua tuy đã có những chuyển biến nhưng chưa thực sự căn bản, vững chắc, còn nhiều diễn biến phức tạp, tai nạn giao thông vẫn ở mức cao và nghiêm trọng, nhất là số người chết, luôn tiềm ẩn nhiều nguy cơ gây mất an toàn cho người, phương tiện khi tham gia giao thông. </a:t>
            </a:r>
            <a:endPar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pPr>
            <a:endParaRPr lang="en-US" sz="2800" dirty="0">
              <a:latin typeface="Times New Roman" panose="02020603050405020304" pitchFamily="18" charset="0"/>
              <a:cs typeface="Times New Roman" panose="02020603050405020304" pitchFamily="18" charset="0"/>
            </a:endParaRPr>
          </a:p>
        </p:txBody>
      </p:sp>
      <p:sp>
        <p:nvSpPr>
          <p:cNvPr id="26" name="Arrow: Curved Left 25"/>
          <p:cNvSpPr/>
          <p:nvPr/>
        </p:nvSpPr>
        <p:spPr>
          <a:xfrm>
            <a:off x="10886171" y="972824"/>
            <a:ext cx="779645" cy="1260237"/>
          </a:xfrm>
          <a:prstGeom prst="curvedLeftArrow">
            <a:avLst>
              <a:gd name="adj1" fmla="val 16044"/>
              <a:gd name="adj2" fmla="val 50000"/>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138" y="5587827"/>
            <a:ext cx="1021262" cy="754599"/>
          </a:xfrm>
          <a:prstGeom prst="rect">
            <a:avLst/>
          </a:prstGeom>
        </p:spPr>
      </p:pic>
    </p:spTree>
  </p:cSld>
  <p:clrMapOvr>
    <a:masterClrMapping/>
  </p:clrMapOvr>
  <p:transition spd="slow">
    <p:check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3212198" y="176745"/>
            <a:ext cx="6237171"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I. </a:t>
            </a:r>
            <a:r>
              <a:rPr lang="en-US" sz="2000" b="1" dirty="0" err="1">
                <a:latin typeface="Times New Roman" panose="02020603050405020304" pitchFamily="18" charset="0"/>
                <a:cs typeface="Times New Roman" panose="02020603050405020304" pitchFamily="18" charset="0"/>
              </a:rPr>
              <a:t>SỰ</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CẦN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THIẾT</a:t>
            </a:r>
            <a:r>
              <a:rPr lang="en-US" sz="2000" b="1" dirty="0">
                <a:latin typeface="Times New Roman" panose="02020603050405020304" pitchFamily="18" charset="0"/>
                <a:cs typeface="Times New Roman" panose="02020603050405020304" pitchFamily="18" charset="0"/>
              </a:rPr>
              <a:t> BAN </a:t>
            </a:r>
            <a:r>
              <a:rPr lang="en-US" sz="2000" b="1" dirty="0" err="1">
                <a:latin typeface="Times New Roman" panose="02020603050405020304" pitchFamily="18" charset="0"/>
                <a:cs typeface="Times New Roman" panose="02020603050405020304" pitchFamily="18" charset="0"/>
              </a:rPr>
              <a:t>HÀNH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TƯ</a:t>
            </a:r>
            <a:endParaRPr lang="en-US" sz="20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1320834" y="685468"/>
            <a:ext cx="3782728"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2. </a:t>
            </a:r>
            <a:r>
              <a:rPr lang="vi-VN" sz="2000" b="1" dirty="0">
                <a:latin typeface="Times New Roman" panose="02020603050405020304" pitchFamily="18" charset="0"/>
                <a:cs typeface="Times New Roman" panose="02020603050405020304" pitchFamily="18" charset="0"/>
              </a:rPr>
              <a:t>Cơ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sở</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thực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tiễn</a:t>
            </a:r>
            <a:endParaRPr lang="en-US" sz="2000" b="1" dirty="0">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3"/>
          <a:stretch>
            <a:fillRect/>
          </a:stretch>
        </p:blipFill>
        <p:spPr>
          <a:xfrm>
            <a:off x="856648" y="1501664"/>
            <a:ext cx="2271564" cy="1395535"/>
          </a:xfrm>
          <a:prstGeom prst="rect">
            <a:avLst/>
          </a:prstGeom>
        </p:spPr>
      </p:pic>
      <p:sp>
        <p:nvSpPr>
          <p:cNvPr id="22" name="TextBox 21"/>
          <p:cNvSpPr txBox="1"/>
          <p:nvPr/>
        </p:nvSpPr>
        <p:spPr>
          <a:xfrm>
            <a:off x="423512" y="2897199"/>
            <a:ext cx="3378466" cy="984885"/>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Luật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tự</a:t>
            </a:r>
            <a:r>
              <a:rPr lang="en-US" sz="2000" b="1" dirty="0">
                <a:latin typeface="Times New Roman" panose="02020603050405020304" pitchFamily="18" charset="0"/>
                <a:cs typeface="Times New Roman" panose="02020603050405020304" pitchFamily="18" charset="0"/>
              </a:rPr>
              <a:t>, an </a:t>
            </a:r>
            <a:r>
              <a:rPr lang="en-US" sz="2000" b="1" dirty="0" err="1">
                <a:latin typeface="Times New Roman" panose="02020603050405020304" pitchFamily="18" charset="0"/>
                <a:cs typeface="Times New Roman" panose="02020603050405020304" pitchFamily="18" charset="0"/>
              </a:rPr>
              <a:t>toàn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đường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bộ</a:t>
            </a:r>
            <a:endParaRPr lang="en-US" sz="2000" b="1" dirty="0">
              <a:latin typeface="Times New Roman" panose="02020603050405020304" pitchFamily="18" charset="0"/>
              <a:cs typeface="Times New Roman" panose="02020603050405020304" pitchFamily="18" charset="0"/>
            </a:endParaRPr>
          </a:p>
          <a:p>
            <a:endParaRPr lang="en-US" dirty="0"/>
          </a:p>
        </p:txBody>
      </p:sp>
      <p:cxnSp>
        <p:nvCxnSpPr>
          <p:cNvPr id="23" name="Straight Arrow Connector 22"/>
          <p:cNvCxnSpPr/>
          <p:nvPr/>
        </p:nvCxnSpPr>
        <p:spPr>
          <a:xfrm>
            <a:off x="3291840" y="1571231"/>
            <a:ext cx="2916454"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4" name="TextBox 23"/>
          <p:cNvSpPr txBox="1"/>
          <p:nvPr/>
        </p:nvSpPr>
        <p:spPr>
          <a:xfrm>
            <a:off x="6737683" y="782077"/>
            <a:ext cx="4379495" cy="1015663"/>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Nhiều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nội</a:t>
            </a:r>
            <a:r>
              <a:rPr lang="en-US" sz="2000" b="1" dirty="0">
                <a:latin typeface="Times New Roman" panose="02020603050405020304" pitchFamily="18" charset="0"/>
                <a:cs typeface="Times New Roman" panose="02020603050405020304" pitchFamily="18" charset="0"/>
              </a:rPr>
              <a:t> dung </a:t>
            </a:r>
            <a:r>
              <a:rPr lang="en-US" sz="2000" b="1" dirty="0" err="1">
                <a:solidFill>
                  <a:srgbClr val="C00000"/>
                </a:solidFill>
                <a:latin typeface="Times New Roman" panose="02020603050405020304" pitchFamily="18" charset="0"/>
                <a:cs typeface="Times New Roman" panose="02020603050405020304" pitchFamily="18" charset="0"/>
              </a:rPr>
              <a:t>không</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còn</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phù</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hợp</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với</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tình</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hình</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thực</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tế</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phát</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sinh</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nhiều</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vấn</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đề</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mới</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3679146" y="2233295"/>
            <a:ext cx="7657509" cy="2058670"/>
          </a:xfrm>
          <a:prstGeom prst="rect">
            <a:avLst/>
          </a:prstGeom>
          <a:noFill/>
        </p:spPr>
        <p:txBody>
          <a:bodyPr wrap="square" rtlCol="0">
            <a:noAutofit/>
          </a:bodyPr>
          <a:lstStyle/>
          <a:p>
            <a:pPr algn="just">
              <a:spcBef>
                <a:spcPts val="600"/>
              </a:spcBef>
              <a:spcAft>
                <a:spcPts val="600"/>
              </a:spcAft>
            </a:pPr>
            <a:r>
              <a:rPr lang="en-US" sz="2800" b="1" dirty="0">
                <a:solidFill>
                  <a:srgbClr val="C00000"/>
                </a:solidFill>
                <a:latin typeface="Times New Roman" panose="02020603050405020304" pitchFamily="18" charset="0"/>
                <a:cs typeface="Times New Roman" panose="02020603050405020304" pitchFamily="18" charset="0"/>
              </a:rPr>
              <a:t>Thứ nhất: </a:t>
            </a:r>
            <a:r>
              <a:rPr lang="en-US" sz="2400" b="1" kern="100" dirty="0">
                <a:latin typeface="Times New Roman" panose="02020603050405020304" pitchFamily="18" charset="0"/>
                <a:cs typeface="Times New Roman" panose="02020603050405020304" pitchFamily="18" charset="0"/>
              </a:rPr>
              <a:t>T</a:t>
            </a:r>
            <a:r>
              <a:rPr lang="vi-VN"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ình hình </a:t>
            </a:r>
            <a:r>
              <a:rPr lang="en-US" sz="24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TTATGT</a:t>
            </a:r>
            <a:r>
              <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đường bộ trong những năm qua tuy đã có những chuyển biến nhưng chưa thực sự căn bản, vững chắc, còn nhiều diễn biến phức tạp, tai nạn giao thông vẫn ở mức cao và nghiêm trọng, nhất là số người chết, luôn tiềm ẩn nhiều nguy cơ gây mất an toàn cho người, phương tiện khi tham gia giao thông. </a:t>
            </a:r>
            <a:endPar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pPr>
            <a:endParaRPr lang="en-US" sz="2800" dirty="0">
              <a:latin typeface="Times New Roman" panose="02020603050405020304" pitchFamily="18" charset="0"/>
              <a:cs typeface="Times New Roman" panose="02020603050405020304" pitchFamily="18" charset="0"/>
            </a:endParaRPr>
          </a:p>
        </p:txBody>
      </p:sp>
      <p:sp>
        <p:nvSpPr>
          <p:cNvPr id="26" name="Arrow: Curved Left 25"/>
          <p:cNvSpPr/>
          <p:nvPr/>
        </p:nvSpPr>
        <p:spPr>
          <a:xfrm>
            <a:off x="10886171" y="972824"/>
            <a:ext cx="779645" cy="1260237"/>
          </a:xfrm>
          <a:prstGeom prst="curvedLeftArrow">
            <a:avLst>
              <a:gd name="adj1" fmla="val 16044"/>
              <a:gd name="adj2" fmla="val 50000"/>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138" y="5587827"/>
            <a:ext cx="1021262" cy="754599"/>
          </a:xfrm>
          <a:prstGeom prst="rect">
            <a:avLst/>
          </a:prstGeom>
        </p:spPr>
      </p:pic>
    </p:spTree>
    <p:extLst>
      <p:ext uri="{BB962C8B-B14F-4D97-AF65-F5344CB8AC3E}">
        <p14:creationId xmlns:p14="http://schemas.microsoft.com/office/powerpoint/2010/main" val="245718516"/>
      </p:ext>
    </p:extLst>
  </p:cSld>
  <p:clrMapOvr>
    <a:masterClrMapping/>
  </p:clrMapOvr>
  <p:transition spd="slow">
    <p:check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3212198" y="176745"/>
            <a:ext cx="6237171"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I. </a:t>
            </a:r>
            <a:r>
              <a:rPr lang="en-US" sz="2000" b="1" dirty="0" err="1">
                <a:latin typeface="Times New Roman" panose="02020603050405020304" pitchFamily="18" charset="0"/>
                <a:cs typeface="Times New Roman" panose="02020603050405020304" pitchFamily="18" charset="0"/>
              </a:rPr>
              <a:t>SỰ</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CẦN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THIẾT</a:t>
            </a:r>
            <a:r>
              <a:rPr lang="en-US" sz="2000" b="1" dirty="0">
                <a:latin typeface="Times New Roman" panose="02020603050405020304" pitchFamily="18" charset="0"/>
                <a:cs typeface="Times New Roman" panose="02020603050405020304" pitchFamily="18" charset="0"/>
              </a:rPr>
              <a:t> BAN </a:t>
            </a:r>
            <a:r>
              <a:rPr lang="en-US" sz="2000" b="1" dirty="0" err="1">
                <a:latin typeface="Times New Roman" panose="02020603050405020304" pitchFamily="18" charset="0"/>
                <a:cs typeface="Times New Roman" panose="02020603050405020304" pitchFamily="18" charset="0"/>
              </a:rPr>
              <a:t>HÀNH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TƯ</a:t>
            </a:r>
            <a:endParaRPr lang="en-US" sz="20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1320834" y="685468"/>
            <a:ext cx="3782728"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2. </a:t>
            </a:r>
            <a:r>
              <a:rPr lang="vi-VN" sz="2000" b="1" dirty="0">
                <a:latin typeface="Times New Roman" panose="02020603050405020304" pitchFamily="18" charset="0"/>
                <a:cs typeface="Times New Roman" panose="02020603050405020304" pitchFamily="18" charset="0"/>
              </a:rPr>
              <a:t>Cơ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sở</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thực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tiễn</a:t>
            </a:r>
            <a:endParaRPr lang="en-US" sz="2000" b="1" dirty="0">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3"/>
          <a:stretch>
            <a:fillRect/>
          </a:stretch>
        </p:blipFill>
        <p:spPr>
          <a:xfrm>
            <a:off x="856648" y="1501664"/>
            <a:ext cx="2271564" cy="1395535"/>
          </a:xfrm>
          <a:prstGeom prst="rect">
            <a:avLst/>
          </a:prstGeom>
        </p:spPr>
      </p:pic>
      <p:sp>
        <p:nvSpPr>
          <p:cNvPr id="22" name="TextBox 21"/>
          <p:cNvSpPr txBox="1"/>
          <p:nvPr/>
        </p:nvSpPr>
        <p:spPr>
          <a:xfrm>
            <a:off x="423512" y="2897199"/>
            <a:ext cx="3378466" cy="984885"/>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Luật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tự</a:t>
            </a:r>
            <a:r>
              <a:rPr lang="en-US" sz="2000" b="1" dirty="0">
                <a:latin typeface="Times New Roman" panose="02020603050405020304" pitchFamily="18" charset="0"/>
                <a:cs typeface="Times New Roman" panose="02020603050405020304" pitchFamily="18" charset="0"/>
              </a:rPr>
              <a:t>, an </a:t>
            </a:r>
            <a:r>
              <a:rPr lang="en-US" sz="2000" b="1" dirty="0" err="1">
                <a:latin typeface="Times New Roman" panose="02020603050405020304" pitchFamily="18" charset="0"/>
                <a:cs typeface="Times New Roman" panose="02020603050405020304" pitchFamily="18" charset="0"/>
              </a:rPr>
              <a:t>toàn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đường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bộ</a:t>
            </a:r>
            <a:endParaRPr lang="en-US" sz="2000" b="1" dirty="0">
              <a:latin typeface="Times New Roman" panose="02020603050405020304" pitchFamily="18" charset="0"/>
              <a:cs typeface="Times New Roman" panose="02020603050405020304" pitchFamily="18" charset="0"/>
            </a:endParaRPr>
          </a:p>
          <a:p>
            <a:endParaRPr lang="en-US" dirty="0"/>
          </a:p>
        </p:txBody>
      </p:sp>
      <p:cxnSp>
        <p:nvCxnSpPr>
          <p:cNvPr id="23" name="Straight Arrow Connector 22"/>
          <p:cNvCxnSpPr/>
          <p:nvPr/>
        </p:nvCxnSpPr>
        <p:spPr>
          <a:xfrm>
            <a:off x="3291840" y="1571231"/>
            <a:ext cx="2916454"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4" name="TextBox 23"/>
          <p:cNvSpPr txBox="1"/>
          <p:nvPr/>
        </p:nvSpPr>
        <p:spPr>
          <a:xfrm>
            <a:off x="6737683" y="782077"/>
            <a:ext cx="4379495" cy="1015663"/>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Nhiều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nội</a:t>
            </a:r>
            <a:r>
              <a:rPr lang="en-US" sz="2000" b="1" dirty="0">
                <a:latin typeface="Times New Roman" panose="02020603050405020304" pitchFamily="18" charset="0"/>
                <a:cs typeface="Times New Roman" panose="02020603050405020304" pitchFamily="18" charset="0"/>
              </a:rPr>
              <a:t> dung </a:t>
            </a:r>
            <a:r>
              <a:rPr lang="en-US" sz="2000" b="1" dirty="0" err="1">
                <a:solidFill>
                  <a:srgbClr val="C00000"/>
                </a:solidFill>
                <a:latin typeface="Times New Roman" panose="02020603050405020304" pitchFamily="18" charset="0"/>
                <a:cs typeface="Times New Roman" panose="02020603050405020304" pitchFamily="18" charset="0"/>
              </a:rPr>
              <a:t>không</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còn</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phù</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hợp</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với</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tình</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hình</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thực</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tế</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phát</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sinh</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nhiều</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vấn</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đề</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mới</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3679146" y="2233295"/>
            <a:ext cx="7657509" cy="2058670"/>
          </a:xfrm>
          <a:prstGeom prst="rect">
            <a:avLst/>
          </a:prstGeom>
          <a:noFill/>
        </p:spPr>
        <p:txBody>
          <a:bodyPr wrap="square" rtlCol="0">
            <a:noAutofit/>
          </a:bodyPr>
          <a:lstStyle/>
          <a:p>
            <a:pPr algn="just">
              <a:spcBef>
                <a:spcPts val="600"/>
              </a:spcBef>
              <a:spcAft>
                <a:spcPts val="600"/>
              </a:spcAft>
            </a:pPr>
            <a:r>
              <a:rPr lang="en-US" sz="2800" b="1" dirty="0">
                <a:solidFill>
                  <a:srgbClr val="C00000"/>
                </a:solidFill>
                <a:latin typeface="Times New Roman" panose="02020603050405020304" pitchFamily="18" charset="0"/>
                <a:cs typeface="Times New Roman" panose="02020603050405020304" pitchFamily="18" charset="0"/>
              </a:rPr>
              <a:t>Thứ nhất: </a:t>
            </a:r>
            <a:r>
              <a:rPr lang="en-US" sz="2400" b="1" kern="100" dirty="0">
                <a:latin typeface="Times New Roman" panose="02020603050405020304" pitchFamily="18" charset="0"/>
                <a:cs typeface="Times New Roman" panose="02020603050405020304" pitchFamily="18" charset="0"/>
              </a:rPr>
              <a:t>T</a:t>
            </a:r>
            <a:r>
              <a:rPr lang="vi-VN"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ình hình </a:t>
            </a:r>
            <a:r>
              <a:rPr lang="en-US" sz="24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TTATGT</a:t>
            </a:r>
            <a:r>
              <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đường bộ trong những năm qua tuy đã có những chuyển biến nhưng chưa thực sự căn bản, vững chắc, còn nhiều diễn biến phức tạp, tai nạn giao thông vẫn ở mức cao và nghiêm trọng, nhất là số người chết, luôn tiềm ẩn nhiều nguy cơ gây mất an toàn cho người, phương tiện khi tham gia giao thông. </a:t>
            </a:r>
            <a:endPar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pPr>
            <a:endParaRPr lang="en-US" sz="2800" dirty="0">
              <a:latin typeface="Times New Roman" panose="02020603050405020304" pitchFamily="18" charset="0"/>
              <a:cs typeface="Times New Roman" panose="02020603050405020304" pitchFamily="18" charset="0"/>
            </a:endParaRPr>
          </a:p>
        </p:txBody>
      </p:sp>
      <p:sp>
        <p:nvSpPr>
          <p:cNvPr id="26" name="Arrow: Curved Left 25"/>
          <p:cNvSpPr/>
          <p:nvPr/>
        </p:nvSpPr>
        <p:spPr>
          <a:xfrm>
            <a:off x="10886171" y="972824"/>
            <a:ext cx="779645" cy="1260237"/>
          </a:xfrm>
          <a:prstGeom prst="curvedLeftArrow">
            <a:avLst>
              <a:gd name="adj1" fmla="val 16044"/>
              <a:gd name="adj2" fmla="val 50000"/>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138" y="5587827"/>
            <a:ext cx="1021262" cy="754599"/>
          </a:xfrm>
          <a:prstGeom prst="rect">
            <a:avLst/>
          </a:prstGeom>
        </p:spPr>
      </p:pic>
    </p:spTree>
    <p:extLst>
      <p:ext uri="{BB962C8B-B14F-4D97-AF65-F5344CB8AC3E}">
        <p14:creationId xmlns:p14="http://schemas.microsoft.com/office/powerpoint/2010/main" val="3866382064"/>
      </p:ext>
    </p:extLst>
  </p:cSld>
  <p:clrMapOvr>
    <a:masterClrMapping/>
  </p:clrMapOvr>
  <p:transition spd="slow">
    <p:check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3212198" y="176745"/>
            <a:ext cx="6237171"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I. </a:t>
            </a:r>
            <a:r>
              <a:rPr lang="en-US" sz="2000" b="1" dirty="0" err="1">
                <a:latin typeface="Times New Roman" panose="02020603050405020304" pitchFamily="18" charset="0"/>
                <a:cs typeface="Times New Roman" panose="02020603050405020304" pitchFamily="18" charset="0"/>
              </a:rPr>
              <a:t>SỰ</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CẦN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THIẾT</a:t>
            </a:r>
            <a:r>
              <a:rPr lang="en-US" sz="2000" b="1" dirty="0">
                <a:latin typeface="Times New Roman" panose="02020603050405020304" pitchFamily="18" charset="0"/>
                <a:cs typeface="Times New Roman" panose="02020603050405020304" pitchFamily="18" charset="0"/>
              </a:rPr>
              <a:t> BAN </a:t>
            </a:r>
            <a:r>
              <a:rPr lang="en-US" sz="2000" b="1" dirty="0" err="1">
                <a:latin typeface="Times New Roman" panose="02020603050405020304" pitchFamily="18" charset="0"/>
                <a:cs typeface="Times New Roman" panose="02020603050405020304" pitchFamily="18" charset="0"/>
              </a:rPr>
              <a:t>HÀNH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TƯ</a:t>
            </a:r>
            <a:endParaRPr lang="en-US" sz="20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1320834" y="685468"/>
            <a:ext cx="3782728"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2. </a:t>
            </a:r>
            <a:r>
              <a:rPr lang="vi-VN" sz="2000" b="1" dirty="0">
                <a:latin typeface="Times New Roman" panose="02020603050405020304" pitchFamily="18" charset="0"/>
                <a:cs typeface="Times New Roman" panose="02020603050405020304" pitchFamily="18" charset="0"/>
              </a:rPr>
              <a:t>Cơ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sở</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thực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tiễn</a:t>
            </a:r>
            <a:endParaRPr lang="en-US" sz="2000" b="1" dirty="0">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3"/>
          <a:stretch>
            <a:fillRect/>
          </a:stretch>
        </p:blipFill>
        <p:spPr>
          <a:xfrm>
            <a:off x="856648" y="1501664"/>
            <a:ext cx="2271564" cy="1395535"/>
          </a:xfrm>
          <a:prstGeom prst="rect">
            <a:avLst/>
          </a:prstGeom>
        </p:spPr>
      </p:pic>
      <p:sp>
        <p:nvSpPr>
          <p:cNvPr id="22" name="TextBox 21"/>
          <p:cNvSpPr txBox="1"/>
          <p:nvPr/>
        </p:nvSpPr>
        <p:spPr>
          <a:xfrm>
            <a:off x="423512" y="2897199"/>
            <a:ext cx="3378466" cy="984885"/>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Luật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tự</a:t>
            </a:r>
            <a:r>
              <a:rPr lang="en-US" sz="2000" b="1" dirty="0">
                <a:latin typeface="Times New Roman" panose="02020603050405020304" pitchFamily="18" charset="0"/>
                <a:cs typeface="Times New Roman" panose="02020603050405020304" pitchFamily="18" charset="0"/>
              </a:rPr>
              <a:t>, an </a:t>
            </a:r>
            <a:r>
              <a:rPr lang="en-US" sz="2000" b="1" dirty="0" err="1">
                <a:latin typeface="Times New Roman" panose="02020603050405020304" pitchFamily="18" charset="0"/>
                <a:cs typeface="Times New Roman" panose="02020603050405020304" pitchFamily="18" charset="0"/>
              </a:rPr>
              <a:t>toàn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đường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bộ</a:t>
            </a:r>
            <a:endParaRPr lang="en-US" sz="2000" b="1" dirty="0">
              <a:latin typeface="Times New Roman" panose="02020603050405020304" pitchFamily="18" charset="0"/>
              <a:cs typeface="Times New Roman" panose="02020603050405020304" pitchFamily="18" charset="0"/>
            </a:endParaRPr>
          </a:p>
          <a:p>
            <a:endParaRPr lang="en-US" dirty="0"/>
          </a:p>
        </p:txBody>
      </p:sp>
      <p:cxnSp>
        <p:nvCxnSpPr>
          <p:cNvPr id="23" name="Straight Arrow Connector 22"/>
          <p:cNvCxnSpPr/>
          <p:nvPr/>
        </p:nvCxnSpPr>
        <p:spPr>
          <a:xfrm>
            <a:off x="3291840" y="1571231"/>
            <a:ext cx="2916454"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4" name="TextBox 23"/>
          <p:cNvSpPr txBox="1"/>
          <p:nvPr/>
        </p:nvSpPr>
        <p:spPr>
          <a:xfrm>
            <a:off x="6737683" y="782077"/>
            <a:ext cx="4379495" cy="1015663"/>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Nhiều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nội</a:t>
            </a:r>
            <a:r>
              <a:rPr lang="en-US" sz="2000" b="1" dirty="0">
                <a:latin typeface="Times New Roman" panose="02020603050405020304" pitchFamily="18" charset="0"/>
                <a:cs typeface="Times New Roman" panose="02020603050405020304" pitchFamily="18" charset="0"/>
              </a:rPr>
              <a:t> dung </a:t>
            </a:r>
            <a:r>
              <a:rPr lang="en-US" sz="2000" b="1" dirty="0" err="1">
                <a:solidFill>
                  <a:srgbClr val="C00000"/>
                </a:solidFill>
                <a:latin typeface="Times New Roman" panose="02020603050405020304" pitchFamily="18" charset="0"/>
                <a:cs typeface="Times New Roman" panose="02020603050405020304" pitchFamily="18" charset="0"/>
              </a:rPr>
              <a:t>không</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còn</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phù</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hợp</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với</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tình</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hình</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thực</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tế</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phát</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sinh</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nhiều</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vấn</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đề</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mới</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3679146" y="2233295"/>
            <a:ext cx="7657509" cy="2058670"/>
          </a:xfrm>
          <a:prstGeom prst="rect">
            <a:avLst/>
          </a:prstGeom>
          <a:noFill/>
        </p:spPr>
        <p:txBody>
          <a:bodyPr wrap="square" rtlCol="0">
            <a:noAutofit/>
          </a:bodyPr>
          <a:lstStyle/>
          <a:p>
            <a:pPr algn="just">
              <a:spcBef>
                <a:spcPts val="600"/>
              </a:spcBef>
              <a:spcAft>
                <a:spcPts val="600"/>
              </a:spcAft>
            </a:pPr>
            <a:r>
              <a:rPr lang="en-US" sz="2800" b="1" dirty="0">
                <a:solidFill>
                  <a:srgbClr val="C00000"/>
                </a:solidFill>
                <a:latin typeface="Times New Roman" panose="02020603050405020304" pitchFamily="18" charset="0"/>
                <a:cs typeface="Times New Roman" panose="02020603050405020304" pitchFamily="18" charset="0"/>
              </a:rPr>
              <a:t>Thứ nhất: </a:t>
            </a:r>
            <a:r>
              <a:rPr lang="en-US" sz="2400" b="1" kern="100" dirty="0">
                <a:latin typeface="Times New Roman" panose="02020603050405020304" pitchFamily="18" charset="0"/>
                <a:cs typeface="Times New Roman" panose="02020603050405020304" pitchFamily="18" charset="0"/>
              </a:rPr>
              <a:t>T</a:t>
            </a:r>
            <a:r>
              <a:rPr lang="vi-VN"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ình hình </a:t>
            </a:r>
            <a:r>
              <a:rPr lang="en-US" sz="24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TTATGT</a:t>
            </a:r>
            <a:r>
              <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đường bộ trong những năm qua tuy đã có những chuyển biến nhưng chưa thực sự căn bản, vững chắc, còn nhiều diễn biến phức tạp, tai nạn giao thông vẫn ở mức cao và nghiêm trọng, nhất là số người chết, luôn tiềm ẩn nhiều nguy cơ gây mất an toàn cho người, phương tiện khi tham gia giao thông. </a:t>
            </a:r>
            <a:endPar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pPr>
            <a:endParaRPr lang="en-US" sz="2800" dirty="0">
              <a:latin typeface="Times New Roman" panose="02020603050405020304" pitchFamily="18" charset="0"/>
              <a:cs typeface="Times New Roman" panose="02020603050405020304" pitchFamily="18" charset="0"/>
            </a:endParaRPr>
          </a:p>
        </p:txBody>
      </p:sp>
      <p:sp>
        <p:nvSpPr>
          <p:cNvPr id="26" name="Arrow: Curved Left 25"/>
          <p:cNvSpPr/>
          <p:nvPr/>
        </p:nvSpPr>
        <p:spPr>
          <a:xfrm>
            <a:off x="10886171" y="972824"/>
            <a:ext cx="779645" cy="1260237"/>
          </a:xfrm>
          <a:prstGeom prst="curvedLeftArrow">
            <a:avLst>
              <a:gd name="adj1" fmla="val 16044"/>
              <a:gd name="adj2" fmla="val 50000"/>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138" y="5587827"/>
            <a:ext cx="1021262" cy="754599"/>
          </a:xfrm>
          <a:prstGeom prst="rect">
            <a:avLst/>
          </a:prstGeom>
        </p:spPr>
      </p:pic>
    </p:spTree>
    <p:extLst>
      <p:ext uri="{BB962C8B-B14F-4D97-AF65-F5344CB8AC3E}">
        <p14:creationId xmlns:p14="http://schemas.microsoft.com/office/powerpoint/2010/main" val="919229692"/>
      </p:ext>
    </p:extLst>
  </p:cSld>
  <p:clrMapOvr>
    <a:masterClrMapping/>
  </p:clrMapOvr>
  <p:transition spd="slow">
    <p:check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3212198" y="176745"/>
            <a:ext cx="6237171"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I. </a:t>
            </a:r>
            <a:r>
              <a:rPr lang="en-US" sz="2000" b="1" dirty="0" err="1">
                <a:latin typeface="Times New Roman" panose="02020603050405020304" pitchFamily="18" charset="0"/>
                <a:cs typeface="Times New Roman" panose="02020603050405020304" pitchFamily="18" charset="0"/>
              </a:rPr>
              <a:t>SỰ</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CẦN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THIẾT</a:t>
            </a:r>
            <a:r>
              <a:rPr lang="en-US" sz="2000" b="1" dirty="0">
                <a:latin typeface="Times New Roman" panose="02020603050405020304" pitchFamily="18" charset="0"/>
                <a:cs typeface="Times New Roman" panose="02020603050405020304" pitchFamily="18" charset="0"/>
              </a:rPr>
              <a:t> BAN </a:t>
            </a:r>
            <a:r>
              <a:rPr lang="en-US" sz="2000" b="1" dirty="0" err="1">
                <a:latin typeface="Times New Roman" panose="02020603050405020304" pitchFamily="18" charset="0"/>
                <a:cs typeface="Times New Roman" panose="02020603050405020304" pitchFamily="18" charset="0"/>
              </a:rPr>
              <a:t>HÀNH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TƯ</a:t>
            </a:r>
            <a:endParaRPr lang="en-US" sz="20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1320834" y="685468"/>
            <a:ext cx="3782728"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2. </a:t>
            </a:r>
            <a:r>
              <a:rPr lang="vi-VN" sz="2000" b="1" dirty="0">
                <a:latin typeface="Times New Roman" panose="02020603050405020304" pitchFamily="18" charset="0"/>
                <a:cs typeface="Times New Roman" panose="02020603050405020304" pitchFamily="18" charset="0"/>
              </a:rPr>
              <a:t>Cơ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sở</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thực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tiễn</a:t>
            </a:r>
            <a:endParaRPr lang="en-US" sz="2000" b="1" dirty="0">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3"/>
          <a:stretch>
            <a:fillRect/>
          </a:stretch>
        </p:blipFill>
        <p:spPr>
          <a:xfrm>
            <a:off x="856648" y="1501664"/>
            <a:ext cx="2271564" cy="1395535"/>
          </a:xfrm>
          <a:prstGeom prst="rect">
            <a:avLst/>
          </a:prstGeom>
        </p:spPr>
      </p:pic>
      <p:sp>
        <p:nvSpPr>
          <p:cNvPr id="22" name="TextBox 21"/>
          <p:cNvSpPr txBox="1"/>
          <p:nvPr/>
        </p:nvSpPr>
        <p:spPr>
          <a:xfrm>
            <a:off x="423512" y="2897199"/>
            <a:ext cx="3378466" cy="984885"/>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Luật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tự</a:t>
            </a:r>
            <a:r>
              <a:rPr lang="en-US" sz="2000" b="1" dirty="0">
                <a:latin typeface="Times New Roman" panose="02020603050405020304" pitchFamily="18" charset="0"/>
                <a:cs typeface="Times New Roman" panose="02020603050405020304" pitchFamily="18" charset="0"/>
              </a:rPr>
              <a:t>, an </a:t>
            </a:r>
            <a:r>
              <a:rPr lang="en-US" sz="2000" b="1" dirty="0" err="1">
                <a:latin typeface="Times New Roman" panose="02020603050405020304" pitchFamily="18" charset="0"/>
                <a:cs typeface="Times New Roman" panose="02020603050405020304" pitchFamily="18" charset="0"/>
              </a:rPr>
              <a:t>toàn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đường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bộ</a:t>
            </a:r>
            <a:endParaRPr lang="en-US" sz="2000" b="1" dirty="0">
              <a:latin typeface="Times New Roman" panose="02020603050405020304" pitchFamily="18" charset="0"/>
              <a:cs typeface="Times New Roman" panose="02020603050405020304" pitchFamily="18" charset="0"/>
            </a:endParaRPr>
          </a:p>
          <a:p>
            <a:endParaRPr lang="en-US" dirty="0"/>
          </a:p>
        </p:txBody>
      </p:sp>
      <p:cxnSp>
        <p:nvCxnSpPr>
          <p:cNvPr id="23" name="Straight Arrow Connector 22"/>
          <p:cNvCxnSpPr/>
          <p:nvPr/>
        </p:nvCxnSpPr>
        <p:spPr>
          <a:xfrm>
            <a:off x="3291840" y="1571231"/>
            <a:ext cx="2916454"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4" name="TextBox 23"/>
          <p:cNvSpPr txBox="1"/>
          <p:nvPr/>
        </p:nvSpPr>
        <p:spPr>
          <a:xfrm>
            <a:off x="6737683" y="782077"/>
            <a:ext cx="4379495" cy="1015663"/>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Nhiều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nội</a:t>
            </a:r>
            <a:r>
              <a:rPr lang="en-US" sz="2000" b="1" dirty="0">
                <a:latin typeface="Times New Roman" panose="02020603050405020304" pitchFamily="18" charset="0"/>
                <a:cs typeface="Times New Roman" panose="02020603050405020304" pitchFamily="18" charset="0"/>
              </a:rPr>
              <a:t> dung </a:t>
            </a:r>
            <a:r>
              <a:rPr lang="en-US" sz="2000" b="1" dirty="0" err="1">
                <a:solidFill>
                  <a:srgbClr val="C00000"/>
                </a:solidFill>
                <a:latin typeface="Times New Roman" panose="02020603050405020304" pitchFamily="18" charset="0"/>
                <a:cs typeface="Times New Roman" panose="02020603050405020304" pitchFamily="18" charset="0"/>
              </a:rPr>
              <a:t>không</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còn</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phù</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hợp</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với</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tình</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hình</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thực</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tế</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phát</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sinh</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nhiều</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vấn</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đề</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mới</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3291840" y="2002962"/>
            <a:ext cx="8268097" cy="2289003"/>
          </a:xfrm>
          <a:prstGeom prst="rect">
            <a:avLst/>
          </a:prstGeom>
          <a:noFill/>
        </p:spPr>
        <p:txBody>
          <a:bodyPr wrap="square" rtlCol="0">
            <a:noAutofit/>
          </a:bodyPr>
          <a:lstStyle/>
          <a:p>
            <a:pPr algn="just">
              <a:spcBef>
                <a:spcPts val="600"/>
              </a:spcBef>
              <a:spcAft>
                <a:spcPts val="600"/>
              </a:spcAft>
            </a:pPr>
            <a:r>
              <a:rPr lang="en-US" sz="2800" b="1" dirty="0" err="1">
                <a:solidFill>
                  <a:srgbClr val="C00000"/>
                </a:solidFill>
                <a:latin typeface="Times New Roman" panose="02020603050405020304" pitchFamily="18" charset="0"/>
                <a:cs typeface="Times New Roman" panose="02020603050405020304" pitchFamily="18" charset="0"/>
              </a:rPr>
              <a:t>Thứ</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hai</a:t>
            </a:r>
            <a:r>
              <a:rPr lang="en-US" sz="2800" b="1" dirty="0">
                <a:solidFill>
                  <a:srgbClr val="C00000"/>
                </a:solidFill>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ea typeface="DengXian" panose="02010600030101010101" pitchFamily="2" charset="-122"/>
              </a:rPr>
              <a:t>Luật Giao thông đường bộ năm 2008 tuy đã có quy định về chính sách về quy hoạch đầu tư, xây dựng kết cấu hạ tầng, vận hành bảo trì, quản lý vận tải đường bộ nhưng chưa đầy đủ và cụ thể, như cơ chế thu hút nguồn lực đầu tư, cơ chế về vốn, về bảo trì, bảo dưỡng kết cấu hạ tầng... Thực tế cho thấy khi đầu tư, xây dựng kết cấu hạ tầng thực hiện các dự án đầu tư hạ tầng giao thông đường bộ gặp nhiều khó khăn về cơ sở pháp lý.</a:t>
            </a:r>
            <a:r>
              <a:rPr lang="en-US" sz="2400" dirty="0">
                <a:effectLst/>
              </a:rPr>
              <a:t> </a:t>
            </a:r>
            <a:r>
              <a:rPr lang="en-GB" sz="2400" kern="100" dirty="0">
                <a:effectLst/>
                <a:latin typeface="Times New Roman" panose="02020603050405020304" pitchFamily="18" charset="0"/>
                <a:ea typeface="DengXian" panose="02010600030101010101" pitchFamily="2" charset="-122"/>
              </a:rPr>
              <a:t>Khi </a:t>
            </a:r>
            <a:r>
              <a:rPr lang="en-GB" sz="2400" kern="100" dirty="0" err="1">
                <a:effectLst/>
                <a:latin typeface="Times New Roman" panose="02020603050405020304" pitchFamily="18" charset="0"/>
                <a:ea typeface="DengXian" panose="02010600030101010101" pitchFamily="2" charset="-122"/>
              </a:rPr>
              <a:t>thực</a:t>
            </a:r>
            <a:r>
              <a:rPr lang="en-GB" sz="2400" kern="100" dirty="0">
                <a:effectLst/>
                <a:latin typeface="Times New Roman" panose="02020603050405020304" pitchFamily="18" charset="0"/>
                <a:ea typeface="DengXian" panose="02010600030101010101" pitchFamily="2" charset="-122"/>
              </a:rPr>
              <a:t> </a:t>
            </a:r>
            <a:r>
              <a:rPr lang="en-GB" sz="2400" kern="100" dirty="0" err="1">
                <a:effectLst/>
                <a:latin typeface="Times New Roman" panose="02020603050405020304" pitchFamily="18" charset="0"/>
                <a:ea typeface="DengXian" panose="02010600030101010101" pitchFamily="2" charset="-122"/>
              </a:rPr>
              <a:t>hiện</a:t>
            </a:r>
            <a:r>
              <a:rPr lang="en-GB" sz="2400" kern="100" dirty="0">
                <a:effectLst/>
                <a:latin typeface="Times New Roman" panose="02020603050405020304" pitchFamily="18" charset="0"/>
                <a:ea typeface="DengXian" panose="02010600030101010101" pitchFamily="2" charset="-122"/>
              </a:rPr>
              <a:t> </a:t>
            </a:r>
            <a:r>
              <a:rPr lang="en-GB" sz="2400" kern="100" dirty="0" err="1">
                <a:effectLst/>
                <a:latin typeface="Times New Roman" panose="02020603050405020304" pitchFamily="18" charset="0"/>
                <a:ea typeface="DengXian" panose="02010600030101010101" pitchFamily="2" charset="-122"/>
              </a:rPr>
              <a:t>không</a:t>
            </a:r>
            <a:r>
              <a:rPr lang="en-GB" sz="2400" kern="100" dirty="0">
                <a:effectLst/>
                <a:latin typeface="Times New Roman" panose="02020603050405020304" pitchFamily="18" charset="0"/>
                <a:ea typeface="DengXian" panose="02010600030101010101" pitchFamily="2" charset="-122"/>
              </a:rPr>
              <a:t> </a:t>
            </a:r>
            <a:r>
              <a:rPr lang="en-GB" sz="2400" kern="100" dirty="0" err="1">
                <a:effectLst/>
                <a:latin typeface="Times New Roman" panose="02020603050405020304" pitchFamily="18" charset="0"/>
                <a:ea typeface="DengXian" panose="02010600030101010101" pitchFamily="2" charset="-122"/>
              </a:rPr>
              <a:t>thể</a:t>
            </a:r>
            <a:r>
              <a:rPr lang="en-GB" sz="2400" kern="100" dirty="0">
                <a:effectLst/>
                <a:latin typeface="Times New Roman" panose="02020603050405020304" pitchFamily="18" charset="0"/>
                <a:ea typeface="DengXian" panose="02010600030101010101" pitchFamily="2" charset="-122"/>
              </a:rPr>
              <a:t> </a:t>
            </a:r>
            <a:r>
              <a:rPr lang="en-GB" sz="2400" kern="100" dirty="0" err="1">
                <a:effectLst/>
                <a:latin typeface="Times New Roman" panose="02020603050405020304" pitchFamily="18" charset="0"/>
                <a:ea typeface="DengXian" panose="02010600030101010101" pitchFamily="2" charset="-122"/>
              </a:rPr>
              <a:t>chỉ</a:t>
            </a:r>
            <a:r>
              <a:rPr lang="en-GB" sz="2400" kern="100" dirty="0">
                <a:effectLst/>
                <a:latin typeface="Times New Roman" panose="02020603050405020304" pitchFamily="18" charset="0"/>
                <a:ea typeface="DengXian" panose="02010600030101010101" pitchFamily="2" charset="-122"/>
              </a:rPr>
              <a:t> </a:t>
            </a:r>
            <a:r>
              <a:rPr lang="en-GB" sz="2400" kern="100" dirty="0" err="1">
                <a:effectLst/>
                <a:latin typeface="Times New Roman" panose="02020603050405020304" pitchFamily="18" charset="0"/>
                <a:ea typeface="DengXian" panose="02010600030101010101" pitchFamily="2" charset="-122"/>
              </a:rPr>
              <a:t>áp</a:t>
            </a:r>
            <a:r>
              <a:rPr lang="en-GB" sz="2400" kern="100" dirty="0">
                <a:effectLst/>
                <a:latin typeface="Times New Roman" panose="02020603050405020304" pitchFamily="18" charset="0"/>
                <a:ea typeface="DengXian" panose="02010600030101010101" pitchFamily="2" charset="-122"/>
              </a:rPr>
              <a:t> </a:t>
            </a:r>
            <a:r>
              <a:rPr lang="en-GB" sz="2400" kern="100" dirty="0" err="1">
                <a:effectLst/>
                <a:latin typeface="Times New Roman" panose="02020603050405020304" pitchFamily="18" charset="0"/>
                <a:ea typeface="DengXian" panose="02010600030101010101" pitchFamily="2" charset="-122"/>
              </a:rPr>
              <a:t>dụng</a:t>
            </a:r>
            <a:r>
              <a:rPr lang="en-GB" sz="2400" kern="100" dirty="0">
                <a:effectLst/>
                <a:latin typeface="Times New Roman" panose="02020603050405020304" pitchFamily="18" charset="0"/>
                <a:ea typeface="DengXian" panose="02010600030101010101" pitchFamily="2" charset="-122"/>
              </a:rPr>
              <a:t> </a:t>
            </a:r>
            <a:r>
              <a:rPr lang="en-GB" sz="2400" kern="100" dirty="0" err="1">
                <a:effectLst/>
                <a:latin typeface="Times New Roman" panose="02020603050405020304" pitchFamily="18" charset="0"/>
                <a:ea typeface="DengXian" panose="02010600030101010101" pitchFamily="2" charset="-122"/>
              </a:rPr>
              <a:t>Luật</a:t>
            </a:r>
            <a:r>
              <a:rPr lang="en-GB" sz="2400" kern="100" dirty="0">
                <a:effectLst/>
                <a:latin typeface="Times New Roman" panose="02020603050405020304" pitchFamily="18" charset="0"/>
                <a:ea typeface="DengXian" panose="02010600030101010101" pitchFamily="2" charset="-122"/>
              </a:rPr>
              <a:t> Giao </a:t>
            </a:r>
            <a:r>
              <a:rPr lang="en-GB" sz="2400" kern="100" dirty="0" err="1">
                <a:effectLst/>
                <a:latin typeface="Times New Roman" panose="02020603050405020304" pitchFamily="18" charset="0"/>
                <a:ea typeface="DengXian" panose="02010600030101010101" pitchFamily="2" charset="-122"/>
              </a:rPr>
              <a:t>thông</a:t>
            </a:r>
            <a:r>
              <a:rPr lang="en-GB" sz="2400" kern="100" dirty="0">
                <a:effectLst/>
                <a:latin typeface="Times New Roman" panose="02020603050405020304" pitchFamily="18" charset="0"/>
                <a:ea typeface="DengXian" panose="02010600030101010101" pitchFamily="2" charset="-122"/>
              </a:rPr>
              <a:t> </a:t>
            </a:r>
            <a:r>
              <a:rPr lang="en-GB" sz="2400" kern="100" dirty="0" err="1">
                <a:effectLst/>
                <a:latin typeface="Times New Roman" panose="02020603050405020304" pitchFamily="18" charset="0"/>
                <a:ea typeface="DengXian" panose="02010600030101010101" pitchFamily="2" charset="-122"/>
              </a:rPr>
              <a:t>đường</a:t>
            </a:r>
            <a:r>
              <a:rPr lang="en-GB" sz="2400" kern="100" dirty="0">
                <a:effectLst/>
                <a:latin typeface="Times New Roman" panose="02020603050405020304" pitchFamily="18" charset="0"/>
                <a:ea typeface="DengXian" panose="02010600030101010101" pitchFamily="2" charset="-122"/>
              </a:rPr>
              <a:t> </a:t>
            </a:r>
            <a:r>
              <a:rPr lang="en-GB" sz="2400" kern="100" dirty="0" err="1">
                <a:effectLst/>
                <a:latin typeface="Times New Roman" panose="02020603050405020304" pitchFamily="18" charset="0"/>
                <a:ea typeface="DengXian" panose="02010600030101010101" pitchFamily="2" charset="-122"/>
              </a:rPr>
              <a:t>bộ</a:t>
            </a:r>
            <a:r>
              <a:rPr lang="en-GB" sz="2400" kern="100" dirty="0">
                <a:effectLst/>
                <a:latin typeface="Times New Roman" panose="02020603050405020304" pitchFamily="18" charset="0"/>
                <a:ea typeface="DengXian" panose="02010600030101010101" pitchFamily="2" charset="-122"/>
              </a:rPr>
              <a:t> </a:t>
            </a:r>
            <a:r>
              <a:rPr lang="en-GB" sz="2400" kern="100" dirty="0" err="1">
                <a:effectLst/>
                <a:latin typeface="Times New Roman" panose="02020603050405020304" pitchFamily="18" charset="0"/>
                <a:ea typeface="DengXian" panose="02010600030101010101" pitchFamily="2" charset="-122"/>
              </a:rPr>
              <a:t>mà</a:t>
            </a:r>
            <a:r>
              <a:rPr lang="en-GB" sz="2400" kern="100" dirty="0">
                <a:effectLst/>
                <a:latin typeface="Times New Roman" panose="02020603050405020304" pitchFamily="18" charset="0"/>
                <a:ea typeface="DengXian" panose="02010600030101010101" pitchFamily="2" charset="-122"/>
              </a:rPr>
              <a:t> </a:t>
            </a:r>
            <a:r>
              <a:rPr lang="en-GB" sz="2400" kern="100" dirty="0" err="1">
                <a:effectLst/>
                <a:latin typeface="Times New Roman" panose="02020603050405020304" pitchFamily="18" charset="0"/>
                <a:ea typeface="DengXian" panose="02010600030101010101" pitchFamily="2" charset="-122"/>
              </a:rPr>
              <a:t>phải</a:t>
            </a:r>
            <a:r>
              <a:rPr lang="en-GB" sz="2400" kern="100" dirty="0">
                <a:effectLst/>
                <a:latin typeface="Times New Roman" panose="02020603050405020304" pitchFamily="18" charset="0"/>
                <a:ea typeface="DengXian" panose="02010600030101010101" pitchFamily="2" charset="-122"/>
              </a:rPr>
              <a:t> </a:t>
            </a:r>
            <a:r>
              <a:rPr lang="en-GB" sz="2400" kern="100" dirty="0" err="1">
                <a:effectLst/>
                <a:latin typeface="Times New Roman" panose="02020603050405020304" pitchFamily="18" charset="0"/>
                <a:ea typeface="DengXian" panose="02010600030101010101" pitchFamily="2" charset="-122"/>
              </a:rPr>
              <a:t>áp</a:t>
            </a:r>
            <a:r>
              <a:rPr lang="en-GB" sz="2400" kern="100" dirty="0">
                <a:effectLst/>
                <a:latin typeface="Times New Roman" panose="02020603050405020304" pitchFamily="18" charset="0"/>
                <a:ea typeface="DengXian" panose="02010600030101010101" pitchFamily="2" charset="-122"/>
              </a:rPr>
              <a:t> </a:t>
            </a:r>
            <a:r>
              <a:rPr lang="en-GB" sz="2400" kern="100" dirty="0" err="1">
                <a:effectLst/>
                <a:latin typeface="Times New Roman" panose="02020603050405020304" pitchFamily="18" charset="0"/>
                <a:ea typeface="DengXian" panose="02010600030101010101" pitchFamily="2" charset="-122"/>
              </a:rPr>
              <a:t>dụng</a:t>
            </a:r>
            <a:r>
              <a:rPr lang="en-GB" sz="2400" kern="100" dirty="0">
                <a:effectLst/>
                <a:latin typeface="Times New Roman" panose="02020603050405020304" pitchFamily="18" charset="0"/>
                <a:ea typeface="DengXian" panose="02010600030101010101" pitchFamily="2" charset="-122"/>
              </a:rPr>
              <a:t> </a:t>
            </a:r>
            <a:r>
              <a:rPr lang="en-GB" sz="2400" kern="100" dirty="0" err="1">
                <a:effectLst/>
                <a:latin typeface="Times New Roman" panose="02020603050405020304" pitchFamily="18" charset="0"/>
                <a:ea typeface="DengXian" panose="02010600030101010101" pitchFamily="2" charset="-122"/>
              </a:rPr>
              <a:t>nhiều</a:t>
            </a:r>
            <a:r>
              <a:rPr lang="en-GB" sz="2400" kern="100" dirty="0">
                <a:effectLst/>
                <a:latin typeface="Times New Roman" panose="02020603050405020304" pitchFamily="18" charset="0"/>
                <a:ea typeface="DengXian" panose="02010600030101010101" pitchFamily="2" charset="-122"/>
              </a:rPr>
              <a:t> </a:t>
            </a:r>
            <a:r>
              <a:rPr lang="en-GB" sz="2400" kern="100" dirty="0" err="1">
                <a:effectLst/>
                <a:latin typeface="Times New Roman" panose="02020603050405020304" pitchFamily="18" charset="0"/>
                <a:ea typeface="DengXian" panose="02010600030101010101" pitchFamily="2" charset="-122"/>
              </a:rPr>
              <a:t>luật</a:t>
            </a:r>
            <a:r>
              <a:rPr lang="en-GB" sz="2400" kern="100" dirty="0">
                <a:effectLst/>
                <a:latin typeface="Times New Roman" panose="02020603050405020304" pitchFamily="18" charset="0"/>
                <a:ea typeface="DengXian" panose="02010600030101010101" pitchFamily="2" charset="-122"/>
              </a:rPr>
              <a:t> </a:t>
            </a:r>
            <a:r>
              <a:rPr lang="en-GB" sz="2400" kern="100" dirty="0" err="1">
                <a:effectLst/>
                <a:latin typeface="Times New Roman" panose="02020603050405020304" pitchFamily="18" charset="0"/>
                <a:ea typeface="DengXian" panose="02010600030101010101" pitchFamily="2" charset="-122"/>
              </a:rPr>
              <a:t>khác</a:t>
            </a:r>
            <a:r>
              <a:rPr lang="en-GB" sz="2400" kern="100" dirty="0">
                <a:effectLst/>
                <a:latin typeface="Times New Roman" panose="02020603050405020304" pitchFamily="18" charset="0"/>
                <a:ea typeface="DengXian" panose="02010600030101010101" pitchFamily="2" charset="-122"/>
              </a:rPr>
              <a:t> </a:t>
            </a:r>
            <a:r>
              <a:rPr lang="en-GB" sz="2400" kern="100" dirty="0" err="1">
                <a:effectLst/>
                <a:latin typeface="Times New Roman" panose="02020603050405020304" pitchFamily="18" charset="0"/>
                <a:ea typeface="DengXian" panose="02010600030101010101" pitchFamily="2" charset="-122"/>
              </a:rPr>
              <a:t>nhau</a:t>
            </a:r>
            <a:r>
              <a:rPr lang="en-GB" sz="2400" i="1" kern="100" dirty="0">
                <a:effectLst/>
                <a:latin typeface="Times New Roman" panose="02020603050405020304" pitchFamily="18" charset="0"/>
                <a:ea typeface="DengXian" panose="02010600030101010101" pitchFamily="2" charset="-122"/>
              </a:rPr>
              <a:t> </a:t>
            </a:r>
            <a:r>
              <a:rPr lang="en-GB" sz="2400" kern="100" dirty="0" err="1">
                <a:effectLst/>
                <a:latin typeface="Times New Roman" panose="02020603050405020304" pitchFamily="18" charset="0"/>
                <a:ea typeface="DengXian" panose="02010600030101010101" pitchFamily="2" charset="-122"/>
              </a:rPr>
              <a:t>như</a:t>
            </a:r>
            <a:r>
              <a:rPr lang="en-GB" sz="2400" kern="100" dirty="0">
                <a:effectLst/>
                <a:latin typeface="Times New Roman" panose="02020603050405020304" pitchFamily="18" charset="0"/>
                <a:ea typeface="DengXian" panose="02010600030101010101" pitchFamily="2" charset="-122"/>
              </a:rPr>
              <a:t>: </a:t>
            </a:r>
            <a:r>
              <a:rPr lang="vi-VN" sz="2400" kern="100" dirty="0">
                <a:effectLst/>
                <a:latin typeface="Times New Roman" panose="02020603050405020304" pitchFamily="18" charset="0"/>
                <a:ea typeface="DengXian" panose="02010600030101010101" pitchFamily="2" charset="-122"/>
              </a:rPr>
              <a:t>Luật Đất đai, Luật Đấu thầu, Luật Đầu tư,</a:t>
            </a:r>
            <a:r>
              <a:rPr lang="en-GB" sz="2400" kern="100" dirty="0">
                <a:effectLst/>
                <a:latin typeface="Times New Roman" panose="02020603050405020304" pitchFamily="18" charset="0"/>
                <a:ea typeface="DengXian" panose="02010600030101010101" pitchFamily="2" charset="-122"/>
              </a:rPr>
              <a:t> </a:t>
            </a:r>
            <a:r>
              <a:rPr lang="en-GB" sz="2400" kern="100" dirty="0" err="1">
                <a:effectLst/>
                <a:latin typeface="Times New Roman" panose="02020603050405020304" pitchFamily="18" charset="0"/>
                <a:ea typeface="DengXian" panose="02010600030101010101" pitchFamily="2" charset="-122"/>
              </a:rPr>
              <a:t>Luật</a:t>
            </a:r>
            <a:r>
              <a:rPr lang="en-GB" sz="2400" kern="100" dirty="0">
                <a:effectLst/>
                <a:latin typeface="Times New Roman" panose="02020603050405020304" pitchFamily="18" charset="0"/>
                <a:ea typeface="DengXian" panose="02010600030101010101" pitchFamily="2" charset="-122"/>
              </a:rPr>
              <a:t> </a:t>
            </a:r>
            <a:r>
              <a:rPr lang="en-GB" sz="2400" kern="100" dirty="0" err="1">
                <a:effectLst/>
                <a:latin typeface="Times New Roman" panose="02020603050405020304" pitchFamily="18" charset="0"/>
                <a:ea typeface="DengXian" panose="02010600030101010101" pitchFamily="2" charset="-122"/>
              </a:rPr>
              <a:t>Đầu</a:t>
            </a:r>
            <a:r>
              <a:rPr lang="en-GB" sz="2400" kern="100" dirty="0">
                <a:effectLst/>
                <a:latin typeface="Times New Roman" panose="02020603050405020304" pitchFamily="18" charset="0"/>
                <a:ea typeface="DengXian" panose="02010600030101010101" pitchFamily="2" charset="-122"/>
              </a:rPr>
              <a:t> </a:t>
            </a:r>
            <a:r>
              <a:rPr lang="en-GB" sz="2400" kern="100" dirty="0" err="1">
                <a:effectLst/>
                <a:latin typeface="Times New Roman" panose="02020603050405020304" pitchFamily="18" charset="0"/>
                <a:ea typeface="DengXian" panose="02010600030101010101" pitchFamily="2" charset="-122"/>
              </a:rPr>
              <a:t>tư</a:t>
            </a:r>
            <a:r>
              <a:rPr lang="en-GB" sz="2400" kern="100" dirty="0">
                <a:effectLst/>
                <a:latin typeface="Times New Roman" panose="02020603050405020304" pitchFamily="18" charset="0"/>
                <a:ea typeface="DengXian" panose="02010600030101010101" pitchFamily="2" charset="-122"/>
              </a:rPr>
              <a:t> </a:t>
            </a:r>
            <a:r>
              <a:rPr lang="en-GB" sz="2400" kern="100" dirty="0" err="1">
                <a:effectLst/>
                <a:latin typeface="Times New Roman" panose="02020603050405020304" pitchFamily="18" charset="0"/>
                <a:ea typeface="DengXian" panose="02010600030101010101" pitchFamily="2" charset="-122"/>
              </a:rPr>
              <a:t>theo</a:t>
            </a:r>
            <a:r>
              <a:rPr lang="en-GB" sz="2400" kern="100" dirty="0">
                <a:effectLst/>
                <a:latin typeface="Times New Roman" panose="02020603050405020304" pitchFamily="18" charset="0"/>
                <a:ea typeface="DengXian" panose="02010600030101010101" pitchFamily="2" charset="-122"/>
              </a:rPr>
              <a:t> </a:t>
            </a:r>
            <a:r>
              <a:rPr lang="en-GB" sz="2400" kern="100" dirty="0" err="1">
                <a:effectLst/>
                <a:latin typeface="Times New Roman" panose="02020603050405020304" pitchFamily="18" charset="0"/>
                <a:ea typeface="DengXian" panose="02010600030101010101" pitchFamily="2" charset="-122"/>
              </a:rPr>
              <a:t>phương</a:t>
            </a:r>
            <a:r>
              <a:rPr lang="en-GB" sz="2400" kern="100" dirty="0">
                <a:effectLst/>
                <a:latin typeface="Times New Roman" panose="02020603050405020304" pitchFamily="18" charset="0"/>
                <a:ea typeface="DengXian" panose="02010600030101010101" pitchFamily="2" charset="-122"/>
              </a:rPr>
              <a:t> </a:t>
            </a:r>
            <a:r>
              <a:rPr lang="en-GB" sz="2400" kern="100" dirty="0" err="1">
                <a:effectLst/>
                <a:latin typeface="Times New Roman" panose="02020603050405020304" pitchFamily="18" charset="0"/>
                <a:ea typeface="DengXian" panose="02010600030101010101" pitchFamily="2" charset="-122"/>
              </a:rPr>
              <a:t>thức</a:t>
            </a:r>
            <a:r>
              <a:rPr lang="en-GB" sz="2400" kern="100" dirty="0">
                <a:effectLst/>
                <a:latin typeface="Times New Roman" panose="02020603050405020304" pitchFamily="18" charset="0"/>
                <a:ea typeface="DengXian" panose="02010600030101010101" pitchFamily="2" charset="-122"/>
              </a:rPr>
              <a:t> </a:t>
            </a:r>
            <a:r>
              <a:rPr lang="en-GB" sz="2400" kern="100" dirty="0" err="1">
                <a:effectLst/>
                <a:latin typeface="Times New Roman" panose="02020603050405020304" pitchFamily="18" charset="0"/>
                <a:ea typeface="DengXian" panose="02010600030101010101" pitchFamily="2" charset="-122"/>
              </a:rPr>
              <a:t>đối</a:t>
            </a:r>
            <a:r>
              <a:rPr lang="en-GB" sz="2400" kern="100" dirty="0">
                <a:effectLst/>
                <a:latin typeface="Times New Roman" panose="02020603050405020304" pitchFamily="18" charset="0"/>
                <a:ea typeface="DengXian" panose="02010600030101010101" pitchFamily="2" charset="-122"/>
              </a:rPr>
              <a:t> </a:t>
            </a:r>
            <a:r>
              <a:rPr lang="en-GB" sz="2400" kern="100" dirty="0" err="1">
                <a:effectLst/>
                <a:latin typeface="Times New Roman" panose="02020603050405020304" pitchFamily="18" charset="0"/>
                <a:ea typeface="DengXian" panose="02010600030101010101" pitchFamily="2" charset="-122"/>
              </a:rPr>
              <a:t>tác</a:t>
            </a:r>
            <a:r>
              <a:rPr lang="en-GB" sz="2400" kern="100" dirty="0">
                <a:effectLst/>
                <a:latin typeface="Times New Roman" panose="02020603050405020304" pitchFamily="18" charset="0"/>
                <a:ea typeface="DengXian" panose="02010600030101010101" pitchFamily="2" charset="-122"/>
              </a:rPr>
              <a:t> </a:t>
            </a:r>
            <a:r>
              <a:rPr lang="en-GB" sz="2400" kern="100" dirty="0" err="1">
                <a:effectLst/>
                <a:latin typeface="Times New Roman" panose="02020603050405020304" pitchFamily="18" charset="0"/>
                <a:ea typeface="DengXian" panose="02010600030101010101" pitchFamily="2" charset="-122"/>
              </a:rPr>
              <a:t>công</a:t>
            </a:r>
            <a:r>
              <a:rPr lang="en-GB" sz="2400" kern="100" dirty="0">
                <a:effectLst/>
                <a:latin typeface="Times New Roman" panose="02020603050405020304" pitchFamily="18" charset="0"/>
                <a:ea typeface="DengXian" panose="02010600030101010101" pitchFamily="2" charset="-122"/>
              </a:rPr>
              <a:t> </a:t>
            </a:r>
            <a:r>
              <a:rPr lang="en-GB" sz="2400" kern="100" dirty="0" err="1">
                <a:effectLst/>
                <a:latin typeface="Times New Roman" panose="02020603050405020304" pitchFamily="18" charset="0"/>
                <a:ea typeface="DengXian" panose="02010600030101010101" pitchFamily="2" charset="-122"/>
              </a:rPr>
              <a:t>tư</a:t>
            </a:r>
            <a:r>
              <a:rPr lang="en-GB" sz="2400" kern="100" dirty="0">
                <a:effectLst/>
                <a:latin typeface="Times New Roman" panose="02020603050405020304" pitchFamily="18" charset="0"/>
                <a:ea typeface="DengXian" panose="02010600030101010101" pitchFamily="2" charset="-122"/>
              </a:rPr>
              <a:t>,</a:t>
            </a:r>
            <a:r>
              <a:rPr lang="vi-VN" sz="2400" kern="100" dirty="0">
                <a:effectLst/>
                <a:latin typeface="Times New Roman" panose="02020603050405020304" pitchFamily="18" charset="0"/>
                <a:ea typeface="DengXian" panose="02010600030101010101" pitchFamily="2" charset="-122"/>
              </a:rPr>
              <a:t> Luật Đô thị, Luật Quy hoạch, Luật Xây dựng</a:t>
            </a:r>
            <a:r>
              <a:rPr lang="en-GB" sz="2400" kern="100" dirty="0">
                <a:effectLst/>
                <a:latin typeface="Times New Roman" panose="02020603050405020304" pitchFamily="18" charset="0"/>
                <a:ea typeface="DengXian" panose="02010600030101010101" pitchFamily="2" charset="-122"/>
              </a:rPr>
              <a:t>, </a:t>
            </a:r>
            <a:r>
              <a:rPr lang="en-GB" sz="2400" kern="100" dirty="0" err="1">
                <a:effectLst/>
                <a:latin typeface="Times New Roman" panose="02020603050405020304" pitchFamily="18" charset="0"/>
                <a:ea typeface="DengXian" panose="02010600030101010101" pitchFamily="2" charset="-122"/>
              </a:rPr>
              <a:t>Luật</a:t>
            </a:r>
            <a:r>
              <a:rPr lang="en-GB" sz="2400" kern="100" dirty="0">
                <a:effectLst/>
                <a:latin typeface="Times New Roman" panose="02020603050405020304" pitchFamily="18" charset="0"/>
                <a:ea typeface="DengXian" panose="02010600030101010101" pitchFamily="2" charset="-122"/>
              </a:rPr>
              <a:t> </a:t>
            </a:r>
            <a:r>
              <a:rPr lang="en-GB" sz="2400" kern="100" dirty="0" err="1">
                <a:effectLst/>
                <a:latin typeface="Times New Roman" panose="02020603050405020304" pitchFamily="18" charset="0"/>
                <a:ea typeface="DengXian" panose="02010600030101010101" pitchFamily="2" charset="-122"/>
              </a:rPr>
              <a:t>Giá</a:t>
            </a:r>
            <a:r>
              <a:rPr lang="vi-VN" sz="2400" kern="100" dirty="0">
                <a:effectLst/>
                <a:latin typeface="Times New Roman" panose="02020603050405020304" pitchFamily="18" charset="0"/>
                <a:ea typeface="DengXian" panose="02010600030101010101" pitchFamily="2" charset="-122"/>
              </a:rPr>
              <a:t>...</a:t>
            </a:r>
            <a:r>
              <a:rPr lang="en-GB" sz="2400" kern="100" dirty="0">
                <a:effectLst/>
                <a:latin typeface="Times New Roman" panose="02020603050405020304" pitchFamily="18" charset="0"/>
                <a:ea typeface="DengXian" panose="02010600030101010101" pitchFamily="2" charset="-122"/>
              </a:rPr>
              <a:t>.</a:t>
            </a:r>
            <a:endParaRPr lang="en-US" sz="2400" kern="100" dirty="0">
              <a:effectLst/>
              <a:latin typeface="Times New Roman" panose="02020603050405020304" pitchFamily="18" charset="0"/>
              <a:ea typeface="DengXian" panose="02010600030101010101" pitchFamily="2" charset="-122"/>
            </a:endParaRPr>
          </a:p>
          <a:p>
            <a:pPr algn="just">
              <a:spcBef>
                <a:spcPts val="600"/>
              </a:spcBef>
              <a:spcAft>
                <a:spcPts val="600"/>
              </a:spcAft>
            </a:pPr>
            <a:endParaRPr lang="en-US" sz="2400" b="1" dirty="0">
              <a:latin typeface="Times New Roman" panose="02020603050405020304" pitchFamily="18" charset="0"/>
              <a:cs typeface="Times New Roman" panose="02020603050405020304" pitchFamily="18" charset="0"/>
            </a:endParaRPr>
          </a:p>
        </p:txBody>
      </p:sp>
      <p:sp>
        <p:nvSpPr>
          <p:cNvPr id="26" name="Arrow: Curved Left 25"/>
          <p:cNvSpPr/>
          <p:nvPr/>
        </p:nvSpPr>
        <p:spPr>
          <a:xfrm>
            <a:off x="10886171" y="972824"/>
            <a:ext cx="779645" cy="1260237"/>
          </a:xfrm>
          <a:prstGeom prst="curvedLeftArrow">
            <a:avLst>
              <a:gd name="adj1" fmla="val 16044"/>
              <a:gd name="adj2" fmla="val 50000"/>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138" y="5587827"/>
            <a:ext cx="1021262" cy="754599"/>
          </a:xfrm>
          <a:prstGeom prst="rect">
            <a:avLst/>
          </a:prstGeom>
        </p:spPr>
      </p:pic>
    </p:spTree>
    <p:extLst>
      <p:ext uri="{BB962C8B-B14F-4D97-AF65-F5344CB8AC3E}">
        <p14:creationId xmlns:p14="http://schemas.microsoft.com/office/powerpoint/2010/main" val="3559779114"/>
      </p:ext>
    </p:extLst>
  </p:cSld>
  <p:clrMapOvr>
    <a:masterClrMapping/>
  </p:clrMapOvr>
  <p:transition spd="slow">
    <p:check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3212198" y="176745"/>
            <a:ext cx="6237171"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I. </a:t>
            </a:r>
            <a:r>
              <a:rPr lang="en-US" sz="2000" b="1" dirty="0" err="1">
                <a:latin typeface="Times New Roman" panose="02020603050405020304" pitchFamily="18" charset="0"/>
                <a:cs typeface="Times New Roman" panose="02020603050405020304" pitchFamily="18" charset="0"/>
              </a:rPr>
              <a:t>SỰ</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CẦN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THIẾT</a:t>
            </a:r>
            <a:r>
              <a:rPr lang="en-US" sz="2000" b="1" dirty="0">
                <a:latin typeface="Times New Roman" panose="02020603050405020304" pitchFamily="18" charset="0"/>
                <a:cs typeface="Times New Roman" panose="02020603050405020304" pitchFamily="18" charset="0"/>
              </a:rPr>
              <a:t> BAN </a:t>
            </a:r>
            <a:r>
              <a:rPr lang="en-US" sz="2000" b="1" dirty="0" err="1">
                <a:latin typeface="Times New Roman" panose="02020603050405020304" pitchFamily="18" charset="0"/>
                <a:cs typeface="Times New Roman" panose="02020603050405020304" pitchFamily="18" charset="0"/>
              </a:rPr>
              <a:t>HÀNH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TƯ</a:t>
            </a:r>
            <a:endParaRPr lang="en-US" sz="20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1320834" y="685468"/>
            <a:ext cx="3782728"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2. </a:t>
            </a:r>
            <a:r>
              <a:rPr lang="vi-VN" sz="2000" b="1" dirty="0">
                <a:latin typeface="Times New Roman" panose="02020603050405020304" pitchFamily="18" charset="0"/>
                <a:cs typeface="Times New Roman" panose="02020603050405020304" pitchFamily="18" charset="0"/>
              </a:rPr>
              <a:t>Cơ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sở</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thực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tiễn</a:t>
            </a:r>
            <a:endParaRPr lang="en-US" sz="2000" b="1" dirty="0">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3"/>
          <a:stretch>
            <a:fillRect/>
          </a:stretch>
        </p:blipFill>
        <p:spPr>
          <a:xfrm>
            <a:off x="856648" y="1501664"/>
            <a:ext cx="2271564" cy="1395535"/>
          </a:xfrm>
          <a:prstGeom prst="rect">
            <a:avLst/>
          </a:prstGeom>
        </p:spPr>
      </p:pic>
      <p:sp>
        <p:nvSpPr>
          <p:cNvPr id="22" name="TextBox 21"/>
          <p:cNvSpPr txBox="1"/>
          <p:nvPr/>
        </p:nvSpPr>
        <p:spPr>
          <a:xfrm>
            <a:off x="423512" y="2897199"/>
            <a:ext cx="3378466" cy="984885"/>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Luật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tự</a:t>
            </a:r>
            <a:r>
              <a:rPr lang="en-US" sz="2000" b="1" dirty="0">
                <a:latin typeface="Times New Roman" panose="02020603050405020304" pitchFamily="18" charset="0"/>
                <a:cs typeface="Times New Roman" panose="02020603050405020304" pitchFamily="18" charset="0"/>
              </a:rPr>
              <a:t>, an </a:t>
            </a:r>
            <a:r>
              <a:rPr lang="en-US" sz="2000" b="1" dirty="0" err="1">
                <a:latin typeface="Times New Roman" panose="02020603050405020304" pitchFamily="18" charset="0"/>
                <a:cs typeface="Times New Roman" panose="02020603050405020304" pitchFamily="18" charset="0"/>
              </a:rPr>
              <a:t>toàn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đường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bộ</a:t>
            </a:r>
            <a:endParaRPr lang="en-US" sz="2000" b="1" dirty="0">
              <a:latin typeface="Times New Roman" panose="02020603050405020304" pitchFamily="18" charset="0"/>
              <a:cs typeface="Times New Roman" panose="02020603050405020304" pitchFamily="18" charset="0"/>
            </a:endParaRPr>
          </a:p>
          <a:p>
            <a:endParaRPr lang="en-US" dirty="0"/>
          </a:p>
        </p:txBody>
      </p:sp>
      <p:cxnSp>
        <p:nvCxnSpPr>
          <p:cNvPr id="23" name="Straight Arrow Connector 22"/>
          <p:cNvCxnSpPr/>
          <p:nvPr/>
        </p:nvCxnSpPr>
        <p:spPr>
          <a:xfrm>
            <a:off x="3291840" y="1571231"/>
            <a:ext cx="2916454"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4" name="TextBox 23"/>
          <p:cNvSpPr txBox="1"/>
          <p:nvPr/>
        </p:nvSpPr>
        <p:spPr>
          <a:xfrm>
            <a:off x="6737683" y="782077"/>
            <a:ext cx="4379495" cy="1015663"/>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Nhiều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nội</a:t>
            </a:r>
            <a:r>
              <a:rPr lang="en-US" sz="2000" b="1" dirty="0">
                <a:latin typeface="Times New Roman" panose="02020603050405020304" pitchFamily="18" charset="0"/>
                <a:cs typeface="Times New Roman" panose="02020603050405020304" pitchFamily="18" charset="0"/>
              </a:rPr>
              <a:t> dung </a:t>
            </a:r>
            <a:r>
              <a:rPr lang="en-US" sz="2000" b="1" dirty="0" err="1">
                <a:solidFill>
                  <a:srgbClr val="C00000"/>
                </a:solidFill>
                <a:latin typeface="Times New Roman" panose="02020603050405020304" pitchFamily="18" charset="0"/>
                <a:cs typeface="Times New Roman" panose="02020603050405020304" pitchFamily="18" charset="0"/>
              </a:rPr>
              <a:t>không</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còn</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phù</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hợp</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với</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tình</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hình</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thực</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tế</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phát</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sinh</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nhiều</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vấn</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đề</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mới</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4051935" y="2233295"/>
            <a:ext cx="7284720" cy="2058670"/>
          </a:xfrm>
          <a:prstGeom prst="rect">
            <a:avLst/>
          </a:prstGeom>
          <a:noFill/>
        </p:spPr>
        <p:txBody>
          <a:bodyPr wrap="square" rtlCol="0">
            <a:noAutofit/>
          </a:bodyPr>
          <a:lstStyle/>
          <a:p>
            <a:pPr algn="just">
              <a:spcBef>
                <a:spcPts val="600"/>
              </a:spcBef>
              <a:spcAft>
                <a:spcPts val="600"/>
              </a:spcAft>
            </a:pPr>
            <a:r>
              <a:rPr lang="en-US" sz="2800" b="1" dirty="0" err="1">
                <a:solidFill>
                  <a:srgbClr val="C00000"/>
                </a:solidFill>
                <a:latin typeface="Times New Roman" panose="02020603050405020304" pitchFamily="18" charset="0"/>
                <a:cs typeface="Times New Roman" panose="02020603050405020304" pitchFamily="18" charset="0"/>
              </a:rPr>
              <a:t>Thứ</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ba</a:t>
            </a:r>
            <a:r>
              <a:rPr lang="en-US" sz="2800" b="1" dirty="0">
                <a:solidFill>
                  <a:srgbClr val="C00000"/>
                </a:solidFill>
                <a:latin typeface="Times New Roman" panose="02020603050405020304" pitchFamily="18" charset="0"/>
                <a:cs typeface="Times New Roman" panose="02020603050405020304" pitchFamily="18" charset="0"/>
              </a:rPr>
              <a:t>: </a:t>
            </a:r>
            <a:r>
              <a:rPr lang="vi-VN" sz="2400" b="1" kern="100" dirty="0">
                <a:effectLst/>
                <a:latin typeface="Times New Roman" panose="02020603050405020304" pitchFamily="18" charset="0"/>
                <a:ea typeface="Times New Roman" panose="02020603050405020304" pitchFamily="18" charset="0"/>
              </a:rPr>
              <a:t>vận tải đường bộ hiện phải đảm nhận tỷ trọng lớn, không cân đối với các phương thức vận tải khác; chất lượng dịch vụ đã được nâng cao nhưng chưa đồng đều; hiệu quả kinh doanh chưa cao; công tác quản lý lái xe còn bất cập; thiếu cơ sở dữ liệu quản lý chặt chẽ người lái xe kinh doanh vận tải. </a:t>
            </a:r>
            <a:endParaRPr lang="en-US" sz="2400" b="1" dirty="0">
              <a:latin typeface="Times New Roman" panose="02020603050405020304" pitchFamily="18" charset="0"/>
              <a:cs typeface="Times New Roman" panose="02020603050405020304" pitchFamily="18" charset="0"/>
            </a:endParaRPr>
          </a:p>
        </p:txBody>
      </p:sp>
      <p:sp>
        <p:nvSpPr>
          <p:cNvPr id="26" name="Arrow: Curved Left 25"/>
          <p:cNvSpPr/>
          <p:nvPr/>
        </p:nvSpPr>
        <p:spPr>
          <a:xfrm>
            <a:off x="10886171" y="972824"/>
            <a:ext cx="779645" cy="1260237"/>
          </a:xfrm>
          <a:prstGeom prst="curvedLeftArrow">
            <a:avLst>
              <a:gd name="adj1" fmla="val 16044"/>
              <a:gd name="adj2" fmla="val 50000"/>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138" y="5587827"/>
            <a:ext cx="1021262" cy="754599"/>
          </a:xfrm>
          <a:prstGeom prst="rect">
            <a:avLst/>
          </a:prstGeom>
        </p:spPr>
      </p:pic>
    </p:spTree>
    <p:extLst>
      <p:ext uri="{BB962C8B-B14F-4D97-AF65-F5344CB8AC3E}">
        <p14:creationId xmlns:p14="http://schemas.microsoft.com/office/powerpoint/2010/main" val="3820630956"/>
      </p:ext>
    </p:extLst>
  </p:cSld>
  <p:clrMapOvr>
    <a:masterClrMapping/>
  </p:clrMapOvr>
  <p:transition spd="slow">
    <p:check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3212198" y="176745"/>
            <a:ext cx="6237171"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I. </a:t>
            </a:r>
            <a:r>
              <a:rPr lang="en-US" sz="2000" b="1" dirty="0" err="1">
                <a:latin typeface="Times New Roman" panose="02020603050405020304" pitchFamily="18" charset="0"/>
                <a:cs typeface="Times New Roman" panose="02020603050405020304" pitchFamily="18" charset="0"/>
              </a:rPr>
              <a:t>SỰ</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CẦN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THIẾT</a:t>
            </a:r>
            <a:r>
              <a:rPr lang="en-US" sz="2000" b="1" dirty="0">
                <a:latin typeface="Times New Roman" panose="02020603050405020304" pitchFamily="18" charset="0"/>
                <a:cs typeface="Times New Roman" panose="02020603050405020304" pitchFamily="18" charset="0"/>
              </a:rPr>
              <a:t> BAN </a:t>
            </a:r>
            <a:r>
              <a:rPr lang="en-US" sz="2000" b="1" dirty="0" err="1">
                <a:latin typeface="Times New Roman" panose="02020603050405020304" pitchFamily="18" charset="0"/>
                <a:cs typeface="Times New Roman" panose="02020603050405020304" pitchFamily="18" charset="0"/>
              </a:rPr>
              <a:t>HÀNH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TƯ</a:t>
            </a:r>
            <a:endParaRPr lang="en-US" sz="20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1320834" y="685468"/>
            <a:ext cx="3782728"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2. </a:t>
            </a:r>
            <a:r>
              <a:rPr lang="vi-VN" sz="2000" b="1" dirty="0">
                <a:latin typeface="Times New Roman" panose="02020603050405020304" pitchFamily="18" charset="0"/>
                <a:cs typeface="Times New Roman" panose="02020603050405020304" pitchFamily="18" charset="0"/>
              </a:rPr>
              <a:t>Cơ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sở</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thực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tiễn</a:t>
            </a:r>
            <a:endParaRPr lang="en-US" sz="2000" b="1" dirty="0">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3"/>
          <a:stretch>
            <a:fillRect/>
          </a:stretch>
        </p:blipFill>
        <p:spPr>
          <a:xfrm>
            <a:off x="856648" y="1501664"/>
            <a:ext cx="2271564" cy="1395535"/>
          </a:xfrm>
          <a:prstGeom prst="rect">
            <a:avLst/>
          </a:prstGeom>
        </p:spPr>
      </p:pic>
      <p:sp>
        <p:nvSpPr>
          <p:cNvPr id="22" name="TextBox 21"/>
          <p:cNvSpPr txBox="1"/>
          <p:nvPr/>
        </p:nvSpPr>
        <p:spPr>
          <a:xfrm>
            <a:off x="423512" y="2897199"/>
            <a:ext cx="3378466" cy="984885"/>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Luật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tự</a:t>
            </a:r>
            <a:r>
              <a:rPr lang="en-US" sz="2000" b="1" dirty="0">
                <a:latin typeface="Times New Roman" panose="02020603050405020304" pitchFamily="18" charset="0"/>
                <a:cs typeface="Times New Roman" panose="02020603050405020304" pitchFamily="18" charset="0"/>
              </a:rPr>
              <a:t>, an </a:t>
            </a:r>
            <a:r>
              <a:rPr lang="en-US" sz="2000" b="1" dirty="0" err="1">
                <a:latin typeface="Times New Roman" panose="02020603050405020304" pitchFamily="18" charset="0"/>
                <a:cs typeface="Times New Roman" panose="02020603050405020304" pitchFamily="18" charset="0"/>
              </a:rPr>
              <a:t>toàn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đường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bộ</a:t>
            </a:r>
            <a:endParaRPr lang="en-US" sz="2000" b="1" dirty="0">
              <a:latin typeface="Times New Roman" panose="02020603050405020304" pitchFamily="18" charset="0"/>
              <a:cs typeface="Times New Roman" panose="02020603050405020304" pitchFamily="18" charset="0"/>
            </a:endParaRPr>
          </a:p>
          <a:p>
            <a:endParaRPr lang="en-US" dirty="0"/>
          </a:p>
        </p:txBody>
      </p:sp>
      <p:cxnSp>
        <p:nvCxnSpPr>
          <p:cNvPr id="23" name="Straight Arrow Connector 22"/>
          <p:cNvCxnSpPr/>
          <p:nvPr/>
        </p:nvCxnSpPr>
        <p:spPr>
          <a:xfrm>
            <a:off x="3291840" y="1571231"/>
            <a:ext cx="2916454"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4" name="TextBox 23"/>
          <p:cNvSpPr txBox="1"/>
          <p:nvPr/>
        </p:nvSpPr>
        <p:spPr>
          <a:xfrm>
            <a:off x="6737683" y="782077"/>
            <a:ext cx="4379495" cy="1015663"/>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Nhiều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nội</a:t>
            </a:r>
            <a:r>
              <a:rPr lang="en-US" sz="2000" b="1" dirty="0">
                <a:latin typeface="Times New Roman" panose="02020603050405020304" pitchFamily="18" charset="0"/>
                <a:cs typeface="Times New Roman" panose="02020603050405020304" pitchFamily="18" charset="0"/>
              </a:rPr>
              <a:t> dung </a:t>
            </a:r>
            <a:r>
              <a:rPr lang="en-US" sz="2000" b="1" dirty="0" err="1">
                <a:solidFill>
                  <a:srgbClr val="C00000"/>
                </a:solidFill>
                <a:latin typeface="Times New Roman" panose="02020603050405020304" pitchFamily="18" charset="0"/>
                <a:cs typeface="Times New Roman" panose="02020603050405020304" pitchFamily="18" charset="0"/>
              </a:rPr>
              <a:t>không</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còn</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phù</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hợp</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với</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tình</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hình</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thực</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tế</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phát</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sinh</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nhiều</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vấn</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đề</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mới</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4051935" y="2233295"/>
            <a:ext cx="7284720" cy="2058670"/>
          </a:xfrm>
          <a:prstGeom prst="rect">
            <a:avLst/>
          </a:prstGeom>
          <a:noFill/>
        </p:spPr>
        <p:txBody>
          <a:bodyPr wrap="square" rtlCol="0">
            <a:noAutofit/>
          </a:bodyPr>
          <a:lstStyle/>
          <a:p>
            <a:pPr algn="just">
              <a:spcBef>
                <a:spcPts val="600"/>
              </a:spcBef>
              <a:spcAft>
                <a:spcPts val="600"/>
              </a:spcAft>
            </a:pPr>
            <a:r>
              <a:rPr lang="en-US" sz="2800" b="1" dirty="0" err="1">
                <a:solidFill>
                  <a:srgbClr val="C00000"/>
                </a:solidFill>
                <a:latin typeface="Times New Roman" panose="02020603050405020304" pitchFamily="18" charset="0"/>
                <a:cs typeface="Times New Roman" panose="02020603050405020304" pitchFamily="18" charset="0"/>
              </a:rPr>
              <a:t>Thứ</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tư</a:t>
            </a:r>
            <a:r>
              <a:rPr lang="en-US" sz="2800" b="1" dirty="0">
                <a:solidFill>
                  <a:srgbClr val="C00000"/>
                </a:solidFill>
                <a:latin typeface="Times New Roman" panose="02020603050405020304" pitchFamily="18" charset="0"/>
                <a:cs typeface="Times New Roman" panose="02020603050405020304" pitchFamily="18" charset="0"/>
              </a:rPr>
              <a:t>: </a:t>
            </a:r>
            <a:r>
              <a:rPr lang="vi-VN" sz="2400" b="1" kern="100" dirty="0">
                <a:effectLst/>
                <a:latin typeface="Times New Roman" panose="02020603050405020304" pitchFamily="18" charset="0"/>
                <a:ea typeface="Times New Roman" panose="02020603050405020304" pitchFamily="18" charset="0"/>
              </a:rPr>
              <a:t>Luật Giao thông đường bộ năm 2008 không quy định rõ cơ quan nhà nước chịu trách nhiệm chính về trật tự, an toàn giao thông đường bộ</a:t>
            </a:r>
            <a:endParaRPr lang="en-US" sz="2400" b="1" dirty="0">
              <a:latin typeface="Times New Roman" panose="02020603050405020304" pitchFamily="18" charset="0"/>
              <a:cs typeface="Times New Roman" panose="02020603050405020304" pitchFamily="18" charset="0"/>
            </a:endParaRPr>
          </a:p>
        </p:txBody>
      </p:sp>
      <p:sp>
        <p:nvSpPr>
          <p:cNvPr id="26" name="Arrow: Curved Left 25"/>
          <p:cNvSpPr/>
          <p:nvPr/>
        </p:nvSpPr>
        <p:spPr>
          <a:xfrm>
            <a:off x="10886171" y="972824"/>
            <a:ext cx="779645" cy="1260237"/>
          </a:xfrm>
          <a:prstGeom prst="curvedLeftArrow">
            <a:avLst>
              <a:gd name="adj1" fmla="val 16044"/>
              <a:gd name="adj2" fmla="val 50000"/>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138" y="5587827"/>
            <a:ext cx="1021262" cy="754599"/>
          </a:xfrm>
          <a:prstGeom prst="rect">
            <a:avLst/>
          </a:prstGeom>
        </p:spPr>
      </p:pic>
    </p:spTree>
    <p:extLst>
      <p:ext uri="{BB962C8B-B14F-4D97-AF65-F5344CB8AC3E}">
        <p14:creationId xmlns:p14="http://schemas.microsoft.com/office/powerpoint/2010/main" val="4162479564"/>
      </p:ext>
    </p:extLst>
  </p:cSld>
  <p:clrMapOvr>
    <a:masterClrMapping/>
  </p:clrMapOvr>
  <p:transition spd="slow">
    <p:check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3212198" y="176745"/>
            <a:ext cx="6237171"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I. </a:t>
            </a:r>
            <a:r>
              <a:rPr lang="en-US" sz="2000" b="1" dirty="0" err="1">
                <a:latin typeface="Times New Roman" panose="02020603050405020304" pitchFamily="18" charset="0"/>
                <a:cs typeface="Times New Roman" panose="02020603050405020304" pitchFamily="18" charset="0"/>
              </a:rPr>
              <a:t>SỰ</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CẦN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THIẾT</a:t>
            </a:r>
            <a:r>
              <a:rPr lang="en-US" sz="2000" b="1" dirty="0">
                <a:latin typeface="Times New Roman" panose="02020603050405020304" pitchFamily="18" charset="0"/>
                <a:cs typeface="Times New Roman" panose="02020603050405020304" pitchFamily="18" charset="0"/>
              </a:rPr>
              <a:t> BAN </a:t>
            </a:r>
            <a:r>
              <a:rPr lang="en-US" sz="2000" b="1" dirty="0" err="1">
                <a:latin typeface="Times New Roman" panose="02020603050405020304" pitchFamily="18" charset="0"/>
                <a:cs typeface="Times New Roman" panose="02020603050405020304" pitchFamily="18" charset="0"/>
              </a:rPr>
              <a:t>HÀNH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TƯ</a:t>
            </a:r>
            <a:endParaRPr lang="en-US" sz="20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1320834" y="685468"/>
            <a:ext cx="3782728"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2. </a:t>
            </a:r>
            <a:r>
              <a:rPr lang="vi-VN" sz="2000" b="1" dirty="0">
                <a:latin typeface="Times New Roman" panose="02020603050405020304" pitchFamily="18" charset="0"/>
                <a:cs typeface="Times New Roman" panose="02020603050405020304" pitchFamily="18" charset="0"/>
              </a:rPr>
              <a:t>Cơ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sở</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thực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tiễn</a:t>
            </a:r>
            <a:endParaRPr lang="en-US" sz="2000" b="1" dirty="0">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3"/>
          <a:stretch>
            <a:fillRect/>
          </a:stretch>
        </p:blipFill>
        <p:spPr>
          <a:xfrm>
            <a:off x="856648" y="1501664"/>
            <a:ext cx="2271564" cy="1395535"/>
          </a:xfrm>
          <a:prstGeom prst="rect">
            <a:avLst/>
          </a:prstGeom>
        </p:spPr>
      </p:pic>
      <p:sp>
        <p:nvSpPr>
          <p:cNvPr id="22" name="TextBox 21"/>
          <p:cNvSpPr txBox="1"/>
          <p:nvPr/>
        </p:nvSpPr>
        <p:spPr>
          <a:xfrm>
            <a:off x="423512" y="2897199"/>
            <a:ext cx="3378466" cy="984885"/>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Luật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tự</a:t>
            </a:r>
            <a:r>
              <a:rPr lang="en-US" sz="2000" b="1" dirty="0">
                <a:latin typeface="Times New Roman" panose="02020603050405020304" pitchFamily="18" charset="0"/>
                <a:cs typeface="Times New Roman" panose="02020603050405020304" pitchFamily="18" charset="0"/>
              </a:rPr>
              <a:t>, an </a:t>
            </a:r>
            <a:r>
              <a:rPr lang="en-US" sz="2000" b="1" dirty="0" err="1">
                <a:latin typeface="Times New Roman" panose="02020603050405020304" pitchFamily="18" charset="0"/>
                <a:cs typeface="Times New Roman" panose="02020603050405020304" pitchFamily="18" charset="0"/>
              </a:rPr>
              <a:t>toàn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đường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bộ</a:t>
            </a:r>
            <a:endParaRPr lang="en-US" sz="2000" b="1" dirty="0">
              <a:latin typeface="Times New Roman" panose="02020603050405020304" pitchFamily="18" charset="0"/>
              <a:cs typeface="Times New Roman" panose="02020603050405020304" pitchFamily="18" charset="0"/>
            </a:endParaRPr>
          </a:p>
          <a:p>
            <a:endParaRPr lang="en-US" dirty="0"/>
          </a:p>
        </p:txBody>
      </p:sp>
      <p:cxnSp>
        <p:nvCxnSpPr>
          <p:cNvPr id="23" name="Straight Arrow Connector 22"/>
          <p:cNvCxnSpPr/>
          <p:nvPr/>
        </p:nvCxnSpPr>
        <p:spPr>
          <a:xfrm>
            <a:off x="3291840" y="1571231"/>
            <a:ext cx="2916454"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4" name="TextBox 23"/>
          <p:cNvSpPr txBox="1"/>
          <p:nvPr/>
        </p:nvSpPr>
        <p:spPr>
          <a:xfrm>
            <a:off x="6737683" y="782077"/>
            <a:ext cx="4379495" cy="1015663"/>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Nhiều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nội</a:t>
            </a:r>
            <a:r>
              <a:rPr lang="en-US" sz="2000" b="1" dirty="0">
                <a:latin typeface="Times New Roman" panose="02020603050405020304" pitchFamily="18" charset="0"/>
                <a:cs typeface="Times New Roman" panose="02020603050405020304" pitchFamily="18" charset="0"/>
              </a:rPr>
              <a:t> dung </a:t>
            </a:r>
            <a:r>
              <a:rPr lang="en-US" sz="2000" b="1" dirty="0" err="1">
                <a:solidFill>
                  <a:srgbClr val="C00000"/>
                </a:solidFill>
                <a:latin typeface="Times New Roman" panose="02020603050405020304" pitchFamily="18" charset="0"/>
                <a:cs typeface="Times New Roman" panose="02020603050405020304" pitchFamily="18" charset="0"/>
              </a:rPr>
              <a:t>không</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còn</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phù</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hợp</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với</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tình</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hình</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thực</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tế</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phát</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sinh</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nhiều</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vấn</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đề</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mới</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4051935" y="2233295"/>
            <a:ext cx="7284720" cy="2058670"/>
          </a:xfrm>
          <a:prstGeom prst="rect">
            <a:avLst/>
          </a:prstGeom>
          <a:noFill/>
        </p:spPr>
        <p:txBody>
          <a:bodyPr wrap="square" rtlCol="0">
            <a:noAutofit/>
          </a:bodyPr>
          <a:lstStyle/>
          <a:p>
            <a:pPr algn="just">
              <a:spcBef>
                <a:spcPts val="600"/>
              </a:spcBef>
              <a:spcAft>
                <a:spcPts val="600"/>
              </a:spcAft>
            </a:pPr>
            <a:r>
              <a:rPr lang="en-US" sz="2800" b="1" dirty="0" err="1">
                <a:solidFill>
                  <a:srgbClr val="C00000"/>
                </a:solidFill>
                <a:latin typeface="Times New Roman" panose="02020603050405020304" pitchFamily="18" charset="0"/>
                <a:cs typeface="Times New Roman" panose="02020603050405020304" pitchFamily="18" charset="0"/>
              </a:rPr>
              <a:t>Thứ</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năm</a:t>
            </a:r>
            <a:r>
              <a:rPr lang="en-US" sz="2800" b="1" dirty="0">
                <a:solidFill>
                  <a:srgbClr val="C00000"/>
                </a:solidFill>
                <a:latin typeface="Times New Roman" panose="02020603050405020304" pitchFamily="18" charset="0"/>
                <a:cs typeface="Times New Roman" panose="02020603050405020304" pitchFamily="18" charset="0"/>
              </a:rPr>
              <a:t>: </a:t>
            </a:r>
            <a:r>
              <a:rPr lang="vi-VN"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Luật Giao thông đường bộ năm 2008 điều chỉnh cả lĩnh vực kết cấu hạ tầng giao thông đường bộ, vận tải đường bộ và lĩnh vực trật tự, an toàn giao thông đường bộ nên không bao quát hết các nội dung điều chỉnh, dẫn đến những bất cập trong công tác quản lý nhà nước, phải ban hành nhiều văn bản hướng dẫn thi hành.</a:t>
            </a:r>
            <a:endParaRPr lang="en-US" sz="2400" b="1"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endParaRPr lang="en-US" sz="2400" b="1" dirty="0">
              <a:latin typeface="Times New Roman" panose="02020603050405020304" pitchFamily="18" charset="0"/>
              <a:cs typeface="Times New Roman" panose="02020603050405020304" pitchFamily="18" charset="0"/>
            </a:endParaRPr>
          </a:p>
        </p:txBody>
      </p:sp>
      <p:sp>
        <p:nvSpPr>
          <p:cNvPr id="26" name="Arrow: Curved Left 25"/>
          <p:cNvSpPr/>
          <p:nvPr/>
        </p:nvSpPr>
        <p:spPr>
          <a:xfrm>
            <a:off x="10886171" y="972824"/>
            <a:ext cx="779645" cy="1260237"/>
          </a:xfrm>
          <a:prstGeom prst="curvedLeftArrow">
            <a:avLst>
              <a:gd name="adj1" fmla="val 16044"/>
              <a:gd name="adj2" fmla="val 50000"/>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138" y="5587827"/>
            <a:ext cx="1021262" cy="754599"/>
          </a:xfrm>
          <a:prstGeom prst="rect">
            <a:avLst/>
          </a:prstGeom>
        </p:spPr>
      </p:pic>
    </p:spTree>
    <p:extLst>
      <p:ext uri="{BB962C8B-B14F-4D97-AF65-F5344CB8AC3E}">
        <p14:creationId xmlns:p14="http://schemas.microsoft.com/office/powerpoint/2010/main" val="3304545189"/>
      </p:ext>
    </p:extLst>
  </p:cSld>
  <p:clrMapOvr>
    <a:masterClrMapping/>
  </p:clrMapOvr>
  <p:transition spd="slow">
    <p:check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3212198" y="176745"/>
            <a:ext cx="6237171"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I. </a:t>
            </a:r>
            <a:r>
              <a:rPr lang="en-US" sz="2000" b="1" dirty="0" err="1">
                <a:latin typeface="Times New Roman" panose="02020603050405020304" pitchFamily="18" charset="0"/>
                <a:cs typeface="Times New Roman" panose="02020603050405020304" pitchFamily="18" charset="0"/>
              </a:rPr>
              <a:t>SỰ</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CẦN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THIẾT</a:t>
            </a:r>
            <a:r>
              <a:rPr lang="en-US" sz="2000" b="1" dirty="0">
                <a:latin typeface="Times New Roman" panose="02020603050405020304" pitchFamily="18" charset="0"/>
                <a:cs typeface="Times New Roman" panose="02020603050405020304" pitchFamily="18" charset="0"/>
              </a:rPr>
              <a:t> BAN </a:t>
            </a:r>
            <a:r>
              <a:rPr lang="en-US" sz="2000" b="1" dirty="0" err="1">
                <a:latin typeface="Times New Roman" panose="02020603050405020304" pitchFamily="18" charset="0"/>
                <a:cs typeface="Times New Roman" panose="02020603050405020304" pitchFamily="18" charset="0"/>
              </a:rPr>
              <a:t>HÀNH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TƯ</a:t>
            </a:r>
            <a:endParaRPr lang="en-US" sz="20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1320834" y="685468"/>
            <a:ext cx="3782728"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2. </a:t>
            </a:r>
            <a:r>
              <a:rPr lang="vi-VN" sz="2000" b="1" dirty="0">
                <a:latin typeface="Times New Roman" panose="02020603050405020304" pitchFamily="18" charset="0"/>
                <a:cs typeface="Times New Roman" panose="02020603050405020304" pitchFamily="18" charset="0"/>
              </a:rPr>
              <a:t>Cơ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sở</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thực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tiễn</a:t>
            </a:r>
            <a:endParaRPr lang="en-US" sz="2000" b="1" dirty="0">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3"/>
          <a:stretch>
            <a:fillRect/>
          </a:stretch>
        </p:blipFill>
        <p:spPr>
          <a:xfrm>
            <a:off x="856648" y="1501664"/>
            <a:ext cx="2271564" cy="1395535"/>
          </a:xfrm>
          <a:prstGeom prst="rect">
            <a:avLst/>
          </a:prstGeom>
        </p:spPr>
      </p:pic>
      <p:sp>
        <p:nvSpPr>
          <p:cNvPr id="22" name="TextBox 21"/>
          <p:cNvSpPr txBox="1"/>
          <p:nvPr/>
        </p:nvSpPr>
        <p:spPr>
          <a:xfrm>
            <a:off x="423512" y="2897199"/>
            <a:ext cx="3378466" cy="984885"/>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Luật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tự</a:t>
            </a:r>
            <a:r>
              <a:rPr lang="en-US" sz="2000" b="1" dirty="0">
                <a:latin typeface="Times New Roman" panose="02020603050405020304" pitchFamily="18" charset="0"/>
                <a:cs typeface="Times New Roman" panose="02020603050405020304" pitchFamily="18" charset="0"/>
              </a:rPr>
              <a:t>, an </a:t>
            </a:r>
            <a:r>
              <a:rPr lang="en-US" sz="2000" b="1" dirty="0" err="1">
                <a:latin typeface="Times New Roman" panose="02020603050405020304" pitchFamily="18" charset="0"/>
                <a:cs typeface="Times New Roman" panose="02020603050405020304" pitchFamily="18" charset="0"/>
              </a:rPr>
              <a:t>toàn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đường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bộ</a:t>
            </a:r>
            <a:endParaRPr lang="en-US" sz="2000" b="1" dirty="0">
              <a:latin typeface="Times New Roman" panose="02020603050405020304" pitchFamily="18" charset="0"/>
              <a:cs typeface="Times New Roman" panose="02020603050405020304" pitchFamily="18" charset="0"/>
            </a:endParaRPr>
          </a:p>
          <a:p>
            <a:endParaRPr lang="en-US" dirty="0"/>
          </a:p>
        </p:txBody>
      </p:sp>
      <p:cxnSp>
        <p:nvCxnSpPr>
          <p:cNvPr id="23" name="Straight Arrow Connector 22"/>
          <p:cNvCxnSpPr/>
          <p:nvPr/>
        </p:nvCxnSpPr>
        <p:spPr>
          <a:xfrm>
            <a:off x="3291840" y="1571231"/>
            <a:ext cx="2916454"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4" name="TextBox 23"/>
          <p:cNvSpPr txBox="1"/>
          <p:nvPr/>
        </p:nvSpPr>
        <p:spPr>
          <a:xfrm>
            <a:off x="6737683" y="782077"/>
            <a:ext cx="4379495" cy="1015663"/>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Nhiều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nội</a:t>
            </a:r>
            <a:r>
              <a:rPr lang="en-US" sz="2000" b="1" dirty="0">
                <a:latin typeface="Times New Roman" panose="02020603050405020304" pitchFamily="18" charset="0"/>
                <a:cs typeface="Times New Roman" panose="02020603050405020304" pitchFamily="18" charset="0"/>
              </a:rPr>
              <a:t> dung </a:t>
            </a:r>
            <a:r>
              <a:rPr lang="en-US" sz="2000" b="1" dirty="0" err="1">
                <a:solidFill>
                  <a:srgbClr val="C00000"/>
                </a:solidFill>
                <a:latin typeface="Times New Roman" panose="02020603050405020304" pitchFamily="18" charset="0"/>
                <a:cs typeface="Times New Roman" panose="02020603050405020304" pitchFamily="18" charset="0"/>
              </a:rPr>
              <a:t>không</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còn</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phù</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hợp</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với</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tình</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hình</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thực</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tế</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phát</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sinh</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nhiều</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vấn</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đề</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mới</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4051935" y="2233295"/>
            <a:ext cx="7284720" cy="2058670"/>
          </a:xfrm>
          <a:prstGeom prst="rect">
            <a:avLst/>
          </a:prstGeom>
          <a:noFill/>
        </p:spPr>
        <p:txBody>
          <a:bodyPr wrap="square" rtlCol="0">
            <a:noAutofit/>
          </a:bodyPr>
          <a:lstStyle/>
          <a:p>
            <a:pPr algn="just">
              <a:spcBef>
                <a:spcPts val="600"/>
              </a:spcBef>
              <a:spcAft>
                <a:spcPts val="600"/>
              </a:spcAft>
            </a:pPr>
            <a:r>
              <a:rPr lang="en-US" sz="2800" b="1" dirty="0" err="1">
                <a:solidFill>
                  <a:srgbClr val="C00000"/>
                </a:solidFill>
                <a:latin typeface="Times New Roman" panose="02020603050405020304" pitchFamily="18" charset="0"/>
                <a:cs typeface="Times New Roman" panose="02020603050405020304" pitchFamily="18" charset="0"/>
              </a:rPr>
              <a:t>Thứ</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sáu</a:t>
            </a:r>
            <a:r>
              <a:rPr lang="en-US" sz="2800" b="1" dirty="0">
                <a:solidFill>
                  <a:srgbClr val="C00000"/>
                </a:solidFill>
                <a:latin typeface="Times New Roman" panose="02020603050405020304" pitchFamily="18" charset="0"/>
                <a:cs typeface="Times New Roman" panose="02020603050405020304" pitchFamily="18" charset="0"/>
              </a:rPr>
              <a:t>: </a:t>
            </a:r>
            <a:r>
              <a:rPr lang="en-US" sz="2400" b="1" kern="100" dirty="0" err="1">
                <a:effectLst/>
                <a:latin typeface="Times New Roman" panose="02020603050405020304" pitchFamily="18" charset="0"/>
                <a:ea typeface="Times New Roman" panose="02020603050405020304" pitchFamily="18" charset="0"/>
              </a:rPr>
              <a:t>Xây</a:t>
            </a:r>
            <a:r>
              <a:rPr lang="en-US" sz="2400" b="1" kern="100" dirty="0">
                <a:effectLst/>
                <a:latin typeface="Times New Roman" panose="02020603050405020304" pitchFamily="18" charset="0"/>
                <a:ea typeface="Times New Roman" panose="02020603050405020304" pitchFamily="18" charset="0"/>
              </a:rPr>
              <a:t> </a:t>
            </a:r>
            <a:r>
              <a:rPr lang="en-US" sz="2400" b="1" kern="100" dirty="0" err="1">
                <a:effectLst/>
                <a:latin typeface="Times New Roman" panose="02020603050405020304" pitchFamily="18" charset="0"/>
                <a:ea typeface="Times New Roman" panose="02020603050405020304" pitchFamily="18" charset="0"/>
              </a:rPr>
              <a:t>dựng</a:t>
            </a:r>
            <a:r>
              <a:rPr lang="en-US" sz="2400" b="1" kern="100" dirty="0">
                <a:effectLst/>
                <a:latin typeface="Times New Roman" panose="02020603050405020304" pitchFamily="18" charset="0"/>
                <a:ea typeface="Times New Roman" panose="02020603050405020304" pitchFamily="18" charset="0"/>
              </a:rPr>
              <a:t> </a:t>
            </a:r>
            <a:r>
              <a:rPr lang="en-US" sz="2400" b="1" kern="100" dirty="0" err="1">
                <a:effectLst/>
                <a:latin typeface="Times New Roman" panose="02020603050405020304" pitchFamily="18" charset="0"/>
                <a:ea typeface="Times New Roman" panose="02020603050405020304" pitchFamily="18" charset="0"/>
              </a:rPr>
              <a:t>Luật</a:t>
            </a:r>
            <a:r>
              <a:rPr lang="en-US" sz="2400" b="1" kern="100" dirty="0">
                <a:effectLst/>
                <a:latin typeface="Times New Roman" panose="02020603050405020304" pitchFamily="18" charset="0"/>
                <a:ea typeface="Times New Roman" panose="02020603050405020304" pitchFamily="18" charset="0"/>
              </a:rPr>
              <a:t> </a:t>
            </a:r>
            <a:r>
              <a:rPr lang="en-US" sz="2400" b="1" kern="100" dirty="0" err="1">
                <a:effectLst/>
                <a:latin typeface="Times New Roman" panose="02020603050405020304" pitchFamily="18" charset="0"/>
                <a:ea typeface="Times New Roman" panose="02020603050405020304" pitchFamily="18" charset="0"/>
              </a:rPr>
              <a:t>TTATGT</a:t>
            </a:r>
            <a:r>
              <a:rPr lang="en-US" sz="2400" b="1" kern="100" dirty="0">
                <a:effectLst/>
                <a:latin typeface="Times New Roman" panose="02020603050405020304" pitchFamily="18" charset="0"/>
                <a:ea typeface="Times New Roman" panose="02020603050405020304" pitchFamily="18" charset="0"/>
              </a:rPr>
              <a:t> </a:t>
            </a:r>
            <a:r>
              <a:rPr lang="en-US" sz="2400" b="1" kern="100" dirty="0" err="1">
                <a:effectLst/>
                <a:latin typeface="Times New Roman" panose="02020603050405020304" pitchFamily="18" charset="0"/>
                <a:ea typeface="Times New Roman" panose="02020603050405020304" pitchFamily="18" charset="0"/>
              </a:rPr>
              <a:t>đường</a:t>
            </a:r>
            <a:r>
              <a:rPr lang="en-US" sz="2400" b="1" kern="100" dirty="0">
                <a:effectLst/>
                <a:latin typeface="Times New Roman" panose="02020603050405020304" pitchFamily="18" charset="0"/>
                <a:ea typeface="Times New Roman" panose="02020603050405020304" pitchFamily="18" charset="0"/>
              </a:rPr>
              <a:t> </a:t>
            </a:r>
            <a:r>
              <a:rPr lang="en-US" sz="2400" b="1" kern="100" dirty="0" err="1">
                <a:effectLst/>
                <a:latin typeface="Times New Roman" panose="02020603050405020304" pitchFamily="18" charset="0"/>
                <a:ea typeface="Times New Roman" panose="02020603050405020304" pitchFamily="18" charset="0"/>
              </a:rPr>
              <a:t>bộ</a:t>
            </a:r>
            <a:r>
              <a:rPr lang="en-US" sz="2400" b="1" kern="100" dirty="0">
                <a:effectLst/>
                <a:latin typeface="Times New Roman" panose="02020603050405020304" pitchFamily="18" charset="0"/>
                <a:ea typeface="Times New Roman" panose="02020603050405020304" pitchFamily="18" charset="0"/>
              </a:rPr>
              <a:t> </a:t>
            </a:r>
            <a:r>
              <a:rPr lang="vi-VN" sz="2400" b="1" kern="100" dirty="0">
                <a:effectLst/>
                <a:latin typeface="Times New Roman" panose="02020603050405020304" pitchFamily="18" charset="0"/>
                <a:ea typeface="Times New Roman" panose="02020603050405020304" pitchFamily="18" charset="0"/>
              </a:rPr>
              <a:t>phù hợp với </a:t>
            </a:r>
            <a:r>
              <a:rPr lang="it-IT" sz="2400" b="1" kern="100" dirty="0">
                <a:effectLst/>
                <a:latin typeface="Times New Roman" panose="02020603050405020304" pitchFamily="18" charset="0"/>
                <a:ea typeface="Times New Roman" panose="02020603050405020304" pitchFamily="18" charset="0"/>
              </a:rPr>
              <a:t>xu hướng xây dựng, hoàn thiện hệ thống pháp luật của Việt Nam hiện nay theo hướng chuyên sâu, điều chỉnh một lĩnh vực cụ thể</a:t>
            </a:r>
            <a:endParaRPr lang="en-US" sz="2400" b="1" dirty="0">
              <a:latin typeface="Times New Roman" panose="02020603050405020304" pitchFamily="18" charset="0"/>
              <a:cs typeface="Times New Roman" panose="02020603050405020304" pitchFamily="18" charset="0"/>
            </a:endParaRPr>
          </a:p>
        </p:txBody>
      </p:sp>
      <p:sp>
        <p:nvSpPr>
          <p:cNvPr id="26" name="Arrow: Curved Left 25"/>
          <p:cNvSpPr/>
          <p:nvPr/>
        </p:nvSpPr>
        <p:spPr>
          <a:xfrm>
            <a:off x="10886171" y="972824"/>
            <a:ext cx="779645" cy="1260237"/>
          </a:xfrm>
          <a:prstGeom prst="curvedLeftArrow">
            <a:avLst>
              <a:gd name="adj1" fmla="val 16044"/>
              <a:gd name="adj2" fmla="val 50000"/>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138" y="5587827"/>
            <a:ext cx="1021262" cy="754599"/>
          </a:xfrm>
          <a:prstGeom prst="rect">
            <a:avLst/>
          </a:prstGeom>
        </p:spPr>
      </p:pic>
    </p:spTree>
    <p:extLst>
      <p:ext uri="{BB962C8B-B14F-4D97-AF65-F5344CB8AC3E}">
        <p14:creationId xmlns:p14="http://schemas.microsoft.com/office/powerpoint/2010/main" val="3644350852"/>
      </p:ext>
    </p:extLst>
  </p:cSld>
  <p:clrMapOvr>
    <a:masterClrMapping/>
  </p:clrMapOvr>
  <p:transition spd="slow">
    <p:check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3212198" y="176745"/>
            <a:ext cx="6237171"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I. </a:t>
            </a:r>
            <a:r>
              <a:rPr lang="en-US" sz="2000" b="1" dirty="0" err="1">
                <a:latin typeface="Times New Roman" panose="02020603050405020304" pitchFamily="18" charset="0"/>
                <a:cs typeface="Times New Roman" panose="02020603050405020304" pitchFamily="18" charset="0"/>
              </a:rPr>
              <a:t>SỰ</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CẦN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THIẾT</a:t>
            </a:r>
            <a:r>
              <a:rPr lang="en-US" sz="2000" b="1" dirty="0">
                <a:latin typeface="Times New Roman" panose="02020603050405020304" pitchFamily="18" charset="0"/>
                <a:cs typeface="Times New Roman" panose="02020603050405020304" pitchFamily="18" charset="0"/>
              </a:rPr>
              <a:t> BAN </a:t>
            </a:r>
            <a:r>
              <a:rPr lang="en-US" sz="2000" b="1" dirty="0" err="1">
                <a:latin typeface="Times New Roman" panose="02020603050405020304" pitchFamily="18" charset="0"/>
                <a:cs typeface="Times New Roman" panose="02020603050405020304" pitchFamily="18" charset="0"/>
              </a:rPr>
              <a:t>HÀNH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TƯ</a:t>
            </a:r>
            <a:endParaRPr lang="en-US" sz="20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1320834" y="685468"/>
            <a:ext cx="3782728"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2. </a:t>
            </a:r>
            <a:r>
              <a:rPr lang="vi-VN" sz="2000" b="1" dirty="0">
                <a:latin typeface="Times New Roman" panose="02020603050405020304" pitchFamily="18" charset="0"/>
                <a:cs typeface="Times New Roman" panose="02020603050405020304" pitchFamily="18" charset="0"/>
              </a:rPr>
              <a:t>Cơ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sở</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thực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tiễn</a:t>
            </a:r>
            <a:endParaRPr lang="en-US" sz="2000" b="1" dirty="0">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3"/>
          <a:stretch>
            <a:fillRect/>
          </a:stretch>
        </p:blipFill>
        <p:spPr>
          <a:xfrm>
            <a:off x="856648" y="1501664"/>
            <a:ext cx="2271564" cy="1395535"/>
          </a:xfrm>
          <a:prstGeom prst="rect">
            <a:avLst/>
          </a:prstGeom>
        </p:spPr>
      </p:pic>
      <p:sp>
        <p:nvSpPr>
          <p:cNvPr id="22" name="TextBox 21"/>
          <p:cNvSpPr txBox="1"/>
          <p:nvPr/>
        </p:nvSpPr>
        <p:spPr>
          <a:xfrm>
            <a:off x="423512" y="2897199"/>
            <a:ext cx="3378466" cy="984885"/>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Luật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tự</a:t>
            </a:r>
            <a:r>
              <a:rPr lang="en-US" sz="2000" b="1" dirty="0">
                <a:latin typeface="Times New Roman" panose="02020603050405020304" pitchFamily="18" charset="0"/>
                <a:cs typeface="Times New Roman" panose="02020603050405020304" pitchFamily="18" charset="0"/>
              </a:rPr>
              <a:t>, an </a:t>
            </a:r>
            <a:r>
              <a:rPr lang="en-US" sz="2000" b="1" dirty="0" err="1">
                <a:latin typeface="Times New Roman" panose="02020603050405020304" pitchFamily="18" charset="0"/>
                <a:cs typeface="Times New Roman" panose="02020603050405020304" pitchFamily="18" charset="0"/>
              </a:rPr>
              <a:t>toàn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đường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bộ</a:t>
            </a:r>
            <a:endParaRPr lang="en-US" sz="2000" b="1" dirty="0">
              <a:latin typeface="Times New Roman" panose="02020603050405020304" pitchFamily="18" charset="0"/>
              <a:cs typeface="Times New Roman" panose="02020603050405020304" pitchFamily="18" charset="0"/>
            </a:endParaRPr>
          </a:p>
          <a:p>
            <a:endParaRPr lang="en-US" dirty="0"/>
          </a:p>
        </p:txBody>
      </p:sp>
      <p:cxnSp>
        <p:nvCxnSpPr>
          <p:cNvPr id="23" name="Straight Arrow Connector 22"/>
          <p:cNvCxnSpPr/>
          <p:nvPr/>
        </p:nvCxnSpPr>
        <p:spPr>
          <a:xfrm>
            <a:off x="3291840" y="1571231"/>
            <a:ext cx="2916454"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4" name="TextBox 23"/>
          <p:cNvSpPr txBox="1"/>
          <p:nvPr/>
        </p:nvSpPr>
        <p:spPr>
          <a:xfrm>
            <a:off x="6737683" y="782077"/>
            <a:ext cx="4379495" cy="1015663"/>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Nhiều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nội</a:t>
            </a:r>
            <a:r>
              <a:rPr lang="en-US" sz="2000" b="1" dirty="0">
                <a:latin typeface="Times New Roman" panose="02020603050405020304" pitchFamily="18" charset="0"/>
                <a:cs typeface="Times New Roman" panose="02020603050405020304" pitchFamily="18" charset="0"/>
              </a:rPr>
              <a:t> dung </a:t>
            </a:r>
            <a:r>
              <a:rPr lang="en-US" sz="2000" b="1" dirty="0" err="1">
                <a:solidFill>
                  <a:srgbClr val="C00000"/>
                </a:solidFill>
                <a:latin typeface="Times New Roman" panose="02020603050405020304" pitchFamily="18" charset="0"/>
                <a:cs typeface="Times New Roman" panose="02020603050405020304" pitchFamily="18" charset="0"/>
              </a:rPr>
              <a:t>không</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còn</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phù</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hợp</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với</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tình</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hình</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thực</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tế</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phát</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sinh</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nhiều</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vấn</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đề</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mới</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4051935" y="2233295"/>
            <a:ext cx="7284720" cy="2058670"/>
          </a:xfrm>
          <a:prstGeom prst="rect">
            <a:avLst/>
          </a:prstGeom>
          <a:noFill/>
        </p:spPr>
        <p:txBody>
          <a:bodyPr wrap="square" rtlCol="0">
            <a:noAutofit/>
          </a:bodyPr>
          <a:lstStyle/>
          <a:p>
            <a:pPr algn="just">
              <a:spcBef>
                <a:spcPts val="600"/>
              </a:spcBef>
              <a:spcAft>
                <a:spcPts val="600"/>
              </a:spcAft>
            </a:pPr>
            <a:r>
              <a:rPr lang="en-US" sz="2800" b="1" dirty="0" err="1">
                <a:solidFill>
                  <a:srgbClr val="C00000"/>
                </a:solidFill>
                <a:latin typeface="Times New Roman" panose="02020603050405020304" pitchFamily="18" charset="0"/>
                <a:cs typeface="Times New Roman" panose="02020603050405020304" pitchFamily="18" charset="0"/>
              </a:rPr>
              <a:t>Như</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vậy</a:t>
            </a:r>
            <a:r>
              <a:rPr lang="en-US" sz="2800" b="1" dirty="0">
                <a:solidFill>
                  <a:srgbClr val="C00000"/>
                </a:solidFill>
                <a:latin typeface="Times New Roman" panose="02020603050405020304" pitchFamily="18" charset="0"/>
                <a:cs typeface="Times New Roman" panose="02020603050405020304" pitchFamily="18" charset="0"/>
              </a:rPr>
              <a:t> </a:t>
            </a:r>
            <a:r>
              <a:rPr lang="vi-VN" sz="2800" b="1" kern="100" dirty="0">
                <a:effectLst/>
                <a:latin typeface="Times New Roman" panose="02020603050405020304" pitchFamily="18" charset="0"/>
                <a:ea typeface="DengXian" panose="02010600030101010101" pitchFamily="2" charset="-122"/>
                <a:cs typeface="Times New Roman" panose="02020603050405020304" pitchFamily="18" charset="0"/>
              </a:rPr>
              <a:t>việc xây dựng, ban hành Luật trật tự, an toàn giao thông đường bộ xuất phát từ yêu cầu thực tiễn khách quan</a:t>
            </a:r>
            <a:r>
              <a:rPr lang="en-US" sz="2800" b="1" dirty="0">
                <a:solidFill>
                  <a:srgbClr val="C00000"/>
                </a:solidFill>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sp>
        <p:nvSpPr>
          <p:cNvPr id="26" name="Arrow: Curved Left 25"/>
          <p:cNvSpPr/>
          <p:nvPr/>
        </p:nvSpPr>
        <p:spPr>
          <a:xfrm>
            <a:off x="10886171" y="972824"/>
            <a:ext cx="779645" cy="1260237"/>
          </a:xfrm>
          <a:prstGeom prst="curvedLeftArrow">
            <a:avLst>
              <a:gd name="adj1" fmla="val 16044"/>
              <a:gd name="adj2" fmla="val 50000"/>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138" y="5587827"/>
            <a:ext cx="1021262" cy="754599"/>
          </a:xfrm>
          <a:prstGeom prst="rect">
            <a:avLst/>
          </a:prstGeom>
        </p:spPr>
      </p:pic>
    </p:spTree>
    <p:extLst>
      <p:ext uri="{BB962C8B-B14F-4D97-AF65-F5344CB8AC3E}">
        <p14:creationId xmlns:p14="http://schemas.microsoft.com/office/powerpoint/2010/main" val="2377664673"/>
      </p:ext>
    </p:extLst>
  </p:cSld>
  <p:clrMapOvr>
    <a:masterClrMapping/>
  </p:clrMapOvr>
  <p:transition spd="slow">
    <p:check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2800" b="1"/>
              <a:t>NỘI DUNG</a:t>
            </a:r>
          </a:p>
        </p:txBody>
      </p:sp>
      <p:pic>
        <p:nvPicPr>
          <p:cNvPr id="54" name="Picture 2" descr="F:\PICTURE\Logo CSGT.gif"/>
          <p:cNvPicPr>
            <a:picLocks noChangeAspect="1" noChangeArrowheads="1"/>
          </p:cNvPicPr>
          <p:nvPr/>
        </p:nvPicPr>
        <p:blipFill>
          <a:blip r:embed="rId3"/>
          <a:srcRect/>
          <a:stretch>
            <a:fillRect/>
          </a:stretch>
        </p:blipFill>
        <p:spPr bwMode="auto">
          <a:xfrm>
            <a:off x="9689123" y="0"/>
            <a:ext cx="874850" cy="1066800"/>
          </a:xfrm>
          <a:prstGeom prst="rect">
            <a:avLst/>
          </a:prstGeom>
          <a:noFill/>
        </p:spPr>
      </p:pic>
      <p:sp>
        <p:nvSpPr>
          <p:cNvPr id="21" name="Slide Number Placeholder 20"/>
          <p:cNvSpPr>
            <a:spLocks noGrp="1"/>
          </p:cNvSpPr>
          <p:nvPr>
            <p:ph type="sldNum" sz="quarter" idx="12"/>
          </p:nvPr>
        </p:nvSpPr>
        <p:spPr/>
        <p:txBody>
          <a:bodyPr/>
          <a:lstStyle/>
          <a:p>
            <a:pPr>
              <a:defRPr/>
            </a:pPr>
            <a:fld id="{ED58A28E-92B1-4E84-82A8-DC1B0326A4BD}" type="slidenum">
              <a:rPr lang="en-US" smtClean="0"/>
              <a:t>2</a:t>
            </a:fld>
            <a:endParaRPr lang="en-US"/>
          </a:p>
        </p:txBody>
      </p:sp>
      <p:sp>
        <p:nvSpPr>
          <p:cNvPr id="22" name="Rectangle 21"/>
          <p:cNvSpPr/>
          <p:nvPr/>
        </p:nvSpPr>
        <p:spPr>
          <a:xfrm>
            <a:off x="1515110" y="1752600"/>
            <a:ext cx="9631680" cy="2630170"/>
          </a:xfrm>
          <a:prstGeom prst="rect">
            <a:avLst/>
          </a:prstGeom>
        </p:spPr>
        <p:txBody>
          <a:bodyPr wrap="square">
            <a:spAutoFit/>
          </a:bodyPr>
          <a:lstStyle/>
          <a:p>
            <a:pPr marL="514350" indent="-514350" algn="just">
              <a:spcBef>
                <a:spcPts val="0"/>
              </a:spcBef>
              <a:spcAft>
                <a:spcPts val="1800"/>
              </a:spcAft>
              <a:buClr>
                <a:srgbClr val="FF0000"/>
              </a:buClr>
              <a:buFont typeface="+mj-lt"/>
              <a:buAutoNum type="romanUcPeriod"/>
            </a:pPr>
            <a:r>
              <a:rPr lang="en-US" sz="2400" b="1" dirty="0" err="1">
                <a:solidFill>
                  <a:schemeClr val="tx1">
                    <a:lumMod val="50000"/>
                  </a:schemeClr>
                </a:solidFill>
                <a:latin typeface="Times New Roman" panose="02020603050405020304" pitchFamily="18" charset="0"/>
                <a:cs typeface="Times New Roman" panose="02020603050405020304" pitchFamily="18" charset="0"/>
              </a:rPr>
              <a:t>SỰ</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CẦN</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THIẾT</a:t>
            </a:r>
            <a:r>
              <a:rPr lang="en-US" sz="2400" b="1" dirty="0">
                <a:solidFill>
                  <a:schemeClr val="tx1">
                    <a:lumMod val="50000"/>
                  </a:schemeClr>
                </a:solidFill>
                <a:latin typeface="Times New Roman" panose="02020603050405020304" pitchFamily="18" charset="0"/>
                <a:cs typeface="Times New Roman" panose="02020603050405020304" pitchFamily="18" charset="0"/>
              </a:rPr>
              <a:t> BAN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HÀNH</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LUẬT</a:t>
            </a:r>
            <a:endParaRPr lang="en-US" sz="2400" b="1" dirty="0">
              <a:solidFill>
                <a:schemeClr val="tx1">
                  <a:lumMod val="50000"/>
                </a:schemeClr>
              </a:solidFill>
              <a:latin typeface="Times New Roman" panose="02020603050405020304" pitchFamily="18" charset="0"/>
              <a:cs typeface="Times New Roman" panose="02020603050405020304" pitchFamily="18" charset="0"/>
            </a:endParaRPr>
          </a:p>
          <a:p>
            <a:pPr marL="514350" indent="-514350" algn="just">
              <a:spcBef>
                <a:spcPts val="0"/>
              </a:spcBef>
              <a:spcAft>
                <a:spcPts val="1800"/>
              </a:spcAft>
              <a:buClr>
                <a:srgbClr val="FF0000"/>
              </a:buClr>
              <a:buFont typeface="+mj-lt"/>
              <a:buAutoNum type="romanUcPeriod"/>
            </a:pPr>
            <a:r>
              <a:rPr lang="vi-VN" sz="2400" b="1"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NHỮNG NỘI DUNG MỚI, BỔ SUNG, SỬA ĐỔI CỦA THÔNG TƯ </a:t>
            </a:r>
            <a:endParaRPr lang="en-US" sz="2400" b="1" spc="-2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457200" indent="-457200" algn="just">
              <a:spcBef>
                <a:spcPts val="0"/>
              </a:spcBef>
              <a:spcAft>
                <a:spcPts val="1800"/>
              </a:spcAft>
              <a:buClr>
                <a:srgbClr val="FF0000"/>
              </a:buClr>
              <a:buFont typeface="+mj-lt"/>
              <a:buAutoNum type="alphaUcPeriod"/>
            </a:pPr>
            <a:r>
              <a:rPr lang="en-US" sz="2400" b="1" spc="-2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BỐ CỤC CỦA THÔNG TƯ </a:t>
            </a:r>
          </a:p>
          <a:p>
            <a:pPr marL="457200" indent="-457200" algn="just">
              <a:spcBef>
                <a:spcPts val="0"/>
              </a:spcBef>
              <a:spcAft>
                <a:spcPts val="1800"/>
              </a:spcAft>
              <a:buClr>
                <a:srgbClr val="FF0000"/>
              </a:buClr>
              <a:buFont typeface="+mj-lt"/>
              <a:buAutoNum type="alphaUcPeriod"/>
            </a:pPr>
            <a:r>
              <a:rPr lang="en-US" sz="2400" b="1" spc="-2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NHỮNG NỘI DUNG LỚN</a:t>
            </a:r>
            <a:r>
              <a:rPr lang="vi-VN" sz="2400" b="1" spc="-6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ĐÃ ĐƯỢC BÃI BỎ HOẶC SỬA ĐỔI, BỔ SUNG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p:cTn id="7"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2">
                                            <p:txEl>
                                              <p:pRg st="1" end="1"/>
                                            </p:txEl>
                                          </p:spTgt>
                                        </p:tgtEl>
                                        <p:attrNameLst>
                                          <p:attrName>style.visibility</p:attrName>
                                        </p:attrNameLst>
                                      </p:cBhvr>
                                      <p:to>
                                        <p:strVal val="visible"/>
                                      </p:to>
                                    </p:set>
                                    <p:anim calcmode="lin" valueType="num">
                                      <p:cBhvr>
                                        <p:cTn id="13" dur="500" fill="hold"/>
                                        <p:tgtEl>
                                          <p:spTgt spid="22">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2">
                                            <p:txEl>
                                              <p:pRg st="2" end="2"/>
                                            </p:txEl>
                                          </p:spTgt>
                                        </p:tgtEl>
                                        <p:attrNameLst>
                                          <p:attrName>style.visibility</p:attrName>
                                        </p:attrNameLst>
                                      </p:cBhvr>
                                      <p:to>
                                        <p:strVal val="visible"/>
                                      </p:to>
                                    </p:set>
                                    <p:anim calcmode="lin" valueType="num">
                                      <p:cBhvr>
                                        <p:cTn id="19" dur="500" fill="hold"/>
                                        <p:tgtEl>
                                          <p:spTgt spid="22">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2">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2">
                                            <p:txEl>
                                              <p:pRg st="3" end="3"/>
                                            </p:txEl>
                                          </p:spTgt>
                                        </p:tgtEl>
                                        <p:attrNameLst>
                                          <p:attrName>style.visibility</p:attrName>
                                        </p:attrNameLst>
                                      </p:cBhvr>
                                      <p:to>
                                        <p:strVal val="visible"/>
                                      </p:to>
                                    </p:set>
                                    <p:anim calcmode="lin" valueType="num">
                                      <p:cBhvr>
                                        <p:cTn id="25" dur="500" fill="hold"/>
                                        <p:tgtEl>
                                          <p:spTgt spid="22">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2">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3212198" y="176745"/>
            <a:ext cx="6237171"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II. </a:t>
            </a:r>
            <a:r>
              <a:rPr lang="en-US" sz="2000" b="1" dirty="0" err="1">
                <a:latin typeface="Times New Roman" panose="02020603050405020304" pitchFamily="18" charset="0"/>
                <a:cs typeface="Times New Roman" panose="02020603050405020304" pitchFamily="18" charset="0"/>
              </a:rPr>
              <a:t>MỤC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ĐÍCH</a:t>
            </a:r>
            <a:r>
              <a:rPr lang="en-US" sz="2000" b="1" dirty="0">
                <a:latin typeface="Times New Roman" panose="02020603050405020304" pitchFamily="18" charset="0"/>
                <a:cs typeface="Times New Roman" panose="02020603050405020304" pitchFamily="18" charset="0"/>
              </a:rPr>
              <a:t>, QUAN </a:t>
            </a:r>
            <a:r>
              <a:rPr lang="en-US" sz="2000" b="1" dirty="0" err="1">
                <a:latin typeface="Times New Roman" panose="02020603050405020304" pitchFamily="18" charset="0"/>
                <a:cs typeface="Times New Roman" panose="02020603050405020304" pitchFamily="18" charset="0"/>
              </a:rPr>
              <a:t>ĐIỂM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CHỈ</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ĐẠO</a:t>
            </a:r>
            <a:endParaRPr lang="en-US" sz="2000" b="1" dirty="0">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3"/>
          <a:stretch>
            <a:fillRect/>
          </a:stretch>
        </p:blipFill>
        <p:spPr>
          <a:xfrm>
            <a:off x="696061" y="1790427"/>
            <a:ext cx="2251887" cy="1395535"/>
          </a:xfrm>
          <a:prstGeom prst="rect">
            <a:avLst/>
          </a:prstGeom>
        </p:spPr>
      </p:pic>
      <p:sp>
        <p:nvSpPr>
          <p:cNvPr id="20" name="TextBox 19"/>
          <p:cNvSpPr txBox="1"/>
          <p:nvPr/>
        </p:nvSpPr>
        <p:spPr>
          <a:xfrm>
            <a:off x="442762" y="3185962"/>
            <a:ext cx="3359216" cy="984885"/>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Luật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tự</a:t>
            </a:r>
            <a:r>
              <a:rPr lang="en-US" sz="2000" b="1" dirty="0">
                <a:latin typeface="Times New Roman" panose="02020603050405020304" pitchFamily="18" charset="0"/>
                <a:cs typeface="Times New Roman" panose="02020603050405020304" pitchFamily="18" charset="0"/>
              </a:rPr>
              <a:t>, an </a:t>
            </a:r>
            <a:r>
              <a:rPr lang="en-US" sz="2000" b="1" dirty="0" err="1">
                <a:latin typeface="Times New Roman" panose="02020603050405020304" pitchFamily="18" charset="0"/>
                <a:cs typeface="Times New Roman" panose="02020603050405020304" pitchFamily="18" charset="0"/>
              </a:rPr>
              <a:t>toàn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đường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bộ</a:t>
            </a:r>
            <a:endParaRPr lang="en-US" sz="2000" b="1" dirty="0">
              <a:latin typeface="Times New Roman" panose="02020603050405020304" pitchFamily="18" charset="0"/>
              <a:cs typeface="Times New Roman" panose="02020603050405020304" pitchFamily="18" charset="0"/>
            </a:endParaRPr>
          </a:p>
          <a:p>
            <a:endParaRPr lang="en-US" dirty="0"/>
          </a:p>
        </p:txBody>
      </p:sp>
      <p:sp>
        <p:nvSpPr>
          <p:cNvPr id="27" name="TextBox 26"/>
          <p:cNvSpPr txBox="1"/>
          <p:nvPr/>
        </p:nvSpPr>
        <p:spPr>
          <a:xfrm>
            <a:off x="3570972" y="1387034"/>
            <a:ext cx="7924967" cy="3463320"/>
          </a:xfrm>
          <a:prstGeom prst="rect">
            <a:avLst/>
          </a:prstGeom>
          <a:noFill/>
        </p:spPr>
        <p:txBody>
          <a:bodyPr wrap="square" rtlCol="0">
            <a:spAutoFit/>
          </a:bodyPr>
          <a:lstStyle/>
          <a:p>
            <a:pPr indent="365760" algn="just">
              <a:lnSpc>
                <a:spcPct val="115000"/>
              </a:lnSpc>
              <a:spcBef>
                <a:spcPts val="400"/>
              </a:spcBef>
              <a:spcAft>
                <a:spcPts val="400"/>
              </a:spcAft>
            </a:pPr>
            <a:r>
              <a:rPr lang="vi-VN" sz="2400" b="1"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Mục đích</a:t>
            </a:r>
            <a:r>
              <a:rPr lang="en-US" sz="2400" b="1"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b="1" kern="100" dirty="0">
                <a:latin typeface="Times New Roman" panose="02020603050405020304" pitchFamily="18" charset="0"/>
                <a:ea typeface="Times New Roman" panose="02020603050405020304" pitchFamily="18" charset="0"/>
                <a:cs typeface="Times New Roman" panose="02020603050405020304" pitchFamily="18" charset="0"/>
              </a:rPr>
              <a:t>Việc xây dựng</a:t>
            </a:r>
            <a:r>
              <a:rPr lang="en-US" sz="2400" b="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00" dirty="0" err="1">
                <a:latin typeface="Times New Roman" panose="02020603050405020304" pitchFamily="18" charset="0"/>
                <a:ea typeface="Times New Roman" panose="02020603050405020304" pitchFamily="18" charset="0"/>
                <a:cs typeface="Times New Roman" panose="02020603050405020304" pitchFamily="18" charset="0"/>
              </a:rPr>
              <a:t>Luật</a:t>
            </a:r>
            <a:r>
              <a:rPr lang="en-US" sz="2400" b="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pt-BR" sz="2400" b="1" kern="100" dirty="0">
                <a:latin typeface="Times New Roman" panose="02020603050405020304" pitchFamily="18" charset="0"/>
                <a:ea typeface="Times New Roman" panose="02020603050405020304" pitchFamily="18" charset="0"/>
                <a:cs typeface="Times New Roman" panose="02020603050405020304" pitchFamily="18" charset="0"/>
              </a:rPr>
              <a:t>Trật tự, an toàn giao thông </a:t>
            </a:r>
            <a:r>
              <a:rPr lang="en-US" sz="2400" b="1" kern="1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b="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00"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sz="2400" b="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400" b="1" kern="100" dirty="0">
                <a:latin typeface="Times New Roman" panose="02020603050405020304" pitchFamily="18" charset="0"/>
                <a:ea typeface="Times New Roman" panose="02020603050405020304" pitchFamily="18" charset="0"/>
                <a:cs typeface="Times New Roman" panose="02020603050405020304" pitchFamily="18" charset="0"/>
              </a:rPr>
              <a:t>nhằm tạo cơ sở pháp lý về bảo đảm trật tự, an toàn giao thông đường bộ, bảo đảm an toàn </a:t>
            </a:r>
            <a:r>
              <a:rPr lang="nl-NL" sz="2400" b="1" kern="100" dirty="0">
                <a:latin typeface="Times New Roman" panose="02020603050405020304" pitchFamily="18" charset="0"/>
                <a:ea typeface="Times New Roman" panose="02020603050405020304" pitchFamily="18" charset="0"/>
                <a:cs typeface="Times New Roman" panose="02020603050405020304" pitchFamily="18" charset="0"/>
              </a:rPr>
              <a:t>về tính mạng, sức khỏe </a:t>
            </a:r>
            <a:r>
              <a:rPr lang="vi-VN" sz="2400" b="1" kern="100" dirty="0">
                <a:latin typeface="Times New Roman" panose="02020603050405020304" pitchFamily="18" charset="0"/>
                <a:ea typeface="Times New Roman" panose="02020603050405020304" pitchFamily="18" charset="0"/>
                <a:cs typeface="Times New Roman" panose="02020603050405020304" pitchFamily="18" charset="0"/>
              </a:rPr>
              <a:t>cho người tham gia giao thông</a:t>
            </a:r>
            <a:r>
              <a:rPr lang="nl-NL" sz="2400" b="1" kern="100" dirty="0">
                <a:latin typeface="Times New Roman" panose="02020603050405020304" pitchFamily="18" charset="0"/>
                <a:ea typeface="Times New Roman" panose="02020603050405020304" pitchFamily="18" charset="0"/>
                <a:cs typeface="Times New Roman" panose="02020603050405020304" pitchFamily="18" charset="0"/>
              </a:rPr>
              <a:t>, xây dựng xã hội trật tự, kỷ cương, an toàn, góp phần bảo đảm tốt hơn quyền con người, quyền công dân theo quy định của Hiến pháp năm 2013 và các điều ước quốc tế mà Việt Nam là thành viên.</a:t>
            </a:r>
            <a:endParaRPr lang="en-US" sz="2400" b="1" kern="100"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788" y="5601190"/>
            <a:ext cx="1090487" cy="737169"/>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p:cTn id="7"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3212198" y="176745"/>
            <a:ext cx="6237171"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II. </a:t>
            </a:r>
            <a:r>
              <a:rPr lang="en-US" sz="2000" b="1" dirty="0" err="1">
                <a:latin typeface="Times New Roman" panose="02020603050405020304" pitchFamily="18" charset="0"/>
                <a:cs typeface="Times New Roman" panose="02020603050405020304" pitchFamily="18" charset="0"/>
              </a:rPr>
              <a:t>MỤC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ĐÍCH</a:t>
            </a:r>
            <a:r>
              <a:rPr lang="en-US" sz="2000" b="1" dirty="0">
                <a:latin typeface="Times New Roman" panose="02020603050405020304" pitchFamily="18" charset="0"/>
                <a:cs typeface="Times New Roman" panose="02020603050405020304" pitchFamily="18" charset="0"/>
              </a:rPr>
              <a:t>, QUAN </a:t>
            </a:r>
            <a:r>
              <a:rPr lang="en-US" sz="2000" b="1" dirty="0" err="1">
                <a:latin typeface="Times New Roman" panose="02020603050405020304" pitchFamily="18" charset="0"/>
                <a:cs typeface="Times New Roman" panose="02020603050405020304" pitchFamily="18" charset="0"/>
              </a:rPr>
              <a:t>ĐIỂM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CHỈ</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ĐẠO</a:t>
            </a:r>
            <a:endParaRPr lang="en-US" sz="2000" b="1" dirty="0">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3"/>
          <a:stretch>
            <a:fillRect/>
          </a:stretch>
        </p:blipFill>
        <p:spPr>
          <a:xfrm>
            <a:off x="696061" y="1790427"/>
            <a:ext cx="2251887" cy="1395535"/>
          </a:xfrm>
          <a:prstGeom prst="rect">
            <a:avLst/>
          </a:prstGeom>
        </p:spPr>
      </p:pic>
      <p:sp>
        <p:nvSpPr>
          <p:cNvPr id="20" name="TextBox 19"/>
          <p:cNvSpPr txBox="1"/>
          <p:nvPr/>
        </p:nvSpPr>
        <p:spPr>
          <a:xfrm>
            <a:off x="442762" y="3185962"/>
            <a:ext cx="3359216" cy="984885"/>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Luật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tự</a:t>
            </a:r>
            <a:r>
              <a:rPr lang="en-US" sz="2000" b="1" dirty="0">
                <a:latin typeface="Times New Roman" panose="02020603050405020304" pitchFamily="18" charset="0"/>
                <a:cs typeface="Times New Roman" panose="02020603050405020304" pitchFamily="18" charset="0"/>
              </a:rPr>
              <a:t>, an </a:t>
            </a:r>
            <a:r>
              <a:rPr lang="en-US" sz="2000" b="1" dirty="0" err="1">
                <a:latin typeface="Times New Roman" panose="02020603050405020304" pitchFamily="18" charset="0"/>
                <a:cs typeface="Times New Roman" panose="02020603050405020304" pitchFamily="18" charset="0"/>
              </a:rPr>
              <a:t>toàn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đường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bộ</a:t>
            </a:r>
            <a:endParaRPr lang="en-US" sz="2000" b="1" dirty="0">
              <a:latin typeface="Times New Roman" panose="02020603050405020304" pitchFamily="18" charset="0"/>
              <a:cs typeface="Times New Roman" panose="02020603050405020304" pitchFamily="18" charset="0"/>
            </a:endParaRPr>
          </a:p>
          <a:p>
            <a:endParaRPr lang="en-US" dirty="0"/>
          </a:p>
        </p:txBody>
      </p:sp>
      <p:sp>
        <p:nvSpPr>
          <p:cNvPr id="27" name="TextBox 26"/>
          <p:cNvSpPr txBox="1"/>
          <p:nvPr/>
        </p:nvSpPr>
        <p:spPr>
          <a:xfrm>
            <a:off x="3311054" y="657977"/>
            <a:ext cx="8283741" cy="5897833"/>
          </a:xfrm>
          <a:prstGeom prst="rect">
            <a:avLst/>
          </a:prstGeom>
          <a:noFill/>
        </p:spPr>
        <p:txBody>
          <a:bodyPr wrap="square" rtlCol="0">
            <a:spAutoFit/>
          </a:bodyPr>
          <a:lstStyle/>
          <a:p>
            <a:pPr marL="285750" indent="-285750" algn="just">
              <a:lnSpc>
                <a:spcPct val="115000"/>
              </a:lnSpc>
              <a:spcBef>
                <a:spcPts val="400"/>
              </a:spcBef>
              <a:spcAft>
                <a:spcPts val="400"/>
              </a:spcAft>
              <a:buClr>
                <a:srgbClr val="FF0000"/>
              </a:buClr>
              <a:buFont typeface="Wingdings" panose="05000000000000000000" pitchFamily="2" charset="2"/>
              <a:buChar char="Ø"/>
            </a:pPr>
            <a:r>
              <a:rPr lang="vi-VN" b="1" kern="100" dirty="0">
                <a:latin typeface="+mj-lt"/>
                <a:ea typeface="Times New Roman" panose="02020603050405020304" pitchFamily="18" charset="0"/>
              </a:rPr>
              <a:t>Thể chế hóa chủ trương, đường lối của Đảng, cụ thể hóa Hiến pháp năm 2013, bảo đảm tính thống nhất, đồng bộ của hệ thống pháp luật; các quy định của Luật được cụ thể và có tính khả thi. Bảo đảm thực hiện đầy đủ và hiệu quả chức năng, nhiệm vụ của các bộ, ngành</a:t>
            </a:r>
            <a:r>
              <a:rPr lang="en-US" b="1" kern="100" dirty="0">
                <a:latin typeface="+mj-lt"/>
                <a:ea typeface="Times New Roman" panose="02020603050405020304" pitchFamily="18" charset="0"/>
                <a:cs typeface="Times New Roman" panose="02020603050405020304" pitchFamily="18" charset="0"/>
              </a:rPr>
              <a:t>.</a:t>
            </a:r>
          </a:p>
          <a:p>
            <a:pPr marL="285750" indent="-285750" algn="just">
              <a:lnSpc>
                <a:spcPct val="115000"/>
              </a:lnSpc>
              <a:spcBef>
                <a:spcPts val="400"/>
              </a:spcBef>
              <a:spcAft>
                <a:spcPts val="400"/>
              </a:spcAft>
              <a:buClr>
                <a:srgbClr val="FF0000"/>
              </a:buClr>
              <a:buFont typeface="Wingdings" panose="05000000000000000000" pitchFamily="2" charset="2"/>
              <a:buChar char="Ø"/>
            </a:pPr>
            <a:r>
              <a:rPr lang="x-none" b="1" kern="100" dirty="0">
                <a:latin typeface="+mj-lt"/>
                <a:ea typeface="Times New Roman" panose="02020603050405020304" pitchFamily="18" charset="0"/>
                <a:cs typeface="Times New Roman" panose="02020603050405020304" pitchFamily="18" charset="0"/>
              </a:rPr>
              <a:t>Tổng kế</a:t>
            </a:r>
            <a:r>
              <a:rPr lang="vi-VN" b="1" kern="100" dirty="0">
                <a:latin typeface="+mj-lt"/>
                <a:ea typeface="Times New Roman" panose="02020603050405020304" pitchFamily="18" charset="0"/>
                <a:cs typeface="Times New Roman" panose="02020603050405020304" pitchFamily="18" charset="0"/>
              </a:rPr>
              <a:t>t</a:t>
            </a:r>
            <a:r>
              <a:rPr lang="x-none" b="1" kern="100" dirty="0">
                <a:latin typeface="+mj-lt"/>
                <a:ea typeface="Times New Roman" panose="02020603050405020304" pitchFamily="18" charset="0"/>
                <a:cs typeface="Times New Roman" panose="02020603050405020304" pitchFamily="18" charset="0"/>
              </a:rPr>
              <a:t> đầy đủ, toàn diện thực tiễn thi hành pháp luật về trật tự, an toàn giao thông đường bộ; kế thừa các quy định của pháp luật còn phù hợp, khắc phục những hạn chế, bất cập để bảo đảm trật tự, an toàn giao thông</a:t>
            </a:r>
            <a:r>
              <a:rPr lang="vi-VN" b="1" kern="100" dirty="0">
                <a:latin typeface="+mj-lt"/>
                <a:ea typeface="Times New Roman" panose="02020603050405020304" pitchFamily="18" charset="0"/>
                <a:cs typeface="Times New Roman" panose="02020603050405020304" pitchFamily="18" charset="0"/>
              </a:rPr>
              <a:t> đường bộ</a:t>
            </a:r>
            <a:r>
              <a:rPr lang="x-none" b="1" kern="100" dirty="0">
                <a:latin typeface="+mj-lt"/>
                <a:ea typeface="Times New Roman" panose="02020603050405020304" pitchFamily="18" charset="0"/>
                <a:cs typeface="Times New Roman" panose="02020603050405020304" pitchFamily="18" charset="0"/>
              </a:rPr>
              <a:t> trong giai đoạn hiện nay và những năm tiếp theo.</a:t>
            </a:r>
            <a:endParaRPr lang="en-US" b="1" kern="100" dirty="0">
              <a:latin typeface="+mj-lt"/>
              <a:ea typeface="Times New Roman" panose="02020603050405020304" pitchFamily="18" charset="0"/>
              <a:cs typeface="Times New Roman" panose="02020603050405020304" pitchFamily="18" charset="0"/>
            </a:endParaRPr>
          </a:p>
          <a:p>
            <a:pPr marL="285750" indent="-285750" algn="just">
              <a:lnSpc>
                <a:spcPct val="115000"/>
              </a:lnSpc>
              <a:spcBef>
                <a:spcPts val="400"/>
              </a:spcBef>
              <a:spcAft>
                <a:spcPts val="400"/>
              </a:spcAft>
              <a:buClr>
                <a:srgbClr val="FF0000"/>
              </a:buClr>
              <a:buFont typeface="Wingdings" panose="05000000000000000000" pitchFamily="2" charset="2"/>
              <a:buChar char="Ø"/>
            </a:pPr>
            <a:r>
              <a:rPr lang="en-US" b="1" kern="100" dirty="0">
                <a:latin typeface="+mj-lt"/>
                <a:ea typeface="Times New Roman" panose="02020603050405020304" pitchFamily="18" charset="0"/>
                <a:cs typeface="Times New Roman" panose="02020603050405020304" pitchFamily="18" charset="0"/>
              </a:rPr>
              <a:t> </a:t>
            </a:r>
            <a:r>
              <a:rPr lang="en-US" b="1" kern="100" dirty="0" err="1">
                <a:latin typeface="+mj-lt"/>
                <a:ea typeface="Times New Roman" panose="02020603050405020304" pitchFamily="18" charset="0"/>
                <a:cs typeface="Times New Roman" panose="02020603050405020304" pitchFamily="18" charset="0"/>
              </a:rPr>
              <a:t>Góp</a:t>
            </a:r>
            <a:r>
              <a:rPr lang="en-US" b="1" kern="100" dirty="0">
                <a:latin typeface="+mj-lt"/>
                <a:ea typeface="Times New Roman" panose="02020603050405020304" pitchFamily="18" charset="0"/>
                <a:cs typeface="Times New Roman" panose="02020603050405020304" pitchFamily="18" charset="0"/>
              </a:rPr>
              <a:t> </a:t>
            </a:r>
            <a:r>
              <a:rPr lang="en-US" b="1" kern="100" dirty="0" err="1">
                <a:latin typeface="+mj-lt"/>
                <a:ea typeface="Times New Roman" panose="02020603050405020304" pitchFamily="18" charset="0"/>
                <a:cs typeface="Times New Roman" panose="02020603050405020304" pitchFamily="18" charset="0"/>
              </a:rPr>
              <a:t>phần</a:t>
            </a:r>
            <a:r>
              <a:rPr lang="en-US" b="1" kern="100" dirty="0">
                <a:latin typeface="+mj-lt"/>
                <a:ea typeface="Times New Roman" panose="02020603050405020304" pitchFamily="18" charset="0"/>
                <a:cs typeface="Times New Roman" panose="02020603050405020304" pitchFamily="18" charset="0"/>
              </a:rPr>
              <a:t> </a:t>
            </a:r>
            <a:r>
              <a:rPr lang="en-US" b="1" kern="100" dirty="0" err="1">
                <a:latin typeface="+mj-lt"/>
                <a:ea typeface="Times New Roman" panose="02020603050405020304" pitchFamily="18" charset="0"/>
                <a:cs typeface="Times New Roman" panose="02020603050405020304" pitchFamily="18" charset="0"/>
              </a:rPr>
              <a:t>bảo</a:t>
            </a:r>
            <a:r>
              <a:rPr lang="en-US" b="1" kern="100" dirty="0">
                <a:latin typeface="+mj-lt"/>
                <a:ea typeface="Times New Roman" panose="02020603050405020304" pitchFamily="18" charset="0"/>
                <a:cs typeface="Times New Roman" panose="02020603050405020304" pitchFamily="18" charset="0"/>
              </a:rPr>
              <a:t> </a:t>
            </a:r>
            <a:r>
              <a:rPr lang="en-US" b="1" kern="100" dirty="0" err="1">
                <a:latin typeface="+mj-lt"/>
                <a:ea typeface="Times New Roman" panose="02020603050405020304" pitchFamily="18" charset="0"/>
                <a:cs typeface="Times New Roman" panose="02020603050405020304" pitchFamily="18" charset="0"/>
              </a:rPr>
              <a:t>vệ</a:t>
            </a:r>
            <a:r>
              <a:rPr lang="en-US" b="1" kern="100" dirty="0">
                <a:latin typeface="+mj-lt"/>
                <a:ea typeface="Times New Roman" panose="02020603050405020304" pitchFamily="18" charset="0"/>
                <a:cs typeface="Times New Roman" panose="02020603050405020304" pitchFamily="18" charset="0"/>
              </a:rPr>
              <a:t> an </a:t>
            </a:r>
            <a:r>
              <a:rPr lang="en-US" b="1" kern="100" dirty="0" err="1">
                <a:latin typeface="+mj-lt"/>
                <a:ea typeface="Times New Roman" panose="02020603050405020304" pitchFamily="18" charset="0"/>
                <a:cs typeface="Times New Roman" panose="02020603050405020304" pitchFamily="18" charset="0"/>
              </a:rPr>
              <a:t>ninh</a:t>
            </a:r>
            <a:r>
              <a:rPr lang="en-US" b="1" kern="100" dirty="0">
                <a:latin typeface="+mj-lt"/>
                <a:ea typeface="Times New Roman" panose="02020603050405020304" pitchFamily="18" charset="0"/>
                <a:cs typeface="Times New Roman" panose="02020603050405020304" pitchFamily="18" charset="0"/>
              </a:rPr>
              <a:t> </a:t>
            </a:r>
            <a:r>
              <a:rPr lang="en-US" b="1" kern="100" dirty="0" err="1">
                <a:latin typeface="+mj-lt"/>
                <a:ea typeface="Times New Roman" panose="02020603050405020304" pitchFamily="18" charset="0"/>
                <a:cs typeface="Times New Roman" panose="02020603050405020304" pitchFamily="18" charset="0"/>
              </a:rPr>
              <a:t>quốc</a:t>
            </a:r>
            <a:r>
              <a:rPr lang="en-US" b="1" kern="100" dirty="0">
                <a:latin typeface="+mj-lt"/>
                <a:ea typeface="Times New Roman" panose="02020603050405020304" pitchFamily="18" charset="0"/>
                <a:cs typeface="Times New Roman" panose="02020603050405020304" pitchFamily="18" charset="0"/>
              </a:rPr>
              <a:t> </a:t>
            </a:r>
            <a:r>
              <a:rPr lang="en-US" b="1" kern="100" dirty="0" err="1">
                <a:latin typeface="+mj-lt"/>
                <a:ea typeface="Times New Roman" panose="02020603050405020304" pitchFamily="18" charset="0"/>
                <a:cs typeface="Times New Roman" panose="02020603050405020304" pitchFamily="18" charset="0"/>
              </a:rPr>
              <a:t>gia</a:t>
            </a:r>
            <a:r>
              <a:rPr lang="en-US" b="1" kern="100" dirty="0">
                <a:latin typeface="+mj-lt"/>
                <a:ea typeface="Times New Roman" panose="02020603050405020304" pitchFamily="18" charset="0"/>
                <a:cs typeface="Times New Roman" panose="02020603050405020304" pitchFamily="18" charset="0"/>
              </a:rPr>
              <a:t>, </a:t>
            </a:r>
            <a:r>
              <a:rPr lang="en-US" b="1" kern="100" dirty="0" err="1">
                <a:latin typeface="+mj-lt"/>
                <a:ea typeface="Times New Roman" panose="02020603050405020304" pitchFamily="18" charset="0"/>
                <a:cs typeface="Times New Roman" panose="02020603050405020304" pitchFamily="18" charset="0"/>
              </a:rPr>
              <a:t>bảo</a:t>
            </a:r>
            <a:r>
              <a:rPr lang="en-US" b="1" kern="100" dirty="0">
                <a:latin typeface="+mj-lt"/>
                <a:ea typeface="Times New Roman" panose="02020603050405020304" pitchFamily="18" charset="0"/>
                <a:cs typeface="Times New Roman" panose="02020603050405020304" pitchFamily="18" charset="0"/>
              </a:rPr>
              <a:t> </a:t>
            </a:r>
            <a:r>
              <a:rPr lang="en-US" b="1" kern="100" dirty="0" err="1">
                <a:latin typeface="+mj-lt"/>
                <a:ea typeface="Times New Roman" panose="02020603050405020304" pitchFamily="18" charset="0"/>
                <a:cs typeface="Times New Roman" panose="02020603050405020304" pitchFamily="18" charset="0"/>
              </a:rPr>
              <a:t>đảm</a:t>
            </a:r>
            <a:r>
              <a:rPr lang="en-US" b="1" kern="100" dirty="0">
                <a:latin typeface="+mj-lt"/>
                <a:ea typeface="Times New Roman" panose="02020603050405020304" pitchFamily="18" charset="0"/>
                <a:cs typeface="Times New Roman" panose="02020603050405020304" pitchFamily="18" charset="0"/>
              </a:rPr>
              <a:t> </a:t>
            </a:r>
            <a:r>
              <a:rPr lang="en-US" b="1" kern="100" dirty="0" err="1">
                <a:latin typeface="+mj-lt"/>
                <a:ea typeface="Times New Roman" panose="02020603050405020304" pitchFamily="18" charset="0"/>
                <a:cs typeface="Times New Roman" panose="02020603050405020304" pitchFamily="18" charset="0"/>
              </a:rPr>
              <a:t>trật</a:t>
            </a:r>
            <a:r>
              <a:rPr lang="en-US" b="1" kern="100" dirty="0">
                <a:latin typeface="+mj-lt"/>
                <a:ea typeface="Times New Roman" panose="02020603050405020304" pitchFamily="18" charset="0"/>
                <a:cs typeface="Times New Roman" panose="02020603050405020304" pitchFamily="18" charset="0"/>
              </a:rPr>
              <a:t> </a:t>
            </a:r>
            <a:r>
              <a:rPr lang="en-US" b="1" kern="100" dirty="0" err="1">
                <a:latin typeface="+mj-lt"/>
                <a:ea typeface="Times New Roman" panose="02020603050405020304" pitchFamily="18" charset="0"/>
                <a:cs typeface="Times New Roman" panose="02020603050405020304" pitchFamily="18" charset="0"/>
              </a:rPr>
              <a:t>tự</a:t>
            </a:r>
            <a:r>
              <a:rPr lang="en-US" b="1" kern="100" dirty="0">
                <a:latin typeface="+mj-lt"/>
                <a:ea typeface="Times New Roman" panose="02020603050405020304" pitchFamily="18" charset="0"/>
                <a:cs typeface="Times New Roman" panose="02020603050405020304" pitchFamily="18" charset="0"/>
              </a:rPr>
              <a:t>, an </a:t>
            </a:r>
            <a:r>
              <a:rPr lang="en-US" b="1" kern="100" dirty="0" err="1">
                <a:latin typeface="+mj-lt"/>
                <a:ea typeface="Times New Roman" panose="02020603050405020304" pitchFamily="18" charset="0"/>
                <a:cs typeface="Times New Roman" panose="02020603050405020304" pitchFamily="18" charset="0"/>
              </a:rPr>
              <a:t>toàn</a:t>
            </a:r>
            <a:r>
              <a:rPr lang="en-US" b="1" kern="100" dirty="0">
                <a:latin typeface="+mj-lt"/>
                <a:ea typeface="Times New Roman" panose="02020603050405020304" pitchFamily="18" charset="0"/>
                <a:cs typeface="Times New Roman" panose="02020603050405020304" pitchFamily="18" charset="0"/>
              </a:rPr>
              <a:t> </a:t>
            </a:r>
            <a:r>
              <a:rPr lang="en-US" b="1" kern="100" dirty="0" err="1">
                <a:latin typeface="+mj-lt"/>
                <a:ea typeface="Times New Roman" panose="02020603050405020304" pitchFamily="18" charset="0"/>
                <a:cs typeface="Times New Roman" panose="02020603050405020304" pitchFamily="18" charset="0"/>
              </a:rPr>
              <a:t>xã</a:t>
            </a:r>
            <a:r>
              <a:rPr lang="en-US" b="1" kern="100" dirty="0">
                <a:latin typeface="+mj-lt"/>
                <a:ea typeface="Times New Roman" panose="02020603050405020304" pitchFamily="18" charset="0"/>
                <a:cs typeface="Times New Roman" panose="02020603050405020304" pitchFamily="18" charset="0"/>
              </a:rPr>
              <a:t> </a:t>
            </a:r>
            <a:r>
              <a:rPr lang="en-US" b="1" kern="100" dirty="0" err="1">
                <a:latin typeface="+mj-lt"/>
                <a:ea typeface="Times New Roman" panose="02020603050405020304" pitchFamily="18" charset="0"/>
                <a:cs typeface="Times New Roman" panose="02020603050405020304" pitchFamily="18" charset="0"/>
              </a:rPr>
              <a:t>hội</a:t>
            </a:r>
            <a:r>
              <a:rPr lang="en-US" b="1" kern="100" dirty="0">
                <a:latin typeface="+mj-lt"/>
                <a:ea typeface="Times New Roman" panose="02020603050405020304" pitchFamily="18" charset="0"/>
                <a:cs typeface="Times New Roman" panose="02020603050405020304" pitchFamily="18" charset="0"/>
              </a:rPr>
              <a:t>, </a:t>
            </a:r>
            <a:r>
              <a:rPr lang="en-US" b="1" kern="100" dirty="0" err="1">
                <a:latin typeface="+mj-lt"/>
                <a:ea typeface="Times New Roman" panose="02020603050405020304" pitchFamily="18" charset="0"/>
                <a:cs typeface="Times New Roman" panose="02020603050405020304" pitchFamily="18" charset="0"/>
              </a:rPr>
              <a:t>đấu</a:t>
            </a:r>
            <a:r>
              <a:rPr lang="en-US" b="1" kern="100" dirty="0">
                <a:latin typeface="+mj-lt"/>
                <a:ea typeface="Times New Roman" panose="02020603050405020304" pitchFamily="18" charset="0"/>
                <a:cs typeface="Times New Roman" panose="02020603050405020304" pitchFamily="18" charset="0"/>
              </a:rPr>
              <a:t> </a:t>
            </a:r>
            <a:r>
              <a:rPr lang="en-US" b="1" kern="100" dirty="0" err="1">
                <a:latin typeface="+mj-lt"/>
                <a:ea typeface="Times New Roman" panose="02020603050405020304" pitchFamily="18" charset="0"/>
                <a:cs typeface="Times New Roman" panose="02020603050405020304" pitchFamily="18" charset="0"/>
              </a:rPr>
              <a:t>tranh</a:t>
            </a:r>
            <a:r>
              <a:rPr lang="en-US" b="1" kern="100" dirty="0">
                <a:latin typeface="+mj-lt"/>
                <a:ea typeface="Times New Roman" panose="02020603050405020304" pitchFamily="18" charset="0"/>
                <a:cs typeface="Times New Roman" panose="02020603050405020304" pitchFamily="18" charset="0"/>
              </a:rPr>
              <a:t> </a:t>
            </a:r>
            <a:r>
              <a:rPr lang="en-US" b="1" kern="100" dirty="0" err="1">
                <a:latin typeface="+mj-lt"/>
                <a:ea typeface="Times New Roman" panose="02020603050405020304" pitchFamily="18" charset="0"/>
                <a:cs typeface="Times New Roman" panose="02020603050405020304" pitchFamily="18" charset="0"/>
              </a:rPr>
              <a:t>phòng</a:t>
            </a:r>
            <a:r>
              <a:rPr lang="en-US" b="1" kern="100" dirty="0">
                <a:latin typeface="+mj-lt"/>
                <a:ea typeface="Times New Roman" panose="02020603050405020304" pitchFamily="18" charset="0"/>
                <a:cs typeface="Times New Roman" panose="02020603050405020304" pitchFamily="18" charset="0"/>
              </a:rPr>
              <a:t>, </a:t>
            </a:r>
            <a:r>
              <a:rPr lang="en-US" b="1" kern="100" dirty="0" err="1">
                <a:latin typeface="+mj-lt"/>
                <a:ea typeface="Times New Roman" panose="02020603050405020304" pitchFamily="18" charset="0"/>
                <a:cs typeface="Times New Roman" panose="02020603050405020304" pitchFamily="18" charset="0"/>
              </a:rPr>
              <a:t>chống</a:t>
            </a:r>
            <a:r>
              <a:rPr lang="en-US" b="1" kern="100" dirty="0">
                <a:latin typeface="+mj-lt"/>
                <a:ea typeface="Times New Roman" panose="02020603050405020304" pitchFamily="18" charset="0"/>
                <a:cs typeface="Times New Roman" panose="02020603050405020304" pitchFamily="18" charset="0"/>
              </a:rPr>
              <a:t> </a:t>
            </a:r>
            <a:r>
              <a:rPr lang="en-US" b="1" kern="100" dirty="0" err="1">
                <a:latin typeface="+mj-lt"/>
                <a:ea typeface="Times New Roman" panose="02020603050405020304" pitchFamily="18" charset="0"/>
                <a:cs typeface="Times New Roman" panose="02020603050405020304" pitchFamily="18" charset="0"/>
              </a:rPr>
              <a:t>tội</a:t>
            </a:r>
            <a:r>
              <a:rPr lang="en-US" b="1" kern="100" dirty="0">
                <a:latin typeface="+mj-lt"/>
                <a:ea typeface="Times New Roman" panose="02020603050405020304" pitchFamily="18" charset="0"/>
                <a:cs typeface="Times New Roman" panose="02020603050405020304" pitchFamily="18" charset="0"/>
              </a:rPr>
              <a:t> </a:t>
            </a:r>
            <a:r>
              <a:rPr lang="en-US" b="1" kern="100" dirty="0" err="1">
                <a:latin typeface="+mj-lt"/>
                <a:ea typeface="Times New Roman" panose="02020603050405020304" pitchFamily="18" charset="0"/>
                <a:cs typeface="Times New Roman" panose="02020603050405020304" pitchFamily="18" charset="0"/>
              </a:rPr>
              <a:t>phạm</a:t>
            </a:r>
            <a:r>
              <a:rPr lang="en-US" b="1" kern="100" dirty="0">
                <a:latin typeface="+mj-lt"/>
                <a:ea typeface="Times New Roman" panose="02020603050405020304" pitchFamily="18" charset="0"/>
                <a:cs typeface="Times New Roman" panose="02020603050405020304" pitchFamily="18" charset="0"/>
              </a:rPr>
              <a:t> </a:t>
            </a:r>
            <a:r>
              <a:rPr lang="en-US" b="1" kern="100" dirty="0" err="1">
                <a:latin typeface="+mj-lt"/>
                <a:ea typeface="Times New Roman" panose="02020603050405020304" pitchFamily="18" charset="0"/>
                <a:cs typeface="Times New Roman" panose="02020603050405020304" pitchFamily="18" charset="0"/>
              </a:rPr>
              <a:t>và</a:t>
            </a:r>
            <a:r>
              <a:rPr lang="en-US" b="1" kern="100" dirty="0">
                <a:latin typeface="+mj-lt"/>
                <a:ea typeface="Times New Roman" panose="02020603050405020304" pitchFamily="18" charset="0"/>
                <a:cs typeface="Times New Roman" panose="02020603050405020304" pitchFamily="18" charset="0"/>
              </a:rPr>
              <a:t> </a:t>
            </a:r>
            <a:r>
              <a:rPr lang="en-US" b="1" kern="100" dirty="0" err="1">
                <a:latin typeface="+mj-lt"/>
                <a:ea typeface="Times New Roman" panose="02020603050405020304" pitchFamily="18" charset="0"/>
                <a:cs typeface="Times New Roman" panose="02020603050405020304" pitchFamily="18" charset="0"/>
              </a:rPr>
              <a:t>các</a:t>
            </a:r>
            <a:r>
              <a:rPr lang="en-US" b="1" kern="100" dirty="0">
                <a:latin typeface="+mj-lt"/>
                <a:ea typeface="Times New Roman" panose="02020603050405020304" pitchFamily="18" charset="0"/>
                <a:cs typeface="Times New Roman" panose="02020603050405020304" pitchFamily="18" charset="0"/>
              </a:rPr>
              <a:t> </a:t>
            </a:r>
            <a:r>
              <a:rPr lang="en-US" b="1" kern="100" dirty="0" err="1">
                <a:latin typeface="+mj-lt"/>
                <a:ea typeface="Times New Roman" panose="02020603050405020304" pitchFamily="18" charset="0"/>
                <a:cs typeface="Times New Roman" panose="02020603050405020304" pitchFamily="18" charset="0"/>
              </a:rPr>
              <a:t>hành</a:t>
            </a:r>
            <a:r>
              <a:rPr lang="en-US" b="1" kern="100" dirty="0">
                <a:latin typeface="+mj-lt"/>
                <a:ea typeface="Times New Roman" panose="02020603050405020304" pitchFamily="18" charset="0"/>
                <a:cs typeface="Times New Roman" panose="02020603050405020304" pitchFamily="18" charset="0"/>
              </a:rPr>
              <a:t> vi vi </a:t>
            </a:r>
            <a:r>
              <a:rPr lang="en-US" b="1" kern="100" dirty="0" err="1">
                <a:latin typeface="+mj-lt"/>
                <a:ea typeface="Times New Roman" panose="02020603050405020304" pitchFamily="18" charset="0"/>
                <a:cs typeface="Times New Roman" panose="02020603050405020304" pitchFamily="18" charset="0"/>
              </a:rPr>
              <a:t>phạm</a:t>
            </a:r>
            <a:r>
              <a:rPr lang="en-US" b="1" kern="100" dirty="0">
                <a:latin typeface="+mj-lt"/>
                <a:ea typeface="Times New Roman" panose="02020603050405020304" pitchFamily="18" charset="0"/>
                <a:cs typeface="Times New Roman" panose="02020603050405020304" pitchFamily="18" charset="0"/>
              </a:rPr>
              <a:t> </a:t>
            </a:r>
            <a:r>
              <a:rPr lang="en-US" b="1" kern="100" dirty="0" err="1">
                <a:latin typeface="+mj-lt"/>
                <a:ea typeface="Times New Roman" panose="02020603050405020304" pitchFamily="18" charset="0"/>
                <a:cs typeface="Times New Roman" panose="02020603050405020304" pitchFamily="18" charset="0"/>
              </a:rPr>
              <a:t>pháp</a:t>
            </a:r>
            <a:r>
              <a:rPr lang="en-US" b="1" kern="100" dirty="0">
                <a:latin typeface="+mj-lt"/>
                <a:ea typeface="Times New Roman" panose="02020603050405020304" pitchFamily="18" charset="0"/>
                <a:cs typeface="Times New Roman" panose="02020603050405020304" pitchFamily="18" charset="0"/>
              </a:rPr>
              <a:t> </a:t>
            </a:r>
            <a:r>
              <a:rPr lang="en-US" b="1" kern="100" dirty="0" err="1">
                <a:latin typeface="+mj-lt"/>
                <a:ea typeface="Times New Roman" panose="02020603050405020304" pitchFamily="18" charset="0"/>
                <a:cs typeface="Times New Roman" panose="02020603050405020304" pitchFamily="18" charset="0"/>
              </a:rPr>
              <a:t>luật</a:t>
            </a:r>
            <a:r>
              <a:rPr lang="en-US" b="1" kern="100" dirty="0">
                <a:latin typeface="+mj-lt"/>
                <a:ea typeface="Times New Roman" panose="02020603050405020304" pitchFamily="18" charset="0"/>
                <a:cs typeface="Times New Roman" panose="02020603050405020304" pitchFamily="18" charset="0"/>
              </a:rPr>
              <a:t> </a:t>
            </a:r>
            <a:r>
              <a:rPr lang="en-US" b="1" kern="100" dirty="0" err="1">
                <a:latin typeface="+mj-lt"/>
                <a:ea typeface="Times New Roman" panose="02020603050405020304" pitchFamily="18" charset="0"/>
                <a:cs typeface="Times New Roman" panose="02020603050405020304" pitchFamily="18" charset="0"/>
              </a:rPr>
              <a:t>trên</a:t>
            </a:r>
            <a:r>
              <a:rPr lang="en-US" b="1" kern="100" dirty="0">
                <a:latin typeface="+mj-lt"/>
                <a:ea typeface="Times New Roman" panose="02020603050405020304" pitchFamily="18" charset="0"/>
                <a:cs typeface="Times New Roman" panose="02020603050405020304" pitchFamily="18" charset="0"/>
              </a:rPr>
              <a:t> </a:t>
            </a:r>
            <a:r>
              <a:rPr lang="en-US" b="1" kern="100" dirty="0" err="1">
                <a:latin typeface="+mj-lt"/>
                <a:ea typeface="Times New Roman" panose="02020603050405020304" pitchFamily="18" charset="0"/>
                <a:cs typeface="Times New Roman" panose="02020603050405020304" pitchFamily="18" charset="0"/>
              </a:rPr>
              <a:t>tuyến</a:t>
            </a:r>
            <a:r>
              <a:rPr lang="en-US" b="1" kern="100" dirty="0">
                <a:latin typeface="+mj-lt"/>
                <a:ea typeface="Times New Roman" panose="02020603050405020304" pitchFamily="18" charset="0"/>
                <a:cs typeface="Times New Roman" panose="02020603050405020304" pitchFamily="18" charset="0"/>
              </a:rPr>
              <a:t> </a:t>
            </a:r>
            <a:r>
              <a:rPr lang="en-US" b="1" kern="100" dirty="0" err="1">
                <a:latin typeface="+mj-lt"/>
                <a:ea typeface="Times New Roman" panose="02020603050405020304" pitchFamily="18" charset="0"/>
                <a:cs typeface="Times New Roman" panose="02020603050405020304" pitchFamily="18" charset="0"/>
              </a:rPr>
              <a:t>giao</a:t>
            </a:r>
            <a:r>
              <a:rPr lang="en-US" b="1" kern="100" dirty="0">
                <a:latin typeface="+mj-lt"/>
                <a:ea typeface="Times New Roman" panose="02020603050405020304" pitchFamily="18" charset="0"/>
                <a:cs typeface="Times New Roman" panose="02020603050405020304" pitchFamily="18" charset="0"/>
              </a:rPr>
              <a:t> </a:t>
            </a:r>
            <a:r>
              <a:rPr lang="en-US" b="1" kern="100" dirty="0" err="1">
                <a:latin typeface="+mj-lt"/>
                <a:ea typeface="Times New Roman" panose="02020603050405020304" pitchFamily="18" charset="0"/>
                <a:cs typeface="Times New Roman" panose="02020603050405020304" pitchFamily="18" charset="0"/>
              </a:rPr>
              <a:t>thông</a:t>
            </a:r>
            <a:r>
              <a:rPr lang="en-US" b="1" kern="100" dirty="0">
                <a:latin typeface="+mj-lt"/>
                <a:ea typeface="Times New Roman" panose="02020603050405020304" pitchFamily="18" charset="0"/>
                <a:cs typeface="Times New Roman" panose="02020603050405020304" pitchFamily="18" charset="0"/>
              </a:rPr>
              <a:t>.</a:t>
            </a:r>
          </a:p>
          <a:p>
            <a:pPr marL="285750" indent="-285750" algn="just">
              <a:lnSpc>
                <a:spcPct val="115000"/>
              </a:lnSpc>
              <a:spcBef>
                <a:spcPts val="400"/>
              </a:spcBef>
              <a:spcAft>
                <a:spcPts val="400"/>
              </a:spcAft>
              <a:buClr>
                <a:srgbClr val="FF0000"/>
              </a:buClr>
              <a:buFont typeface="Wingdings" panose="05000000000000000000" pitchFamily="2" charset="2"/>
              <a:buChar char="Ø"/>
            </a:pPr>
            <a:r>
              <a:rPr lang="vi-VN" b="1" kern="100" dirty="0">
                <a:latin typeface="+mj-lt"/>
                <a:ea typeface="Times New Roman" panose="02020603050405020304" pitchFamily="18" charset="0"/>
                <a:cs typeface="Times New Roman" panose="02020603050405020304" pitchFamily="18" charset="0"/>
              </a:rPr>
              <a:t>Bảo đảm tính tương thích với các điều ước quốc tế có liên quan mà Cộng hòa xã hội chủ nghĩa Việt Nam là thành viên; tham khảo có chọn lọc pháp luật về trật tự, an toàn giao thông đường bộ của các quốc gia trên thế giới bảo đảm phù hợp với điều kiện thực tiễn của Việt Nam.</a:t>
            </a:r>
            <a:endParaRPr lang="en-US" b="1" kern="100" dirty="0">
              <a:latin typeface="+mj-lt"/>
              <a:ea typeface="Times New Roman" panose="02020603050405020304" pitchFamily="18" charset="0"/>
              <a:cs typeface="Times New Roman" panose="02020603050405020304" pitchFamily="18" charset="0"/>
            </a:endParaRPr>
          </a:p>
          <a:p>
            <a:pPr marL="285750" indent="-285750" algn="just">
              <a:lnSpc>
                <a:spcPct val="115000"/>
              </a:lnSpc>
              <a:spcBef>
                <a:spcPts val="400"/>
              </a:spcBef>
              <a:spcAft>
                <a:spcPts val="400"/>
              </a:spcAft>
              <a:buClr>
                <a:srgbClr val="FF0000"/>
              </a:buClr>
              <a:buFont typeface="Wingdings" panose="05000000000000000000" pitchFamily="2" charset="2"/>
              <a:buChar char="Ø"/>
            </a:pPr>
            <a:r>
              <a:rPr lang="vi-VN" b="1" kern="100" dirty="0">
                <a:latin typeface="+mj-lt"/>
                <a:ea typeface="Times New Roman" panose="02020603050405020304" pitchFamily="18" charset="0"/>
                <a:cs typeface="Times New Roman" panose="02020603050405020304" pitchFamily="18" charset="0"/>
              </a:rPr>
              <a:t> Đẩy mạnh ứng dụng khoa học công nghệ hiện đại trong công tác quản lý nhà nước về trật tự, an toàn giao thông đường bộ để nâng cao hiệu quả, tăng cường tính công khai, minh bạch; </a:t>
            </a:r>
            <a:r>
              <a:rPr lang="nl-NL" b="1" kern="100" dirty="0">
                <a:latin typeface="+mj-lt"/>
                <a:ea typeface="Times New Roman" panose="02020603050405020304" pitchFamily="18" charset="0"/>
                <a:cs typeface="Times New Roman" panose="02020603050405020304" pitchFamily="18" charset="0"/>
              </a:rPr>
              <a:t>cải cách thủ tục hành chính, tạo thuận lợi cho nhân dân.</a:t>
            </a:r>
            <a:endParaRPr lang="en-US" b="1" kern="100" dirty="0">
              <a:latin typeface="+mj-lt"/>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788" y="5601190"/>
            <a:ext cx="1090487" cy="737169"/>
          </a:xfrm>
          <a:prstGeom prst="rect">
            <a:avLst/>
          </a:prstGeom>
        </p:spPr>
      </p:pic>
      <p:sp>
        <p:nvSpPr>
          <p:cNvPr id="2" name="TextBox 1">
            <a:extLst>
              <a:ext uri="{FF2B5EF4-FFF2-40B4-BE49-F238E27FC236}">
                <a16:creationId xmlns:a16="http://schemas.microsoft.com/office/drawing/2014/main" id="{DD1C6FA5-991E-43D8-AE71-31E91FBC3A72}"/>
              </a:ext>
            </a:extLst>
          </p:cNvPr>
          <p:cNvSpPr txBox="1"/>
          <p:nvPr/>
        </p:nvSpPr>
        <p:spPr>
          <a:xfrm>
            <a:off x="505621" y="508419"/>
            <a:ext cx="4769708" cy="738664"/>
          </a:xfrm>
          <a:prstGeom prst="rect">
            <a:avLst/>
          </a:prstGeom>
          <a:noFill/>
        </p:spPr>
        <p:txBody>
          <a:bodyPr wrap="square" rtlCol="0">
            <a:spAutoFit/>
          </a:bodyPr>
          <a:lstStyle/>
          <a:p>
            <a:r>
              <a:rPr lang="vi-VN" sz="2400" b="1"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 Quan điểm chỉ đạo</a:t>
            </a:r>
            <a:endParaRPr lang="en-US" sz="2400"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833291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p:cTn id="7"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7">
                                            <p:txEl>
                                              <p:pRg st="1" end="1"/>
                                            </p:txEl>
                                          </p:spTgt>
                                        </p:tgtEl>
                                        <p:attrNameLst>
                                          <p:attrName>style.visibility</p:attrName>
                                        </p:attrNameLst>
                                      </p:cBhvr>
                                      <p:to>
                                        <p:strVal val="visible"/>
                                      </p:to>
                                    </p:set>
                                    <p:anim calcmode="lin" valueType="num">
                                      <p:cBhvr>
                                        <p:cTn id="13" dur="500" fill="hold"/>
                                        <p:tgtEl>
                                          <p:spTgt spid="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7">
                                            <p:txEl>
                                              <p:pRg st="2" end="2"/>
                                            </p:txEl>
                                          </p:spTgt>
                                        </p:tgtEl>
                                        <p:attrNameLst>
                                          <p:attrName>style.visibility</p:attrName>
                                        </p:attrNameLst>
                                      </p:cBhvr>
                                      <p:to>
                                        <p:strVal val="visible"/>
                                      </p:to>
                                    </p:set>
                                    <p:anim calcmode="lin" valueType="num">
                                      <p:cBhvr>
                                        <p:cTn id="19" dur="500" fill="hold"/>
                                        <p:tgtEl>
                                          <p:spTgt spid="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7">
                                            <p:txEl>
                                              <p:pRg st="3" end="3"/>
                                            </p:txEl>
                                          </p:spTgt>
                                        </p:tgtEl>
                                        <p:attrNameLst>
                                          <p:attrName>style.visibility</p:attrName>
                                        </p:attrNameLst>
                                      </p:cBhvr>
                                      <p:to>
                                        <p:strVal val="visible"/>
                                      </p:to>
                                    </p:set>
                                    <p:anim calcmode="lin" valueType="num">
                                      <p:cBhvr>
                                        <p:cTn id="25" dur="500" fill="hold"/>
                                        <p:tgtEl>
                                          <p:spTgt spid="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7">
                                            <p:txEl>
                                              <p:pRg st="4" end="4"/>
                                            </p:txEl>
                                          </p:spTgt>
                                        </p:tgtEl>
                                        <p:attrNameLst>
                                          <p:attrName>style.visibility</p:attrName>
                                        </p:attrNameLst>
                                      </p:cBhvr>
                                      <p:to>
                                        <p:strVal val="visible"/>
                                      </p:to>
                                    </p:set>
                                    <p:anim calcmode="lin" valueType="num">
                                      <p:cBhvr>
                                        <p:cTn id="31" dur="500" fill="hold"/>
                                        <p:tgtEl>
                                          <p:spTgt spid="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27">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2653932" y="147711"/>
            <a:ext cx="697133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II. NHỮNG NỘI DUNG MỚI, BỔ SUNG, SỬA ĐỔI CỦA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GIAO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endParaRPr lang="en-US" sz="2000" dirty="0">
              <a:effectLst/>
              <a:latin typeface=".VnTime" panose="020B7200000000000000"/>
              <a:ea typeface="Times New Roman" panose="02020603050405020304" pitchFamily="18" charset="0"/>
              <a:cs typeface="Times New Roman" panose="02020603050405020304" pitchFamily="18" charset="0"/>
            </a:endParaRPr>
          </a:p>
        </p:txBody>
      </p:sp>
      <p:sp>
        <p:nvSpPr>
          <p:cNvPr id="12" name="TextBox 11"/>
          <p:cNvSpPr txBox="1"/>
          <p:nvPr/>
        </p:nvSpPr>
        <p:spPr>
          <a:xfrm>
            <a:off x="798896" y="1081598"/>
            <a:ext cx="2627697" cy="369332"/>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TƯ</a:t>
            </a:r>
            <a:endParaRPr lang="en-US" sz="1800" dirty="0">
              <a:effectLst/>
              <a:latin typeface=".VnTime" panose="020B7200000000000000"/>
              <a:ea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442760" y="2079181"/>
            <a:ext cx="2251887" cy="1395535"/>
          </a:xfrm>
          <a:prstGeom prst="rect">
            <a:avLst/>
          </a:prstGeom>
        </p:spPr>
      </p:pic>
      <p:sp>
        <p:nvSpPr>
          <p:cNvPr id="17" name="TextBox 16"/>
          <p:cNvSpPr txBox="1"/>
          <p:nvPr/>
        </p:nvSpPr>
        <p:spPr>
          <a:xfrm>
            <a:off x="317631" y="3522841"/>
            <a:ext cx="2473694"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TT 32/2023/TT-BCA</a:t>
            </a:r>
          </a:p>
        </p:txBody>
      </p:sp>
      <p:sp>
        <p:nvSpPr>
          <p:cNvPr id="21" name="TextBox 20"/>
          <p:cNvSpPr txBox="1"/>
          <p:nvPr/>
        </p:nvSpPr>
        <p:spPr>
          <a:xfrm>
            <a:off x="3780211" y="1353701"/>
            <a:ext cx="7689893"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000" b="1" kern="100" dirty="0">
                <a:effectLst/>
                <a:latin typeface="Times New Roman" panose="02020603050405020304" pitchFamily="18" charset="0"/>
                <a:ea typeface="Times New Roman" panose="02020603050405020304" pitchFamily="18" charset="0"/>
              </a:rPr>
              <a:t>LUẬT TRẬT TỰ, AN TOÀN GIAO THÔNG ĐƯỜNG BỘ NĂM 2024 CÓ 9 CHƯƠNG, 89 </a:t>
            </a:r>
            <a:r>
              <a:rPr lang="en-US" sz="2000" b="1" kern="100" dirty="0" err="1">
                <a:latin typeface="Times New Roman" panose="02020603050405020304" pitchFamily="18" charset="0"/>
                <a:ea typeface="Times New Roman" panose="02020603050405020304" pitchFamily="18" charset="0"/>
              </a:rPr>
              <a:t>ĐIỀU</a:t>
            </a:r>
            <a:endParaRPr lang="en-US" sz="2000" b="1" dirty="0">
              <a:effectLst/>
              <a:latin typeface=".VnTime" panose="020B7200000000000000"/>
              <a:ea typeface="Times New Roman" panose="02020603050405020304" pitchFamily="18" charset="0"/>
              <a:cs typeface="Times New Roman" panose="02020603050405020304" pitchFamily="18" charset="0"/>
            </a:endParaRPr>
          </a:p>
        </p:txBody>
      </p:sp>
      <p:sp>
        <p:nvSpPr>
          <p:cNvPr id="22" name="TextBox 21"/>
          <p:cNvSpPr txBox="1"/>
          <p:nvPr/>
        </p:nvSpPr>
        <p:spPr>
          <a:xfrm>
            <a:off x="3262963" y="2338939"/>
            <a:ext cx="8207141"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spcBef>
                <a:spcPts val="600"/>
              </a:spcBef>
              <a:spcAft>
                <a:spcPts val="600"/>
              </a:spcAft>
            </a:pPr>
            <a:r>
              <a:rPr lang="pt-BR" sz="2400" b="1" kern="100" dirty="0">
                <a:effectLst/>
                <a:latin typeface="Times New Roman" panose="02020603050405020304" pitchFamily="18" charset="0"/>
                <a:ea typeface="Times New Roman" panose="02020603050405020304" pitchFamily="18" charset="0"/>
              </a:rPr>
              <a:t>Chương I (Quy định chung) gồm 9 điều, từ Điều 1 đến Điều 9, quy định về: (1)</a:t>
            </a:r>
            <a:r>
              <a:rPr lang="en-GB" sz="2400" i="1" kern="100" dirty="0" err="1">
                <a:effectLst/>
                <a:latin typeface="Times New Roman" panose="02020603050405020304" pitchFamily="18" charset="0"/>
                <a:ea typeface="Times New Roman" panose="02020603050405020304" pitchFamily="18" charset="0"/>
              </a:rPr>
              <a:t>Phạm</a:t>
            </a:r>
            <a:r>
              <a:rPr lang="en-GB" sz="2400" i="1" kern="100" dirty="0">
                <a:effectLst/>
                <a:latin typeface="Times New Roman" panose="02020603050405020304" pitchFamily="18" charset="0"/>
                <a:ea typeface="Times New Roman" panose="02020603050405020304" pitchFamily="18" charset="0"/>
              </a:rPr>
              <a:t> vi </a:t>
            </a:r>
            <a:r>
              <a:rPr lang="en-GB" sz="2400" i="1" kern="100" dirty="0" err="1">
                <a:effectLst/>
                <a:latin typeface="Times New Roman" panose="02020603050405020304" pitchFamily="18" charset="0"/>
                <a:ea typeface="Times New Roman" panose="02020603050405020304" pitchFamily="18" charset="0"/>
              </a:rPr>
              <a:t>điều</a:t>
            </a:r>
            <a:r>
              <a:rPr lang="en-GB" sz="2400" i="1" kern="100" dirty="0">
                <a:effectLst/>
                <a:latin typeface="Times New Roman" panose="02020603050405020304" pitchFamily="18" charset="0"/>
                <a:ea typeface="Times New Roman" panose="02020603050405020304" pitchFamily="18" charset="0"/>
              </a:rPr>
              <a:t> </a:t>
            </a:r>
            <a:r>
              <a:rPr lang="en-GB" sz="2400" i="1" kern="100" dirty="0" err="1">
                <a:effectLst/>
                <a:latin typeface="Times New Roman" panose="02020603050405020304" pitchFamily="18" charset="0"/>
                <a:ea typeface="Times New Roman" panose="02020603050405020304" pitchFamily="18" charset="0"/>
              </a:rPr>
              <a:t>chỉnh</a:t>
            </a:r>
            <a:r>
              <a:rPr lang="en-GB" sz="2400" i="1" kern="100" dirty="0">
                <a:effectLst/>
                <a:latin typeface="Times New Roman" panose="02020603050405020304" pitchFamily="18" charset="0"/>
                <a:ea typeface="Times New Roman" panose="02020603050405020304" pitchFamily="18" charset="0"/>
              </a:rPr>
              <a:t>; (2)</a:t>
            </a:r>
            <a:r>
              <a:rPr lang="en-GB" sz="2400" i="1" kern="100" dirty="0" err="1">
                <a:effectLst/>
                <a:latin typeface="Times New Roman" panose="02020603050405020304" pitchFamily="18" charset="0"/>
                <a:ea typeface="Times New Roman" panose="02020603050405020304" pitchFamily="18" charset="0"/>
              </a:rPr>
              <a:t>Giải</a:t>
            </a:r>
            <a:r>
              <a:rPr lang="en-GB" sz="2400" i="1" kern="100" dirty="0">
                <a:effectLst/>
                <a:latin typeface="Times New Roman" panose="02020603050405020304" pitchFamily="18" charset="0"/>
                <a:ea typeface="Times New Roman" panose="02020603050405020304" pitchFamily="18" charset="0"/>
              </a:rPr>
              <a:t> </a:t>
            </a:r>
            <a:r>
              <a:rPr lang="en-GB" sz="2400" i="1" kern="100" dirty="0" err="1">
                <a:effectLst/>
                <a:latin typeface="Times New Roman" panose="02020603050405020304" pitchFamily="18" charset="0"/>
                <a:ea typeface="Times New Roman" panose="02020603050405020304" pitchFamily="18" charset="0"/>
              </a:rPr>
              <a:t>thích</a:t>
            </a:r>
            <a:r>
              <a:rPr lang="en-GB" sz="2400" i="1" kern="100" dirty="0">
                <a:effectLst/>
                <a:latin typeface="Times New Roman" panose="02020603050405020304" pitchFamily="18" charset="0"/>
                <a:ea typeface="Times New Roman" panose="02020603050405020304" pitchFamily="18" charset="0"/>
              </a:rPr>
              <a:t> </a:t>
            </a:r>
            <a:r>
              <a:rPr lang="en-GB" sz="2400" i="1" kern="100" dirty="0" err="1">
                <a:effectLst/>
                <a:latin typeface="Times New Roman" panose="02020603050405020304" pitchFamily="18" charset="0"/>
                <a:ea typeface="Times New Roman" panose="02020603050405020304" pitchFamily="18" charset="0"/>
              </a:rPr>
              <a:t>từ</a:t>
            </a:r>
            <a:r>
              <a:rPr lang="en-GB" sz="2400" i="1" kern="100" dirty="0">
                <a:effectLst/>
                <a:latin typeface="Times New Roman" panose="02020603050405020304" pitchFamily="18" charset="0"/>
                <a:ea typeface="Times New Roman" panose="02020603050405020304" pitchFamily="18" charset="0"/>
              </a:rPr>
              <a:t> </a:t>
            </a:r>
            <a:r>
              <a:rPr lang="en-GB" sz="2400" i="1" kern="100" dirty="0" err="1">
                <a:effectLst/>
                <a:latin typeface="Times New Roman" panose="02020603050405020304" pitchFamily="18" charset="0"/>
                <a:ea typeface="Times New Roman" panose="02020603050405020304" pitchFamily="18" charset="0"/>
              </a:rPr>
              <a:t>ngữ</a:t>
            </a:r>
            <a:r>
              <a:rPr lang="en-GB" sz="2400" i="1" kern="100" dirty="0">
                <a:effectLst/>
                <a:latin typeface="Times New Roman" panose="02020603050405020304" pitchFamily="18" charset="0"/>
                <a:ea typeface="Times New Roman" panose="02020603050405020304" pitchFamily="18" charset="0"/>
              </a:rPr>
              <a:t>; (3)</a:t>
            </a:r>
            <a:r>
              <a:rPr lang="vi-VN" sz="2400" i="1" kern="100" dirty="0">
                <a:effectLst/>
                <a:latin typeface="Times New Roman" panose="02020603050405020304" pitchFamily="18" charset="0"/>
                <a:ea typeface="Times New Roman" panose="02020603050405020304" pitchFamily="18" charset="0"/>
              </a:rPr>
              <a:t>Nguyên tắc</a:t>
            </a:r>
            <a:r>
              <a:rPr lang="en-GB" sz="2400" i="1" kern="100" dirty="0">
                <a:effectLst/>
                <a:latin typeface="Times New Roman" panose="02020603050405020304" pitchFamily="18" charset="0"/>
                <a:ea typeface="Times New Roman" panose="02020603050405020304" pitchFamily="18" charset="0"/>
              </a:rPr>
              <a:t> </a:t>
            </a:r>
            <a:r>
              <a:rPr lang="en-GB" sz="2400" i="1" kern="100" dirty="0" err="1">
                <a:effectLst/>
                <a:latin typeface="Times New Roman" panose="02020603050405020304" pitchFamily="18" charset="0"/>
                <a:ea typeface="Times New Roman" panose="02020603050405020304" pitchFamily="18" charset="0"/>
              </a:rPr>
              <a:t>bảo</a:t>
            </a:r>
            <a:r>
              <a:rPr lang="en-GB" sz="2400" i="1" kern="100" dirty="0">
                <a:effectLst/>
                <a:latin typeface="Times New Roman" panose="02020603050405020304" pitchFamily="18" charset="0"/>
                <a:ea typeface="Times New Roman" panose="02020603050405020304" pitchFamily="18" charset="0"/>
              </a:rPr>
              <a:t> </a:t>
            </a:r>
            <a:r>
              <a:rPr lang="en-GB" sz="2400" i="1" kern="100" dirty="0" err="1">
                <a:effectLst/>
                <a:latin typeface="Times New Roman" panose="02020603050405020304" pitchFamily="18" charset="0"/>
                <a:ea typeface="Times New Roman" panose="02020603050405020304" pitchFamily="18" charset="0"/>
              </a:rPr>
              <a:t>đảm</a:t>
            </a:r>
            <a:r>
              <a:rPr lang="vi-VN" sz="2400" i="1" kern="100" dirty="0">
                <a:effectLst/>
                <a:latin typeface="Times New Roman" panose="02020603050405020304" pitchFamily="18" charset="0"/>
                <a:ea typeface="Times New Roman" panose="02020603050405020304" pitchFamily="18" charset="0"/>
              </a:rPr>
              <a:t> trật tự, an toàn giao thông đường bộ</a:t>
            </a:r>
            <a:r>
              <a:rPr lang="en-GB" sz="2400" i="1" kern="100" dirty="0">
                <a:effectLst/>
                <a:latin typeface="Times New Roman" panose="02020603050405020304" pitchFamily="18" charset="0"/>
                <a:ea typeface="Times New Roman" panose="02020603050405020304" pitchFamily="18" charset="0"/>
              </a:rPr>
              <a:t>; (4)</a:t>
            </a:r>
            <a:r>
              <a:rPr lang="pt-BR" sz="2400" i="1" kern="100" dirty="0">
                <a:effectLst/>
                <a:latin typeface="Times New Roman" panose="02020603050405020304" pitchFamily="18" charset="0"/>
                <a:ea typeface=".VnTime" panose="020B7200000000000000"/>
              </a:rPr>
              <a:t>C</a:t>
            </a:r>
            <a:r>
              <a:rPr lang="vi-VN" sz="2400" i="1" kern="100" dirty="0">
                <a:effectLst/>
                <a:latin typeface="Times New Roman" panose="02020603050405020304" pitchFamily="18" charset="0"/>
                <a:ea typeface="Times New Roman" panose="02020603050405020304" pitchFamily="18" charset="0"/>
              </a:rPr>
              <a:t>hính sách của Nhà nước về trật tự, an toàn giao thông đường bộ; </a:t>
            </a:r>
            <a:r>
              <a:rPr lang="en-US" sz="2400" i="1" kern="100" dirty="0">
                <a:effectLst/>
                <a:latin typeface="Times New Roman" panose="02020603050405020304" pitchFamily="18" charset="0"/>
                <a:ea typeface="Times New Roman" panose="02020603050405020304" pitchFamily="18" charset="0"/>
              </a:rPr>
              <a:t>(5)</a:t>
            </a:r>
            <a:r>
              <a:rPr lang="pt-BR" sz="2400" i="1" kern="100" dirty="0">
                <a:effectLst/>
                <a:latin typeface="Times New Roman" panose="02020603050405020304" pitchFamily="18" charset="0"/>
                <a:ea typeface=".VnTime" panose="020B7200000000000000"/>
              </a:rPr>
              <a:t>Tuyên truyền, phổ biến pháp luật về trật tự, an toàn giao thông đường bộ; (6)Giáo dục kiến</a:t>
            </a:r>
            <a:r>
              <a:rPr lang="vi-VN" sz="2400" i="1" kern="100" dirty="0">
                <a:effectLst/>
                <a:latin typeface="Times New Roman" panose="02020603050405020304" pitchFamily="18" charset="0"/>
                <a:ea typeface=".VnTime" panose="020B7200000000000000"/>
              </a:rPr>
              <a:t> thức </a:t>
            </a:r>
            <a:r>
              <a:rPr lang="pt-BR" sz="2400" i="1" kern="100" dirty="0">
                <a:effectLst/>
                <a:latin typeface="Times New Roman" panose="02020603050405020304" pitchFamily="18" charset="0"/>
                <a:ea typeface=".VnTime" panose="020B7200000000000000"/>
              </a:rPr>
              <a:t>pháp luật về trật tự, an toàn giao thông đường bộ; (7)</a:t>
            </a:r>
            <a:r>
              <a:rPr lang="vi-VN" sz="2400" i="1" kern="100" dirty="0">
                <a:effectLst/>
                <a:latin typeface="Times New Roman" panose="02020603050405020304" pitchFamily="18" charset="0"/>
                <a:ea typeface="Times New Roman" panose="02020603050405020304" pitchFamily="18" charset="0"/>
              </a:rPr>
              <a:t>Cơ sở dữ liệu </a:t>
            </a:r>
            <a:r>
              <a:rPr lang="en-GB" sz="2400" i="1" kern="100" dirty="0" err="1">
                <a:effectLst/>
                <a:latin typeface="Times New Roman" panose="02020603050405020304" pitchFamily="18" charset="0"/>
                <a:ea typeface="Times New Roman" panose="02020603050405020304" pitchFamily="18" charset="0"/>
              </a:rPr>
              <a:t>về</a:t>
            </a:r>
            <a:r>
              <a:rPr lang="en-GB" sz="2400" i="1" kern="100" dirty="0">
                <a:effectLst/>
                <a:latin typeface="Times New Roman" panose="02020603050405020304" pitchFamily="18" charset="0"/>
                <a:ea typeface="Times New Roman" panose="02020603050405020304" pitchFamily="18" charset="0"/>
              </a:rPr>
              <a:t> </a:t>
            </a:r>
            <a:r>
              <a:rPr lang="vi-VN" sz="2400" i="1" kern="100" dirty="0">
                <a:effectLst/>
                <a:latin typeface="Times New Roman" panose="02020603050405020304" pitchFamily="18" charset="0"/>
                <a:ea typeface="Times New Roman" panose="02020603050405020304" pitchFamily="18" charset="0"/>
              </a:rPr>
              <a:t>trật tự, an toàn giao thông đường bộ</a:t>
            </a:r>
            <a:r>
              <a:rPr lang="en-GB" sz="2400" i="1" kern="100" dirty="0">
                <a:effectLst/>
                <a:latin typeface="Times New Roman" panose="02020603050405020304" pitchFamily="18" charset="0"/>
                <a:ea typeface="Times New Roman" panose="02020603050405020304" pitchFamily="18" charset="0"/>
              </a:rPr>
              <a:t>; (8)</a:t>
            </a:r>
            <a:r>
              <a:rPr lang="vi-VN" sz="2400" i="1" kern="100" dirty="0">
                <a:effectLst/>
                <a:latin typeface="Times New Roman" panose="02020603050405020304" pitchFamily="18" charset="0"/>
                <a:ea typeface="Times New Roman" panose="02020603050405020304" pitchFamily="18" charset="0"/>
              </a:rPr>
              <a:t>Hợp tác quốc tế về trật tự, an toàn giao thông đường bộ</a:t>
            </a:r>
            <a:r>
              <a:rPr lang="en-GB" sz="2400" i="1" kern="100" dirty="0">
                <a:effectLst/>
                <a:latin typeface="Times New Roman" panose="02020603050405020304" pitchFamily="18" charset="0"/>
                <a:ea typeface="Times New Roman" panose="02020603050405020304" pitchFamily="18" charset="0"/>
              </a:rPr>
              <a:t>; (9)</a:t>
            </a:r>
            <a:r>
              <a:rPr lang="vi-VN" sz="2400" i="1" kern="100" dirty="0">
                <a:effectLst/>
                <a:latin typeface="Times New Roman" panose="02020603050405020304" pitchFamily="18" charset="0"/>
                <a:ea typeface="Times New Roman" panose="02020603050405020304" pitchFamily="18" charset="0"/>
              </a:rPr>
              <a:t>Các hành vi bị nghiêm cấm</a:t>
            </a:r>
            <a:r>
              <a:rPr lang="en-GB" sz="2400" i="1" kern="100" dirty="0">
                <a:effectLst/>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cxnSp>
        <p:nvCxnSpPr>
          <p:cNvPr id="23" name="Straight Arrow Connector 22"/>
          <p:cNvCxnSpPr/>
          <p:nvPr/>
        </p:nvCxnSpPr>
        <p:spPr>
          <a:xfrm>
            <a:off x="2432675" y="1722923"/>
            <a:ext cx="1347536"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60" y="5460918"/>
            <a:ext cx="1494434" cy="89666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2653932" y="147711"/>
            <a:ext cx="697133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II. NHỮNG NỘI DUNG MỚI, BỔ SUNG, SỬA ĐỔI CỦA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GIAO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endParaRPr lang="en-US" sz="2000" dirty="0">
              <a:effectLst/>
              <a:latin typeface=".VnTime" panose="020B7200000000000000"/>
              <a:ea typeface="Times New Roman" panose="02020603050405020304" pitchFamily="18" charset="0"/>
              <a:cs typeface="Times New Roman" panose="02020603050405020304" pitchFamily="18" charset="0"/>
            </a:endParaRPr>
          </a:p>
        </p:txBody>
      </p:sp>
      <p:sp>
        <p:nvSpPr>
          <p:cNvPr id="12" name="TextBox 11"/>
          <p:cNvSpPr txBox="1"/>
          <p:nvPr/>
        </p:nvSpPr>
        <p:spPr>
          <a:xfrm>
            <a:off x="477618" y="1081598"/>
            <a:ext cx="2627697" cy="369332"/>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TƯ</a:t>
            </a:r>
            <a:endParaRPr lang="en-US" sz="1800" dirty="0">
              <a:effectLst/>
              <a:latin typeface=".VnTime" panose="020B7200000000000000"/>
              <a:ea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442760" y="2079181"/>
            <a:ext cx="2251887" cy="1395535"/>
          </a:xfrm>
          <a:prstGeom prst="rect">
            <a:avLst/>
          </a:prstGeom>
        </p:spPr>
      </p:pic>
      <p:sp>
        <p:nvSpPr>
          <p:cNvPr id="17" name="TextBox 16"/>
          <p:cNvSpPr txBox="1"/>
          <p:nvPr/>
        </p:nvSpPr>
        <p:spPr>
          <a:xfrm>
            <a:off x="317631" y="3522841"/>
            <a:ext cx="247369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Luật</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Trật</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toàn</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giao</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thông</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đường</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bộ</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2" name="TextBox 21"/>
          <p:cNvSpPr txBox="1"/>
          <p:nvPr/>
        </p:nvSpPr>
        <p:spPr>
          <a:xfrm>
            <a:off x="3275320" y="1085852"/>
            <a:ext cx="8207141" cy="45243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indent="450215" algn="just"/>
            <a:r>
              <a:rPr lang="pt-BR" sz="2400" b="1" kern="100" dirty="0">
                <a:solidFill>
                  <a:srgbClr val="FF0000"/>
                </a:solidFill>
                <a:latin typeface="Times New Roman" panose="02020603050405020304" pitchFamily="18" charset="0"/>
                <a:ea typeface="DengXian" panose="02010600030101010101" pitchFamily="2" charset="-122"/>
                <a:cs typeface="Times New Roman" panose="02020603050405020304" pitchFamily="18" charset="0"/>
              </a:rPr>
              <a:t>- Quy định trọng tâm của </a:t>
            </a:r>
            <a:r>
              <a:rPr lang="vi-VN" sz="2400" b="1" kern="100" dirty="0">
                <a:solidFill>
                  <a:srgbClr val="FF0000"/>
                </a:solidFill>
                <a:latin typeface="Times New Roman" panose="02020603050405020304" pitchFamily="18" charset="0"/>
                <a:ea typeface="DengXian" panose="02010600030101010101" pitchFamily="2" charset="-122"/>
                <a:cs typeface="Times New Roman" panose="02020603050405020304" pitchFamily="18" charset="0"/>
              </a:rPr>
              <a:t>chính sách của Nhà nước về trật tự, an toàn giao thông đường bộ, gồm:</a:t>
            </a:r>
            <a:endParaRPr lang="en-US" sz="2000" b="1" kern="100" dirty="0">
              <a:solidFill>
                <a:srgbClr val="FF0000"/>
              </a:solidFill>
              <a:latin typeface="Aptos"/>
              <a:ea typeface="DengXian" panose="02010600030101010101" pitchFamily="2" charset="-122"/>
              <a:cs typeface="Times New Roman" panose="02020603050405020304" pitchFamily="18" charset="0"/>
            </a:endParaRPr>
          </a:p>
          <a:p>
            <a:pPr indent="450215" algn="just"/>
            <a:r>
              <a:rPr lang="en-US" sz="2400" kern="100" dirty="0" err="1">
                <a:effectLst/>
                <a:latin typeface="Times New Roman" panose="02020603050405020304" pitchFamily="18" charset="0"/>
                <a:ea typeface="DengXian" panose="02010600030101010101" pitchFamily="2" charset="-122"/>
                <a:cs typeface="Times New Roman" panose="02020603050405020304" pitchFamily="18" charset="0"/>
              </a:rPr>
              <a:t>Bảo</a:t>
            </a:r>
            <a:r>
              <a:rPr lang="en-US"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sz="2400" kern="100" dirty="0" err="1">
                <a:effectLst/>
                <a:latin typeface="Times New Roman" panose="02020603050405020304" pitchFamily="18" charset="0"/>
                <a:ea typeface="DengXian" panose="02010600030101010101" pitchFamily="2" charset="-122"/>
                <a:cs typeface="Times New Roman" panose="02020603050405020304" pitchFamily="18" charset="0"/>
              </a:rPr>
              <a:t>đảm</a:t>
            </a:r>
            <a:r>
              <a:rPr lang="vi-VN" sz="2400" kern="100" dirty="0">
                <a:effectLst/>
                <a:latin typeface="Times New Roman" panose="02020603050405020304" pitchFamily="18" charset="0"/>
                <a:ea typeface="DengXian" panose="02010600030101010101" pitchFamily="2" charset="-122"/>
                <a:cs typeface="Times New Roman" panose="02020603050405020304" pitchFamily="18" charset="0"/>
              </a:rPr>
              <a:t> sách</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nhà</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nước</a:t>
            </a:r>
            <a:r>
              <a:rPr lang="vi-VN" sz="2400" kern="100" dirty="0">
                <a:effectLst/>
                <a:latin typeface="Times New Roman" panose="02020603050405020304" pitchFamily="18" charset="0"/>
                <a:ea typeface="DengXian" panose="02010600030101010101" pitchFamily="2" charset="-122"/>
                <a:cs typeface="Times New Roman" panose="02020603050405020304" pitchFamily="18" charset="0"/>
              </a:rPr>
              <a:t>, cơ sở vật chất, phương tiện, thiết bị hiện đại, các điều kiện bảo đảm và nâng cao năng lực thực thi nhiệm vụ của lực lượng trực tiếp bảo đảm trật tự, an toàn giao thông đường bộ. Huy động, sử dụng các nguồn lực để bảo đảm trật tự, an toàn giao thông đường bộ.</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Bố</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trí</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tương</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ứng</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từ</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các</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khoản</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thu</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tiền</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xử</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phạt</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vi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phạm</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hành</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chính</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về</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trật</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tự</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an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toàn</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giao</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thông</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đường</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bộ</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và</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tiền</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đấu</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giá</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biển</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số</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xe</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sau</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khi</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nộp</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vào</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ngân</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sách</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nhà</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nước</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để</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vi-VN" sz="2400" kern="100" dirty="0">
                <a:effectLst/>
                <a:latin typeface="Times New Roman" panose="02020603050405020304" pitchFamily="18" charset="0"/>
                <a:ea typeface="DengXian" panose="02010600030101010101" pitchFamily="2" charset="-122"/>
                <a:cs typeface="Times New Roman" panose="02020603050405020304" pitchFamily="18" charset="0"/>
              </a:rPr>
              <a:t>tăng cường</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hiện</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đại</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hóa</a:t>
            </a:r>
            <a:r>
              <a:rPr lang="vi-VN" sz="2400" kern="100" dirty="0">
                <a:effectLst/>
                <a:latin typeface="Times New Roman" panose="02020603050405020304" pitchFamily="18" charset="0"/>
                <a:ea typeface="DengXian" panose="02010600030101010101" pitchFamily="2" charset="-122"/>
                <a:cs typeface="Times New Roman" panose="02020603050405020304" pitchFamily="18" charset="0"/>
              </a:rPr>
              <a:t> cơ sở vật chất, phương tiện, thiết bị</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phục</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vụ</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vi-VN" sz="2400" kern="100" dirty="0">
                <a:effectLst/>
                <a:latin typeface="Times New Roman" panose="02020603050405020304" pitchFamily="18" charset="0"/>
                <a:ea typeface="DengXian" panose="02010600030101010101" pitchFamily="2" charset="-122"/>
                <a:cs typeface="Times New Roman" panose="02020603050405020304" pitchFamily="18" charset="0"/>
              </a:rPr>
              <a:t>bảo đảm</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an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ninh</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a:t>
            </a:r>
            <a:r>
              <a:rPr lang="vi-VN" sz="2400" kern="100" dirty="0">
                <a:effectLst/>
                <a:latin typeface="Times New Roman" panose="02020603050405020304" pitchFamily="18" charset="0"/>
                <a:ea typeface="DengXian" panose="02010600030101010101" pitchFamily="2" charset="-122"/>
                <a:cs typeface="Times New Roman" panose="02020603050405020304" pitchFamily="18" charset="0"/>
              </a:rPr>
              <a:t> trật tự, an toàn giao thông</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theo</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quy</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định</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của</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Chính</a:t>
            </a:r>
            <a:r>
              <a:rPr lang="en-GB" sz="24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kern="100" dirty="0" err="1">
                <a:effectLst/>
                <a:latin typeface="Times New Roman" panose="02020603050405020304" pitchFamily="18" charset="0"/>
                <a:ea typeface="DengXian" panose="02010600030101010101" pitchFamily="2" charset="-122"/>
                <a:cs typeface="Times New Roman" panose="02020603050405020304" pitchFamily="18" charset="0"/>
              </a:rPr>
              <a:t>phủ</a:t>
            </a:r>
            <a:r>
              <a:rPr lang="vi-VN" sz="2400" kern="100" dirty="0">
                <a:effectLst/>
                <a:latin typeface="Times New Roman" panose="02020603050405020304" pitchFamily="18" charset="0"/>
                <a:ea typeface="DengXian" panose="02010600030101010101" pitchFamily="2" charset="-122"/>
                <a:cs typeface="Times New Roman" panose="02020603050405020304" pitchFamily="18" charset="0"/>
              </a:rPr>
              <a:t>.</a:t>
            </a:r>
            <a:endParaRPr lang="en-US" sz="2000" kern="100" dirty="0">
              <a:effectLst/>
              <a:latin typeface="Aptos"/>
              <a:ea typeface="DengXian" panose="02010600030101010101" pitchFamily="2" charset="-122"/>
              <a:cs typeface="Times New Roman" panose="02020603050405020304" pitchFamily="18"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60" y="5460918"/>
            <a:ext cx="1494434" cy="896661"/>
          </a:xfrm>
          <a:prstGeom prst="rect">
            <a:avLst/>
          </a:prstGeom>
        </p:spPr>
      </p:pic>
    </p:spTree>
    <p:extLst>
      <p:ext uri="{BB962C8B-B14F-4D97-AF65-F5344CB8AC3E}">
        <p14:creationId xmlns:p14="http://schemas.microsoft.com/office/powerpoint/2010/main" val="263170843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2653932" y="147711"/>
            <a:ext cx="697133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II. NHỮNG NỘI DUNG MỚI, BỔ SUNG, SỬA ĐỔI CỦA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GIAO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endParaRPr lang="en-US" sz="2000" dirty="0">
              <a:effectLst/>
              <a:latin typeface=".VnTime" panose="020B7200000000000000"/>
              <a:ea typeface="Times New Roman" panose="02020603050405020304" pitchFamily="18" charset="0"/>
              <a:cs typeface="Times New Roman" panose="02020603050405020304" pitchFamily="18" charset="0"/>
            </a:endParaRPr>
          </a:p>
        </p:txBody>
      </p:sp>
      <p:sp>
        <p:nvSpPr>
          <p:cNvPr id="12" name="TextBox 11"/>
          <p:cNvSpPr txBox="1"/>
          <p:nvPr/>
        </p:nvSpPr>
        <p:spPr>
          <a:xfrm>
            <a:off x="477618" y="1081598"/>
            <a:ext cx="2627697" cy="369332"/>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TƯ</a:t>
            </a:r>
            <a:endParaRPr lang="en-US" sz="1800" dirty="0">
              <a:effectLst/>
              <a:latin typeface=".VnTime" panose="020B7200000000000000"/>
              <a:ea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442760" y="2079181"/>
            <a:ext cx="2251887" cy="1395535"/>
          </a:xfrm>
          <a:prstGeom prst="rect">
            <a:avLst/>
          </a:prstGeom>
        </p:spPr>
      </p:pic>
      <p:sp>
        <p:nvSpPr>
          <p:cNvPr id="17" name="TextBox 16"/>
          <p:cNvSpPr txBox="1"/>
          <p:nvPr/>
        </p:nvSpPr>
        <p:spPr>
          <a:xfrm>
            <a:off x="317631" y="3522841"/>
            <a:ext cx="247369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Luật</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Trật</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toàn</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giao</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thông</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đường</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bộ</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2" name="TextBox 21"/>
          <p:cNvSpPr txBox="1"/>
          <p:nvPr/>
        </p:nvSpPr>
        <p:spPr>
          <a:xfrm>
            <a:off x="3275320" y="925211"/>
            <a:ext cx="8207141" cy="310854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indent="450215" algn="just"/>
            <a:r>
              <a:rPr lang="pt-BR" sz="2800" b="1" kern="100" dirty="0">
                <a:solidFill>
                  <a:srgbClr val="FF0000"/>
                </a:solidFill>
                <a:latin typeface="Times New Roman" panose="02020603050405020304" pitchFamily="18" charset="0"/>
                <a:ea typeface="DengXian" panose="02010600030101010101" pitchFamily="2" charset="-122"/>
                <a:cs typeface="Times New Roman" panose="02020603050405020304" pitchFamily="18" charset="0"/>
              </a:rPr>
              <a:t>- Quy định trọng tâm của </a:t>
            </a:r>
            <a:r>
              <a:rPr lang="vi-VN" sz="2800" b="1" kern="100" dirty="0">
                <a:solidFill>
                  <a:srgbClr val="FF0000"/>
                </a:solidFill>
                <a:latin typeface="Times New Roman" panose="02020603050405020304" pitchFamily="18" charset="0"/>
                <a:ea typeface="DengXian" panose="02010600030101010101" pitchFamily="2" charset="-122"/>
                <a:cs typeface="Times New Roman" panose="02020603050405020304" pitchFamily="18" charset="0"/>
              </a:rPr>
              <a:t>chính sách của Nhà nước về trật tự, an toàn giao thông đường bộ, gồm:</a:t>
            </a:r>
            <a:endParaRPr lang="en-US" sz="2800" b="1" kern="100" dirty="0">
              <a:solidFill>
                <a:srgbClr val="FF0000"/>
              </a:solidFill>
              <a:latin typeface="Aptos"/>
              <a:ea typeface="DengXian" panose="02010600030101010101" pitchFamily="2" charset="-122"/>
              <a:cs typeface="Times New Roman" panose="02020603050405020304" pitchFamily="18" charset="0"/>
            </a:endParaRPr>
          </a:p>
          <a:p>
            <a:pPr indent="450215" algn="just"/>
            <a:endParaRPr lang="en-US" sz="2800" b="1"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indent="450215" algn="just"/>
            <a:r>
              <a:rPr lang="vi-VN" sz="2800" b="1" kern="100" dirty="0">
                <a:effectLst/>
                <a:latin typeface="Times New Roman" panose="02020603050405020304" pitchFamily="18" charset="0"/>
                <a:ea typeface="DengXian" panose="02010600030101010101" pitchFamily="2" charset="-122"/>
                <a:cs typeface="Times New Roman" panose="02020603050405020304" pitchFamily="18" charset="0"/>
              </a:rPr>
              <a:t>Hiện đại hoá các trung tâm chỉ huy giao thông; bảo đảm kết nối, chia sẻ </a:t>
            </a:r>
            <a:r>
              <a:rPr lang="en-GB" sz="2800" b="1" kern="100" dirty="0">
                <a:effectLst/>
                <a:latin typeface="Times New Roman" panose="02020603050405020304" pitchFamily="18" charset="0"/>
                <a:ea typeface="DengXian" panose="02010600030101010101" pitchFamily="2" charset="-122"/>
                <a:cs typeface="Times New Roman" panose="02020603050405020304" pitchFamily="18" charset="0"/>
              </a:rPr>
              <a:t>C</a:t>
            </a:r>
            <a:r>
              <a:rPr lang="vi-VN" sz="2800" b="1" kern="100" dirty="0">
                <a:effectLst/>
                <a:latin typeface="Times New Roman" panose="02020603050405020304" pitchFamily="18" charset="0"/>
                <a:ea typeface="DengXian" panose="02010600030101010101" pitchFamily="2" charset="-122"/>
                <a:cs typeface="Times New Roman" panose="02020603050405020304" pitchFamily="18" charset="0"/>
              </a:rPr>
              <a:t>ơ sở dữ liệu về trật tự, an toàn giao thông đường bộ giữa các cơ quan nhà nước có liên quan.</a:t>
            </a:r>
            <a:endParaRPr lang="en-US" sz="2800" b="1" kern="100" dirty="0">
              <a:effectLst/>
              <a:latin typeface="Aptos"/>
              <a:ea typeface="DengXian" panose="02010600030101010101" pitchFamily="2" charset="-122"/>
              <a:cs typeface="Times New Roman" panose="02020603050405020304" pitchFamily="18"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60" y="5460918"/>
            <a:ext cx="1494434" cy="896661"/>
          </a:xfrm>
          <a:prstGeom prst="rect">
            <a:avLst/>
          </a:prstGeom>
        </p:spPr>
      </p:pic>
    </p:spTree>
    <p:extLst>
      <p:ext uri="{BB962C8B-B14F-4D97-AF65-F5344CB8AC3E}">
        <p14:creationId xmlns:p14="http://schemas.microsoft.com/office/powerpoint/2010/main" val="301892097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2653932" y="147711"/>
            <a:ext cx="697133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II. NHỮNG NỘI DUNG MỚI, BỔ SUNG, SỬA ĐỔI CỦA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GIAO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endParaRPr lang="en-US" sz="2000" dirty="0">
              <a:effectLst/>
              <a:latin typeface=".VnTime" panose="020B7200000000000000"/>
              <a:ea typeface="Times New Roman" panose="02020603050405020304" pitchFamily="18" charset="0"/>
              <a:cs typeface="Times New Roman" panose="02020603050405020304" pitchFamily="18" charset="0"/>
            </a:endParaRPr>
          </a:p>
        </p:txBody>
      </p:sp>
      <p:sp>
        <p:nvSpPr>
          <p:cNvPr id="12" name="TextBox 11"/>
          <p:cNvSpPr txBox="1"/>
          <p:nvPr/>
        </p:nvSpPr>
        <p:spPr>
          <a:xfrm>
            <a:off x="477618" y="1081598"/>
            <a:ext cx="2627697" cy="369332"/>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TƯ</a:t>
            </a:r>
            <a:endParaRPr lang="en-US" sz="1800" dirty="0">
              <a:effectLst/>
              <a:latin typeface=".VnTime" panose="020B7200000000000000"/>
              <a:ea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442760" y="2079181"/>
            <a:ext cx="2251887" cy="1395535"/>
          </a:xfrm>
          <a:prstGeom prst="rect">
            <a:avLst/>
          </a:prstGeom>
        </p:spPr>
      </p:pic>
      <p:sp>
        <p:nvSpPr>
          <p:cNvPr id="17" name="TextBox 16"/>
          <p:cNvSpPr txBox="1"/>
          <p:nvPr/>
        </p:nvSpPr>
        <p:spPr>
          <a:xfrm>
            <a:off x="317631" y="3522841"/>
            <a:ext cx="247369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Luật</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Trật</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toàn</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giao</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thông</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đường</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bộ</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2" name="TextBox 21"/>
          <p:cNvSpPr txBox="1"/>
          <p:nvPr/>
        </p:nvSpPr>
        <p:spPr>
          <a:xfrm>
            <a:off x="3275320" y="925211"/>
            <a:ext cx="8207141" cy="526297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indent="450215" algn="just"/>
            <a:r>
              <a:rPr lang="pt-BR" sz="2400" b="1" kern="100" dirty="0">
                <a:solidFill>
                  <a:srgbClr val="FF0000"/>
                </a:solidFill>
                <a:latin typeface="Times New Roman" panose="02020603050405020304" pitchFamily="18" charset="0"/>
                <a:ea typeface="DengXian" panose="02010600030101010101" pitchFamily="2" charset="-122"/>
                <a:cs typeface="Times New Roman" panose="02020603050405020304" pitchFamily="18" charset="0"/>
              </a:rPr>
              <a:t>- Quy định trọng tâm của </a:t>
            </a:r>
            <a:r>
              <a:rPr lang="vi-VN" sz="2400" b="1" kern="100" dirty="0">
                <a:solidFill>
                  <a:srgbClr val="FF0000"/>
                </a:solidFill>
                <a:latin typeface="Times New Roman" panose="02020603050405020304" pitchFamily="18" charset="0"/>
                <a:ea typeface="DengXian" panose="02010600030101010101" pitchFamily="2" charset="-122"/>
                <a:cs typeface="Times New Roman" panose="02020603050405020304" pitchFamily="18" charset="0"/>
              </a:rPr>
              <a:t>chính sách của Nhà nước về trật tự, an toàn giao thông đường bộ, gồm:</a:t>
            </a:r>
            <a:endParaRPr lang="en-US" sz="2000" b="1" kern="100" dirty="0">
              <a:solidFill>
                <a:srgbClr val="FF0000"/>
              </a:solidFill>
              <a:latin typeface="Aptos"/>
              <a:ea typeface="DengXian" panose="02010600030101010101" pitchFamily="2" charset="-122"/>
              <a:cs typeface="Times New Roman" panose="02020603050405020304" pitchFamily="18" charset="0"/>
            </a:endParaRPr>
          </a:p>
          <a:p>
            <a:pPr indent="450215" algn="just"/>
            <a:r>
              <a:rPr lang="vi-VN" sz="2400" b="1" kern="100" dirty="0">
                <a:effectLst/>
                <a:latin typeface="Times New Roman" panose="02020603050405020304" pitchFamily="18" charset="0"/>
                <a:ea typeface="DengXian" panose="02010600030101010101" pitchFamily="2" charset="-122"/>
                <a:cs typeface="Times New Roman" panose="02020603050405020304" pitchFamily="18" charset="0"/>
              </a:rPr>
              <a:t>Phát triển phương tiện giao thông đường bộ đồng bộ với phát triển kết cấu hạ tầng đường bộ, điều kiện kinh tế - xã hội và nhu cầu đi lại của người dân; nhập khẩu, sản xuất, lắp ráp phương tiện giao thông đường bộ bảo đảm chất lượng an toàn kỹ thuật và bảo vệ môi trường, phù hợp với xu hướng phát triển công nghệ đối với phương tiện giao thông trên thế giới; ưu tiên phát triển phương tiện vận tải công cộng, hạn chế sử dụng phương tiện giao thông cá nhân tham gia giao thông tại các đô thị lớn; ưu tiên chuyển đổi phương tiện sử dụng nhiên liệu hóa thạch sang phương tiện sử dụng điện, năng lượng xanh, thân thiện môi trường, hạ tầng cung cấp năng lượng sạch.</a:t>
            </a:r>
            <a:endParaRPr lang="en-US" sz="2000" b="1" kern="100" dirty="0">
              <a:effectLst/>
              <a:latin typeface="Aptos"/>
              <a:ea typeface="DengXian" panose="02010600030101010101" pitchFamily="2" charset="-122"/>
              <a:cs typeface="Times New Roman" panose="02020603050405020304" pitchFamily="18"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60" y="5460918"/>
            <a:ext cx="1494434" cy="896661"/>
          </a:xfrm>
          <a:prstGeom prst="rect">
            <a:avLst/>
          </a:prstGeom>
        </p:spPr>
      </p:pic>
    </p:spTree>
    <p:extLst>
      <p:ext uri="{BB962C8B-B14F-4D97-AF65-F5344CB8AC3E}">
        <p14:creationId xmlns:p14="http://schemas.microsoft.com/office/powerpoint/2010/main" val="408064344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2653932" y="147711"/>
            <a:ext cx="697133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II. NHỮNG NỘI DUNG MỚI, BỔ SUNG, SỬA ĐỔI CỦA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GIAO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endParaRPr lang="en-US" sz="2000" dirty="0">
              <a:effectLst/>
              <a:latin typeface=".VnTime" panose="020B7200000000000000"/>
              <a:ea typeface="Times New Roman" panose="02020603050405020304" pitchFamily="18" charset="0"/>
              <a:cs typeface="Times New Roman" panose="02020603050405020304" pitchFamily="18" charset="0"/>
            </a:endParaRPr>
          </a:p>
        </p:txBody>
      </p:sp>
      <p:sp>
        <p:nvSpPr>
          <p:cNvPr id="12" name="TextBox 11"/>
          <p:cNvSpPr txBox="1"/>
          <p:nvPr/>
        </p:nvSpPr>
        <p:spPr>
          <a:xfrm>
            <a:off x="477618" y="1081598"/>
            <a:ext cx="2627697" cy="369332"/>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TƯ</a:t>
            </a:r>
            <a:endParaRPr lang="en-US" sz="1800" dirty="0">
              <a:effectLst/>
              <a:latin typeface=".VnTime" panose="020B7200000000000000"/>
              <a:ea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442760" y="2079181"/>
            <a:ext cx="2251887" cy="1395535"/>
          </a:xfrm>
          <a:prstGeom prst="rect">
            <a:avLst/>
          </a:prstGeom>
        </p:spPr>
      </p:pic>
      <p:sp>
        <p:nvSpPr>
          <p:cNvPr id="17" name="TextBox 16"/>
          <p:cNvSpPr txBox="1"/>
          <p:nvPr/>
        </p:nvSpPr>
        <p:spPr>
          <a:xfrm>
            <a:off x="317631" y="3522841"/>
            <a:ext cx="247369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Luật</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Trật</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toàn</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giao</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thông</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đường</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bộ</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2" name="TextBox 21"/>
          <p:cNvSpPr txBox="1"/>
          <p:nvPr/>
        </p:nvSpPr>
        <p:spPr>
          <a:xfrm>
            <a:off x="3105316" y="925211"/>
            <a:ext cx="8377146" cy="504753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indent="450215" algn="just">
              <a:spcBef>
                <a:spcPts val="600"/>
              </a:spcBef>
              <a:spcAft>
                <a:spcPts val="600"/>
              </a:spcAft>
            </a:pPr>
            <a:r>
              <a:rPr lang="pt-BR" sz="2400" b="1" kern="100" dirty="0">
                <a:effectLst/>
                <a:latin typeface="Times New Roman" panose="02020603050405020304" pitchFamily="18" charset="0"/>
                <a:ea typeface=".VnTime" panose="020B7200000000000000"/>
                <a:cs typeface="Times New Roman" panose="02020603050405020304" pitchFamily="18" charset="0"/>
              </a:rPr>
              <a:t>- Quy định giáo dục kiến</a:t>
            </a:r>
            <a:r>
              <a:rPr lang="vi-VN" sz="2400" b="1" kern="100" dirty="0">
                <a:effectLst/>
                <a:latin typeface="Times New Roman" panose="02020603050405020304" pitchFamily="18" charset="0"/>
                <a:ea typeface=".VnTime" panose="020B7200000000000000"/>
                <a:cs typeface="Times New Roman" panose="02020603050405020304" pitchFamily="18" charset="0"/>
              </a:rPr>
              <a:t> thức </a:t>
            </a:r>
            <a:r>
              <a:rPr lang="pt-BR" sz="2400" b="1" kern="100" dirty="0">
                <a:effectLst/>
                <a:latin typeface="Times New Roman" panose="02020603050405020304" pitchFamily="18" charset="0"/>
                <a:ea typeface=".VnTime" panose="020B7200000000000000"/>
                <a:cs typeface="Times New Roman" panose="02020603050405020304" pitchFamily="18" charset="0"/>
              </a:rPr>
              <a:t>pháp luật về trật tự, an toàn giao thông đường bộ, trong đó giao l</a:t>
            </a:r>
            <a:r>
              <a:rPr lang="vi-VN" sz="2400" b="1" kern="100" dirty="0">
                <a:effectLst/>
                <a:latin typeface="Times New Roman" panose="02020603050405020304" pitchFamily="18" charset="0"/>
                <a:ea typeface="DengXian" panose="02010600030101010101" pitchFamily="2" charset="-122"/>
                <a:cs typeface="Times New Roman" panose="02020603050405020304" pitchFamily="18" charset="0"/>
              </a:rPr>
              <a:t>ực lượng Cảnh sát giao thông</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có</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trách</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nhiệm</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chủ</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trì</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phối</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hợp</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với</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cơ</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quan</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quản</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lý</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t</a:t>
            </a:r>
            <a:r>
              <a:rPr lang="vi-VN" sz="2400" b="1" kern="100" dirty="0">
                <a:effectLst/>
                <a:latin typeface="Times New Roman" panose="02020603050405020304" pitchFamily="18" charset="0"/>
                <a:ea typeface="DengXian" panose="02010600030101010101" pitchFamily="2" charset="-122"/>
                <a:cs typeface="Times New Roman" panose="02020603050405020304" pitchFamily="18" charset="0"/>
              </a:rPr>
              <a:t>rường trung học phổ thông</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a:t>
            </a:r>
            <a:r>
              <a:rPr lang="vi-VN" sz="2400" b="1" kern="100" dirty="0">
                <a:effectLst/>
                <a:latin typeface="Times New Roman" panose="02020603050405020304" pitchFamily="18" charset="0"/>
                <a:ea typeface="DengXian" panose="02010600030101010101" pitchFamily="2" charset="-122"/>
                <a:cs typeface="Times New Roman" panose="02020603050405020304" pitchFamily="18" charset="0"/>
              </a:rPr>
              <a:t> cơ sở giáo dục nghề nghiệp</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tổ</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chức</a:t>
            </a:r>
            <a:r>
              <a:rPr lang="vi-VN" sz="2400" b="1" kern="100" dirty="0">
                <a:effectLst/>
                <a:latin typeface="Times New Roman" panose="02020603050405020304" pitchFamily="18" charset="0"/>
                <a:ea typeface="DengXian" panose="02010600030101010101" pitchFamily="2" charset="-122"/>
                <a:cs typeface="Times New Roman" panose="02020603050405020304" pitchFamily="18" charset="0"/>
              </a:rPr>
              <a:t> hướng dẫn kỹ năng lái xe gắn máy an toàn cho học sinh tại cơ sở giáo dục đó.</a:t>
            </a:r>
            <a:endParaRPr lang="en-US" sz="2400" b="1" kern="100" dirty="0">
              <a:effectLst/>
              <a:latin typeface="Aptos"/>
              <a:ea typeface="DengXian" panose="02010600030101010101" pitchFamily="2" charset="-122"/>
              <a:cs typeface="Times New Roman" panose="02020603050405020304" pitchFamily="18" charset="0"/>
            </a:endParaRPr>
          </a:p>
          <a:p>
            <a:pPr indent="450215" algn="just">
              <a:spcBef>
                <a:spcPts val="600"/>
              </a:spcBef>
              <a:spcAft>
                <a:spcPts val="600"/>
              </a:spcAft>
            </a:pPr>
            <a:r>
              <a:rPr lang="vi-VN" sz="2400" b="1" kern="100" dirty="0">
                <a:effectLst/>
                <a:latin typeface="Times New Roman" panose="02020603050405020304" pitchFamily="18" charset="0"/>
                <a:ea typeface="DengXian" panose="02010600030101010101" pitchFamily="2" charset="-122"/>
                <a:cs typeface="Times New Roman" panose="02020603050405020304" pitchFamily="18" charset="0"/>
              </a:rPr>
              <a:t>Bộ Giáo dục và </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Đ</a:t>
            </a:r>
            <a:r>
              <a:rPr lang="vi-VN" sz="2400" b="1" kern="100" dirty="0">
                <a:effectLst/>
                <a:latin typeface="Times New Roman" panose="02020603050405020304" pitchFamily="18" charset="0"/>
                <a:ea typeface="DengXian" panose="02010600030101010101" pitchFamily="2" charset="-122"/>
                <a:cs typeface="Times New Roman" panose="02020603050405020304" pitchFamily="18" charset="0"/>
              </a:rPr>
              <a:t>ào tạo</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Bộ</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Lao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động</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Thương</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binh</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và</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Xã</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hội</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trong</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phạm</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vi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nhiệm</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vụ</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quyền</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hạn</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của</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mình</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a:t>
            </a:r>
            <a:r>
              <a:rPr lang="vi-VN" sz="2400" b="1" kern="100" dirty="0">
                <a:effectLst/>
                <a:latin typeface="Times New Roman" panose="02020603050405020304" pitchFamily="18" charset="0"/>
                <a:ea typeface="DengXian" panose="02010600030101010101" pitchFamily="2" charset="-122"/>
                <a:cs typeface="Times New Roman" panose="02020603050405020304" pitchFamily="18" charset="0"/>
              </a:rPr>
              <a:t> chủ trì, phối hợp với Bộ Công an và Bộ,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cơ</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quan</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ngang</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Bộ</a:t>
            </a:r>
            <a:r>
              <a:rPr lang="vi-VN" sz="2400" b="1" kern="100" dirty="0">
                <a:effectLst/>
                <a:latin typeface="Times New Roman" panose="02020603050405020304" pitchFamily="18" charset="0"/>
                <a:ea typeface="DengXian" panose="02010600030101010101" pitchFamily="2" charset="-122"/>
                <a:cs typeface="Times New Roman" panose="02020603050405020304" pitchFamily="18" charset="0"/>
              </a:rPr>
              <a:t> có liên quan xây dựng, tích hợp, lồng ghép kiến thức pháp luật về trật tự, an toàn giao thông đường bộ vào chương trình giảng dạy trong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cơ</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sở</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giáo</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dục</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mầm</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non,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cơ</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sở</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giáo</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dục</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phổ</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thông</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cơ</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sở</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giáo</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dục</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nghề</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nghiệp</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vi-VN" sz="2400" b="1" kern="100" dirty="0">
                <a:effectLst/>
                <a:latin typeface="Times New Roman" panose="02020603050405020304" pitchFamily="18" charset="0"/>
                <a:ea typeface="DengXian" panose="02010600030101010101" pitchFamily="2" charset="-122"/>
                <a:cs typeface="Times New Roman" panose="02020603050405020304" pitchFamily="18" charset="0"/>
              </a:rPr>
              <a:t>phù hợp với từng cấp học</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ngành</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học</a:t>
            </a:r>
            <a:r>
              <a:rPr lang="vi-VN" sz="2400" b="1" kern="100" dirty="0">
                <a:effectLst/>
                <a:latin typeface="Times New Roman" panose="02020603050405020304" pitchFamily="18" charset="0"/>
                <a:ea typeface="DengXian" panose="02010600030101010101" pitchFamily="2" charset="-122"/>
                <a:cs typeface="Times New Roman" panose="02020603050405020304" pitchFamily="18" charset="0"/>
              </a:rPr>
              <a:t>.</a:t>
            </a:r>
            <a:endParaRPr lang="en-US" sz="2400" b="1" kern="100" dirty="0">
              <a:effectLst/>
              <a:latin typeface="Aptos"/>
              <a:ea typeface="DengXian" panose="02010600030101010101" pitchFamily="2" charset="-122"/>
              <a:cs typeface="Times New Roman" panose="02020603050405020304" pitchFamily="18"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60" y="5460918"/>
            <a:ext cx="1494434" cy="896661"/>
          </a:xfrm>
          <a:prstGeom prst="rect">
            <a:avLst/>
          </a:prstGeom>
        </p:spPr>
      </p:pic>
    </p:spTree>
    <p:extLst>
      <p:ext uri="{BB962C8B-B14F-4D97-AF65-F5344CB8AC3E}">
        <p14:creationId xmlns:p14="http://schemas.microsoft.com/office/powerpoint/2010/main" val="96044975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2653932" y="147711"/>
            <a:ext cx="697133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II. NHỮNG NỘI DUNG MỚI, BỔ SUNG, SỬA ĐỔI CỦA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GIAO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endParaRPr lang="en-US" sz="2000" dirty="0">
              <a:effectLst/>
              <a:latin typeface=".VnTime" panose="020B7200000000000000"/>
              <a:ea typeface="Times New Roman" panose="02020603050405020304" pitchFamily="18" charset="0"/>
              <a:cs typeface="Times New Roman" panose="02020603050405020304" pitchFamily="18" charset="0"/>
            </a:endParaRPr>
          </a:p>
        </p:txBody>
      </p:sp>
      <p:sp>
        <p:nvSpPr>
          <p:cNvPr id="12" name="TextBox 11"/>
          <p:cNvSpPr txBox="1"/>
          <p:nvPr/>
        </p:nvSpPr>
        <p:spPr>
          <a:xfrm>
            <a:off x="477618" y="1081598"/>
            <a:ext cx="2627697" cy="369332"/>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TƯ</a:t>
            </a:r>
            <a:endParaRPr lang="en-US" sz="1800" dirty="0">
              <a:effectLst/>
              <a:latin typeface=".VnTime" panose="020B7200000000000000"/>
              <a:ea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442760" y="2079181"/>
            <a:ext cx="2251887" cy="1395535"/>
          </a:xfrm>
          <a:prstGeom prst="rect">
            <a:avLst/>
          </a:prstGeom>
        </p:spPr>
      </p:pic>
      <p:sp>
        <p:nvSpPr>
          <p:cNvPr id="17" name="TextBox 16"/>
          <p:cNvSpPr txBox="1"/>
          <p:nvPr/>
        </p:nvSpPr>
        <p:spPr>
          <a:xfrm>
            <a:off x="317631" y="3522841"/>
            <a:ext cx="247369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Luật</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Trật</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toàn</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giao</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thông</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đường</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bộ</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2" name="TextBox 21"/>
          <p:cNvSpPr txBox="1"/>
          <p:nvPr/>
        </p:nvSpPr>
        <p:spPr>
          <a:xfrm>
            <a:off x="3275320" y="1061138"/>
            <a:ext cx="8207141" cy="176439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indent="450215" algn="just">
              <a:lnSpc>
                <a:spcPct val="115000"/>
              </a:lnSpc>
              <a:spcBef>
                <a:spcPts val="600"/>
              </a:spcBef>
              <a:spcAft>
                <a:spcPts val="600"/>
              </a:spcAft>
            </a:pP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Quy</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định</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c</a:t>
            </a:r>
            <a:r>
              <a:rPr lang="vi-VN" sz="2400" b="1" kern="100" dirty="0">
                <a:effectLst/>
                <a:latin typeface="Times New Roman" panose="02020603050405020304" pitchFamily="18" charset="0"/>
                <a:ea typeface="DengXian" panose="02010600030101010101" pitchFamily="2" charset="-122"/>
                <a:cs typeface="Times New Roman" panose="02020603050405020304" pitchFamily="18" charset="0"/>
              </a:rPr>
              <a:t>ơ sở dữ liệu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về</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vi-VN" sz="2400" b="1" kern="100" dirty="0">
                <a:effectLst/>
                <a:latin typeface="Times New Roman" panose="02020603050405020304" pitchFamily="18" charset="0"/>
                <a:ea typeface="DengXian" panose="02010600030101010101" pitchFamily="2" charset="-122"/>
                <a:cs typeface="Times New Roman" panose="02020603050405020304" pitchFamily="18" charset="0"/>
              </a:rPr>
              <a:t>trật tự, an toàn giao thông đường bộ</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là</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cơ</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sở</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dữ</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liệu</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dùng</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chung</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được</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kết</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nối</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chia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sẻ</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với</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Cơ</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sở</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dữ</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liệu</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quốc</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gia</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về</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dân</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cư</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Cơ</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sở</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dữ</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liệu</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về</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đường</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bộ</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và</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các</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cơ</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sở</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dữ</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liệu</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khác</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có</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liên</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quan</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a:t>
            </a:r>
            <a:endParaRPr lang="en-US" sz="2000" b="1" kern="100" dirty="0">
              <a:effectLst/>
              <a:latin typeface="Aptos"/>
              <a:ea typeface="DengXian" panose="02010600030101010101" pitchFamily="2" charset="-122"/>
              <a:cs typeface="Times New Roman" panose="02020603050405020304" pitchFamily="18"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60" y="5460918"/>
            <a:ext cx="1494434" cy="896661"/>
          </a:xfrm>
          <a:prstGeom prst="rect">
            <a:avLst/>
          </a:prstGeom>
        </p:spPr>
      </p:pic>
    </p:spTree>
    <p:extLst>
      <p:ext uri="{BB962C8B-B14F-4D97-AF65-F5344CB8AC3E}">
        <p14:creationId xmlns:p14="http://schemas.microsoft.com/office/powerpoint/2010/main" val="383577940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2653932" y="147711"/>
            <a:ext cx="697133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II. NHỮNG NỘI DUNG MỚI, BỔ SUNG, SỬA ĐỔI CỦA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GIAO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endParaRPr lang="en-US" sz="2000" dirty="0">
              <a:effectLst/>
              <a:latin typeface=".VnTime" panose="020B7200000000000000"/>
              <a:ea typeface="Times New Roman" panose="02020603050405020304" pitchFamily="18" charset="0"/>
              <a:cs typeface="Times New Roman" panose="02020603050405020304" pitchFamily="18" charset="0"/>
            </a:endParaRPr>
          </a:p>
        </p:txBody>
      </p:sp>
      <p:sp>
        <p:nvSpPr>
          <p:cNvPr id="12" name="TextBox 11"/>
          <p:cNvSpPr txBox="1"/>
          <p:nvPr/>
        </p:nvSpPr>
        <p:spPr>
          <a:xfrm>
            <a:off x="477618" y="1081598"/>
            <a:ext cx="2627697" cy="369332"/>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TƯ</a:t>
            </a:r>
            <a:endParaRPr lang="en-US" sz="1800" dirty="0">
              <a:effectLst/>
              <a:latin typeface=".VnTime" panose="020B7200000000000000"/>
              <a:ea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442760" y="2079181"/>
            <a:ext cx="2251887" cy="1395535"/>
          </a:xfrm>
          <a:prstGeom prst="rect">
            <a:avLst/>
          </a:prstGeom>
        </p:spPr>
      </p:pic>
      <p:sp>
        <p:nvSpPr>
          <p:cNvPr id="17" name="TextBox 16"/>
          <p:cNvSpPr txBox="1"/>
          <p:nvPr/>
        </p:nvSpPr>
        <p:spPr>
          <a:xfrm>
            <a:off x="317631" y="3522841"/>
            <a:ext cx="247369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Luật</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Trật</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toàn</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giao</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thông</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đường</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bộ</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2" name="TextBox 21"/>
          <p:cNvSpPr txBox="1"/>
          <p:nvPr/>
        </p:nvSpPr>
        <p:spPr>
          <a:xfrm>
            <a:off x="3275320" y="1061138"/>
            <a:ext cx="8207141" cy="516224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indent="450215" algn="just">
              <a:lnSpc>
                <a:spcPct val="115000"/>
              </a:lnSpc>
              <a:spcBef>
                <a:spcPts val="600"/>
              </a:spcBef>
              <a:spcAft>
                <a:spcPts val="600"/>
              </a:spcAft>
            </a:pP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Tiếp</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tục</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kế</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thừa</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các</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hành</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vi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bị</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nghiêm</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cấm</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từ</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Luật</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Giao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thông</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đường</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bộ</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năm</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2008,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trong</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đó</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quy</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định</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cấm</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đ</a:t>
            </a:r>
            <a:r>
              <a:rPr lang="vi-VN" sz="2400" b="1" kern="100" dirty="0">
                <a:effectLst/>
                <a:latin typeface="Times New Roman" panose="02020603050405020304" pitchFamily="18" charset="0"/>
                <a:ea typeface="DengXian" panose="02010600030101010101" pitchFamily="2" charset="-122"/>
                <a:cs typeface="Times New Roman" panose="02020603050405020304" pitchFamily="18" charset="0"/>
              </a:rPr>
              <a:t>iều khiển phương tiện</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tham</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gia</a:t>
            </a:r>
            <a:r>
              <a:rPr lang="vi-VN" sz="2400" b="1" kern="100" dirty="0">
                <a:effectLst/>
                <a:latin typeface="Times New Roman" panose="02020603050405020304" pitchFamily="18" charset="0"/>
                <a:ea typeface="DengXian" panose="02010600030101010101" pitchFamily="2" charset="-122"/>
                <a:cs typeface="Times New Roman" panose="02020603050405020304" pitchFamily="18" charset="0"/>
              </a:rPr>
              <a:t> giao thông</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đường</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bộ</a:t>
            </a:r>
            <a:r>
              <a:rPr lang="vi-VN" sz="2400" b="1" kern="100" dirty="0">
                <a:effectLst/>
                <a:latin typeface="Times New Roman" panose="02020603050405020304" pitchFamily="18" charset="0"/>
                <a:ea typeface="DengXian" panose="02010600030101010101" pitchFamily="2" charset="-122"/>
                <a:cs typeface="Times New Roman" panose="02020603050405020304" pitchFamily="18" charset="0"/>
              </a:rPr>
              <a:t> mà trong máu hoặc hơi thở có nồng độ cồn</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cấm</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lợi</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dụng</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lạm</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dụng</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nhiệm</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vụ</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bảo</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đảm</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trật</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tự</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an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toàn</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giao</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thông</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đường</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bộ</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để</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thực</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hiện</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hành</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vi vi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phạm</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pháp</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luật</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nhũng</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nhiễu</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xâm</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phạm</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lợi</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ích</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của</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Nhà</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nước</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quyền</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và</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lợi</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ích</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hợp</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pháp</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của</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tổ</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chức</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cá</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nhân</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dirty="0" err="1">
                <a:effectLst/>
                <a:latin typeface="Times New Roman" panose="02020603050405020304" pitchFamily="18" charset="0"/>
                <a:ea typeface="DengXian" panose="02010600030101010101" pitchFamily="2" charset="-122"/>
                <a:cs typeface="Times New Roman" panose="02020603050405020304" pitchFamily="18" charset="0"/>
              </a:rPr>
              <a:t>cấm</a:t>
            </a:r>
            <a:r>
              <a:rPr lang="en-GB" sz="2400" b="1" kern="100" dirty="0">
                <a:effectLst/>
                <a:latin typeface="Times New Roman" panose="02020603050405020304" pitchFamily="18" charset="0"/>
                <a:ea typeface="DengXian" panose="02010600030101010101" pitchFamily="2" charset="-122"/>
                <a:cs typeface="Times New Roman" panose="02020603050405020304" pitchFamily="18" charset="0"/>
              </a:rPr>
              <a:t> l</a:t>
            </a:r>
            <a:r>
              <a:rPr lang="vi-VN" sz="2400" b="1" kern="100" spc="-10" dirty="0">
                <a:effectLst/>
                <a:latin typeface="Times New Roman" panose="02020603050405020304" pitchFamily="18" charset="0"/>
                <a:ea typeface="DengXian" panose="02010600030101010101" pitchFamily="2" charset="-122"/>
                <a:cs typeface="Times New Roman" panose="02020603050405020304" pitchFamily="18" charset="0"/>
              </a:rPr>
              <a:t>ợi dụng chức vụ, quyền hạn, nghề nghiệp của bản thân hoặc người khác để vi phạm pháp luật về trật tự, an toàn giao thông đường bộ</a:t>
            </a:r>
            <a:r>
              <a:rPr lang="en-GB" sz="2400" b="1" kern="100" spc="-1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spc="-10" dirty="0" err="1">
                <a:effectLst/>
                <a:latin typeface="Times New Roman" panose="02020603050405020304" pitchFamily="18" charset="0"/>
                <a:ea typeface="DengXian" panose="02010600030101010101" pitchFamily="2" charset="-122"/>
                <a:cs typeface="Times New Roman" panose="02020603050405020304" pitchFamily="18" charset="0"/>
              </a:rPr>
              <a:t>hoặc</a:t>
            </a:r>
            <a:r>
              <a:rPr lang="en-GB" sz="2400" b="1" kern="100" spc="-10" dirty="0">
                <a:effectLst/>
                <a:latin typeface="Times New Roman" panose="02020603050405020304" pitchFamily="18" charset="0"/>
                <a:ea typeface="DengXian" panose="02010600030101010101" pitchFamily="2" charset="-122"/>
                <a:cs typeface="Times New Roman" panose="02020603050405020304" pitchFamily="18" charset="0"/>
              </a:rPr>
              <a:t> </a:t>
            </a:r>
            <a:r>
              <a:rPr lang="vi-VN" sz="2400" b="1" kern="100" spc="-10" dirty="0">
                <a:effectLst/>
                <a:latin typeface="Times New Roman" panose="02020603050405020304" pitchFamily="18" charset="0"/>
                <a:ea typeface="DengXian" panose="02010600030101010101" pitchFamily="2" charset="-122"/>
                <a:cs typeface="Times New Roman" panose="02020603050405020304" pitchFamily="18" charset="0"/>
              </a:rPr>
              <a:t>can thiệp, tác động vào quá trình xử lý vi phạm</a:t>
            </a:r>
            <a:r>
              <a:rPr lang="en-GB" sz="2400" b="1" kern="100" spc="-1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spc="-10" dirty="0" err="1">
                <a:effectLst/>
                <a:latin typeface="Times New Roman" panose="02020603050405020304" pitchFamily="18" charset="0"/>
                <a:ea typeface="DengXian" panose="02010600030101010101" pitchFamily="2" charset="-122"/>
                <a:cs typeface="Times New Roman" panose="02020603050405020304" pitchFamily="18" charset="0"/>
              </a:rPr>
              <a:t>pháp</a:t>
            </a:r>
            <a:r>
              <a:rPr lang="en-GB" sz="2400" b="1" kern="100" spc="-1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400" b="1" kern="100" spc="-10" dirty="0" err="1">
                <a:effectLst/>
                <a:latin typeface="Times New Roman" panose="02020603050405020304" pitchFamily="18" charset="0"/>
                <a:ea typeface="DengXian" panose="02010600030101010101" pitchFamily="2" charset="-122"/>
                <a:cs typeface="Times New Roman" panose="02020603050405020304" pitchFamily="18" charset="0"/>
              </a:rPr>
              <a:t>luật</a:t>
            </a:r>
            <a:r>
              <a:rPr lang="en-GB" sz="2400" b="1" kern="100" spc="-10" dirty="0">
                <a:effectLst/>
                <a:latin typeface="Times New Roman" panose="02020603050405020304" pitchFamily="18" charset="0"/>
                <a:ea typeface="DengXian" panose="02010600030101010101" pitchFamily="2" charset="-122"/>
                <a:cs typeface="Times New Roman" panose="02020603050405020304" pitchFamily="18" charset="0"/>
              </a:rPr>
              <a:t> </a:t>
            </a:r>
            <a:r>
              <a:rPr lang="vi-VN" sz="2400" b="1" kern="100" spc="-10" dirty="0">
                <a:effectLst/>
                <a:latin typeface="Times New Roman" panose="02020603050405020304" pitchFamily="18" charset="0"/>
                <a:ea typeface="DengXian" panose="02010600030101010101" pitchFamily="2" charset="-122"/>
                <a:cs typeface="Times New Roman" panose="02020603050405020304" pitchFamily="18" charset="0"/>
              </a:rPr>
              <a:t>về trật tự, an toàn giao thông đường bộ.</a:t>
            </a:r>
            <a:endParaRPr lang="en-US" sz="2000" b="1" kern="100" dirty="0">
              <a:effectLst/>
              <a:latin typeface="Aptos"/>
              <a:ea typeface="DengXian" panose="02010600030101010101" pitchFamily="2" charset="-122"/>
              <a:cs typeface="Times New Roman" panose="02020603050405020304" pitchFamily="18"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60" y="5460918"/>
            <a:ext cx="1494434" cy="896661"/>
          </a:xfrm>
          <a:prstGeom prst="rect">
            <a:avLst/>
          </a:prstGeom>
        </p:spPr>
      </p:pic>
    </p:spTree>
    <p:extLst>
      <p:ext uri="{BB962C8B-B14F-4D97-AF65-F5344CB8AC3E}">
        <p14:creationId xmlns:p14="http://schemas.microsoft.com/office/powerpoint/2010/main" val="20938099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2653932" y="147711"/>
            <a:ext cx="697133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II. NHỮNG NỘI DUNG MỚI, BỔ SUNG, SỬA ĐỔI CỦA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GIAO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endParaRPr lang="en-US" sz="2000" dirty="0">
              <a:effectLst/>
              <a:latin typeface=".VnTime" panose="020B7200000000000000"/>
              <a:ea typeface="Times New Roman" panose="02020603050405020304" pitchFamily="18" charset="0"/>
              <a:cs typeface="Times New Roman" panose="02020603050405020304" pitchFamily="18" charset="0"/>
            </a:endParaRPr>
          </a:p>
        </p:txBody>
      </p:sp>
      <p:sp>
        <p:nvSpPr>
          <p:cNvPr id="12" name="TextBox 11"/>
          <p:cNvSpPr txBox="1"/>
          <p:nvPr/>
        </p:nvSpPr>
        <p:spPr>
          <a:xfrm>
            <a:off x="798896" y="1081598"/>
            <a:ext cx="2627697" cy="369332"/>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TƯ</a:t>
            </a:r>
            <a:endParaRPr lang="en-US" sz="1800" dirty="0">
              <a:effectLst/>
              <a:latin typeface=".VnTime" panose="020B7200000000000000"/>
              <a:ea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442760" y="2079181"/>
            <a:ext cx="2251887" cy="1395535"/>
          </a:xfrm>
          <a:prstGeom prst="rect">
            <a:avLst/>
          </a:prstGeom>
        </p:spPr>
      </p:pic>
      <p:sp>
        <p:nvSpPr>
          <p:cNvPr id="17" name="TextBox 16"/>
          <p:cNvSpPr txBox="1"/>
          <p:nvPr/>
        </p:nvSpPr>
        <p:spPr>
          <a:xfrm>
            <a:off x="317631" y="3522841"/>
            <a:ext cx="2473694"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TT 32/2023/TT-BCA</a:t>
            </a:r>
          </a:p>
        </p:txBody>
      </p:sp>
      <p:sp>
        <p:nvSpPr>
          <p:cNvPr id="21" name="TextBox 20"/>
          <p:cNvSpPr txBox="1"/>
          <p:nvPr/>
        </p:nvSpPr>
        <p:spPr>
          <a:xfrm>
            <a:off x="3780211" y="995351"/>
            <a:ext cx="7689893"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000" b="1" kern="100" dirty="0">
                <a:effectLst/>
                <a:latin typeface="Times New Roman" panose="02020603050405020304" pitchFamily="18" charset="0"/>
                <a:ea typeface="Times New Roman" panose="02020603050405020304" pitchFamily="18" charset="0"/>
              </a:rPr>
              <a:t>LUẬT TRẬT TỰ, AN TOÀN GIAO THÔNG ĐƯỜNG BỘ NĂM 2024 CÓ 9 CHƯƠNG, 89 </a:t>
            </a:r>
            <a:r>
              <a:rPr lang="en-US" sz="2000" b="1" kern="100" dirty="0" err="1">
                <a:latin typeface="Times New Roman" panose="02020603050405020304" pitchFamily="18" charset="0"/>
                <a:ea typeface="Times New Roman" panose="02020603050405020304" pitchFamily="18" charset="0"/>
              </a:rPr>
              <a:t>ĐIỀU</a:t>
            </a:r>
            <a:endParaRPr lang="en-US" sz="2000" b="1" dirty="0">
              <a:effectLst/>
              <a:latin typeface=".VnTime" panose="020B7200000000000000"/>
              <a:ea typeface="Times New Roman" panose="02020603050405020304" pitchFamily="18" charset="0"/>
              <a:cs typeface="Times New Roman" panose="02020603050405020304" pitchFamily="18" charset="0"/>
            </a:endParaRPr>
          </a:p>
        </p:txBody>
      </p:sp>
      <p:sp>
        <p:nvSpPr>
          <p:cNvPr id="22" name="TextBox 21"/>
          <p:cNvSpPr txBox="1"/>
          <p:nvPr/>
        </p:nvSpPr>
        <p:spPr>
          <a:xfrm>
            <a:off x="3262963" y="1906448"/>
            <a:ext cx="8207141" cy="45318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indent="365760" algn="just">
              <a:lnSpc>
                <a:spcPct val="115000"/>
              </a:lnSpc>
              <a:spcBef>
                <a:spcPts val="400"/>
              </a:spcBef>
              <a:spcAft>
                <a:spcPts val="400"/>
              </a:spcAft>
            </a:pPr>
            <a:r>
              <a:rPr lang="pt-BR"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Chương II (Quy tắc giao thông đường bộ) gồm 24 điều, từ Điều 10 đến Điều 33, quy định về: (10) </a:t>
            </a:r>
            <a:r>
              <a:rPr lang="vi-VN"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Quy tắc chung</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(11)</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Chấp</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b</a:t>
            </a:r>
            <a:r>
              <a:rPr lang="vi-VN"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áo hiệu đường bộ</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(12)</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Chấp</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tốc</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xe</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(13)</a:t>
            </a:r>
            <a:r>
              <a:rPr lang="vi-VN"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Sử dụng làn đường</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(14)</a:t>
            </a:r>
            <a:r>
              <a:rPr lang="vi-VN"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Vượt xe và nhường đường cho xe xin vượt</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(15)</a:t>
            </a:r>
            <a:r>
              <a:rPr lang="vi-VN"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Chuyển hướng xe</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(16)</a:t>
            </a:r>
            <a:r>
              <a:rPr lang="vi-VN"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Lùi xe</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(17)</a:t>
            </a:r>
            <a:r>
              <a:rPr lang="vi-VN"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Tránh xe đi ngược chiều</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(18)</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Dừng</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xe</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đỗ</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xe</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(19)</a:t>
            </a:r>
            <a:r>
              <a:rPr lang="vi-VN"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Mở cửa xe</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(20)</a:t>
            </a:r>
            <a:r>
              <a:rPr lang="vi-VN"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Sử dụng đèn</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(21)</a:t>
            </a:r>
            <a:r>
              <a:rPr lang="vi-VN"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Sử dụng tín hiệu còi</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(22)</a:t>
            </a:r>
            <a:r>
              <a:rPr lang="pt-BR"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Nhường đường tại nơi đường giao nhau; (23)Qua phà, qua cầu phao; (24)</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Giao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ngang</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sắt</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(25)</a:t>
            </a:r>
            <a:r>
              <a:rPr lang="pt-BR"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Giao thông trên đường cao tốc; (26)Giao thông trong hầm đường bộ; (27)</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Xe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ưu</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(28)</a:t>
            </a:r>
            <a:r>
              <a:rPr lang="vi-VN"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vi-VN" sz="1800" i="1" kern="100" dirty="0">
                <a:effectLst/>
                <a:latin typeface="Times New Roman" panose="02020603050405020304" pitchFamily="18" charset="0"/>
                <a:ea typeface=".VnTime" panose="020B7200000000000000"/>
                <a:cs typeface="Times New Roman" panose="02020603050405020304" pitchFamily="18" charset="0"/>
              </a:rPr>
              <a:t>rường hợp chở người trên xe ô tô chở hàng</a:t>
            </a:r>
            <a:r>
              <a:rPr lang="en-GB" sz="1800" i="1" kern="100" dirty="0">
                <a:effectLst/>
                <a:latin typeface="Times New Roman" panose="02020603050405020304" pitchFamily="18" charset="0"/>
                <a:ea typeface=".VnTime" panose="020B7200000000000000"/>
                <a:cs typeface="Times New Roman" panose="02020603050405020304" pitchFamily="18" charset="0"/>
              </a:rPr>
              <a:t>; (29)</a:t>
            </a:r>
            <a:r>
              <a:rPr lang="vi-VN"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Xe kéo xe, xe kéo rơ moóc và xe ô tô đầu kéo kéo sơ mi rơ moóc; </a:t>
            </a:r>
            <a:r>
              <a:rPr lang="en-US"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(30)</a:t>
            </a:r>
            <a:r>
              <a:rPr lang="vi-VN"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Người đi bộ; </a:t>
            </a:r>
            <a:r>
              <a:rPr lang="en-US"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(31)</a:t>
            </a:r>
            <a:r>
              <a:rPr lang="vi-VN"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trẻ em, phụ nữ mang thai, người già yếu, người khuyết tật, người mất năng lực hành vi dân sự tham gia giao thông đường bộ; </a:t>
            </a:r>
            <a:r>
              <a:rPr lang="en-US"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(32)</a:t>
            </a:r>
            <a:r>
              <a:rPr lang="vi-VN"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Người điều khiển, người được chở, hàng hóa xếp trên xe thô sơ; </a:t>
            </a:r>
            <a:r>
              <a:rPr lang="en-US"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(33)</a:t>
            </a:r>
            <a:r>
              <a:rPr lang="vi-VN"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pt-BR"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điều khiển, dẫn dắt vật nuôi, điều khiển xe vật nuôi kéo đi trên đường bộ; N</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gười</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lái</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xe</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được chở, hàng hóa xếp</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xe</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mô</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tô</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xe</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máy</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23" name="Straight Arrow Connector 22"/>
          <p:cNvCxnSpPr/>
          <p:nvPr/>
        </p:nvCxnSpPr>
        <p:spPr>
          <a:xfrm>
            <a:off x="2432675" y="1265722"/>
            <a:ext cx="1347536"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60" y="5460918"/>
            <a:ext cx="1494434" cy="896661"/>
          </a:xfrm>
          <a:prstGeom prst="rect">
            <a:avLst/>
          </a:prstGeom>
        </p:spPr>
      </p:pic>
    </p:spTree>
    <p:extLst>
      <p:ext uri="{BB962C8B-B14F-4D97-AF65-F5344CB8AC3E}">
        <p14:creationId xmlns:p14="http://schemas.microsoft.com/office/powerpoint/2010/main" val="199143922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3212198" y="176745"/>
            <a:ext cx="6237171"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I. </a:t>
            </a:r>
            <a:r>
              <a:rPr lang="en-US" sz="2000" b="1" dirty="0" err="1">
                <a:latin typeface="Times New Roman" panose="02020603050405020304" pitchFamily="18" charset="0"/>
                <a:cs typeface="Times New Roman" panose="02020603050405020304" pitchFamily="18" charset="0"/>
              </a:rPr>
              <a:t>SỰ</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CẦN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THIẾT</a:t>
            </a:r>
            <a:r>
              <a:rPr lang="en-US" sz="2000" b="1" dirty="0">
                <a:latin typeface="Times New Roman" panose="02020603050405020304" pitchFamily="18" charset="0"/>
                <a:cs typeface="Times New Roman" panose="02020603050405020304" pitchFamily="18" charset="0"/>
              </a:rPr>
              <a:t> BAN </a:t>
            </a:r>
            <a:r>
              <a:rPr lang="en-US" sz="2000" b="1" dirty="0" err="1">
                <a:latin typeface="Times New Roman" panose="02020603050405020304" pitchFamily="18" charset="0"/>
                <a:cs typeface="Times New Roman" panose="02020603050405020304" pitchFamily="18" charset="0"/>
              </a:rPr>
              <a:t>HÀNH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TƯ</a:t>
            </a:r>
            <a:endParaRPr lang="en-US" sz="2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419726" y="682031"/>
            <a:ext cx="4470933"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1. </a:t>
            </a:r>
            <a:r>
              <a:rPr lang="vi-VN" sz="2800" b="1" dirty="0">
                <a:solidFill>
                  <a:srgbClr val="FF0000"/>
                </a:solidFill>
                <a:latin typeface="Times New Roman" panose="02020603050405020304" pitchFamily="18" charset="0"/>
                <a:cs typeface="Times New Roman" panose="02020603050405020304" pitchFamily="18" charset="0"/>
              </a:rPr>
              <a:t>Cơ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sở</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chính</a:t>
            </a:r>
            <a:r>
              <a:rPr lang="en-US" sz="2800" b="1" dirty="0">
                <a:solidFill>
                  <a:srgbClr val="FF0000"/>
                </a:solidFill>
                <a:latin typeface="Times New Roman" panose="02020603050405020304" pitchFamily="18" charset="0"/>
                <a:cs typeface="Times New Roman" panose="02020603050405020304" pitchFamily="18" charset="0"/>
              </a:rPr>
              <a:t> tri, </a:t>
            </a:r>
            <a:r>
              <a:rPr lang="en-US" sz="2800" b="1" dirty="0" err="1">
                <a:solidFill>
                  <a:srgbClr val="FF0000"/>
                </a:solidFill>
                <a:latin typeface="Times New Roman" panose="02020603050405020304" pitchFamily="18" charset="0"/>
                <a:cs typeface="Times New Roman" panose="02020603050405020304" pitchFamily="18" charset="0"/>
              </a:rPr>
              <a:t>pháp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lý</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921029" y="1944431"/>
            <a:ext cx="2251887" cy="1395535"/>
          </a:xfrm>
          <a:prstGeom prst="rect">
            <a:avLst/>
          </a:prstGeom>
        </p:spPr>
      </p:pic>
      <p:sp>
        <p:nvSpPr>
          <p:cNvPr id="12" name="TextBox 11"/>
          <p:cNvSpPr txBox="1"/>
          <p:nvPr/>
        </p:nvSpPr>
        <p:spPr>
          <a:xfrm>
            <a:off x="385005" y="3339966"/>
            <a:ext cx="3570973" cy="984885"/>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Luật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tự</a:t>
            </a:r>
            <a:r>
              <a:rPr lang="en-US" sz="2000" b="1" dirty="0">
                <a:latin typeface="Times New Roman" panose="02020603050405020304" pitchFamily="18" charset="0"/>
                <a:cs typeface="Times New Roman" panose="02020603050405020304" pitchFamily="18" charset="0"/>
              </a:rPr>
              <a:t>, an </a:t>
            </a:r>
            <a:r>
              <a:rPr lang="en-US" sz="2000" b="1" dirty="0" err="1">
                <a:latin typeface="Times New Roman" panose="02020603050405020304" pitchFamily="18" charset="0"/>
                <a:cs typeface="Times New Roman" panose="02020603050405020304" pitchFamily="18" charset="0"/>
              </a:rPr>
              <a:t>toàn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đường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bộ</a:t>
            </a:r>
            <a:endParaRPr lang="en-US" sz="2000" b="1" dirty="0">
              <a:latin typeface="Times New Roman" panose="02020603050405020304" pitchFamily="18" charset="0"/>
              <a:cs typeface="Times New Roman" panose="02020603050405020304" pitchFamily="18" charset="0"/>
            </a:endParaRPr>
          </a:p>
          <a:p>
            <a:endParaRPr lang="en-US" dirty="0"/>
          </a:p>
        </p:txBody>
      </p:sp>
      <p:cxnSp>
        <p:nvCxnSpPr>
          <p:cNvPr id="13" name="Straight Arrow Connector 12"/>
          <p:cNvCxnSpPr/>
          <p:nvPr/>
        </p:nvCxnSpPr>
        <p:spPr>
          <a:xfrm>
            <a:off x="3311091" y="1944431"/>
            <a:ext cx="2916454"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8" name="TextBox 17"/>
          <p:cNvSpPr txBox="1"/>
          <p:nvPr/>
        </p:nvSpPr>
        <p:spPr>
          <a:xfrm>
            <a:off x="6776185" y="1426855"/>
            <a:ext cx="3368842" cy="1015663"/>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Nhiều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phạm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pháp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luật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cứ</a:t>
            </a:r>
            <a:r>
              <a:rPr lang="en-US" sz="2000" b="1" dirty="0">
                <a:latin typeface="Times New Roman" panose="02020603050405020304" pitchFamily="18" charset="0"/>
                <a:cs typeface="Times New Roman" panose="02020603050405020304" pitchFamily="18" charset="0"/>
              </a:rPr>
              <a:t> ban </a:t>
            </a:r>
            <a:r>
              <a:rPr lang="en-US" sz="2000" b="1" dirty="0" err="1">
                <a:latin typeface="Times New Roman" panose="02020603050405020304" pitchFamily="18" charset="0"/>
                <a:cs typeface="Times New Roman" panose="02020603050405020304" pitchFamily="18" charset="0"/>
              </a:rPr>
              <a:t>hành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tư</a:t>
            </a:r>
            <a:r>
              <a:rPr lang="en-US" sz="2000" b="1" dirty="0">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đã</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thay</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đổi</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5476774" y="3226870"/>
            <a:ext cx="6237172" cy="461665"/>
          </a:xfrm>
          <a:prstGeom prst="rect">
            <a:avLst/>
          </a:prstGeom>
          <a:noFill/>
        </p:spPr>
        <p:txBody>
          <a:bodyPr wrap="square" rtlCol="0">
            <a:spAutoFit/>
          </a:bodyPr>
          <a:lstStyle/>
          <a:p>
            <a:pPr>
              <a:spcBef>
                <a:spcPts val="600"/>
              </a:spcBef>
            </a:pP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Kết luận số 19-KL/TW ngày 14/10/2021 </a:t>
            </a:r>
            <a:endParaRPr lang="en-US" sz="2400" b="1" dirty="0">
              <a:latin typeface="Times New Roman" panose="02020603050405020304" pitchFamily="18" charset="0"/>
              <a:cs typeface="Times New Roman" panose="02020603050405020304" pitchFamily="18" charset="0"/>
            </a:endParaRPr>
          </a:p>
        </p:txBody>
      </p:sp>
      <p:sp>
        <p:nvSpPr>
          <p:cNvPr id="20" name="Arrow: Down 19"/>
          <p:cNvSpPr/>
          <p:nvPr/>
        </p:nvSpPr>
        <p:spPr>
          <a:xfrm>
            <a:off x="8133347" y="2616628"/>
            <a:ext cx="484632" cy="6102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055" y="5474564"/>
            <a:ext cx="1331492" cy="87683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split orient="vert"/>
        <p:sndAc>
          <p:endSnd/>
        </p:sndAc>
      </p:transition>
    </mc:Choice>
    <mc:Fallback xmlns="">
      <p:transition>
        <p:split orient="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2653932" y="147711"/>
            <a:ext cx="697133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II. NHỮNG NỘI DUNG MỚI, BỔ SUNG, SỬA ĐỔI CỦA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GIAO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endParaRPr lang="en-US" sz="2000" dirty="0">
              <a:effectLst/>
              <a:latin typeface=".VnTime" panose="020B7200000000000000"/>
              <a:ea typeface="Times New Roman" panose="02020603050405020304" pitchFamily="18" charset="0"/>
              <a:cs typeface="Times New Roman" panose="02020603050405020304" pitchFamily="18" charset="0"/>
            </a:endParaRPr>
          </a:p>
        </p:txBody>
      </p:sp>
      <p:sp>
        <p:nvSpPr>
          <p:cNvPr id="12" name="TextBox 11"/>
          <p:cNvSpPr txBox="1"/>
          <p:nvPr/>
        </p:nvSpPr>
        <p:spPr>
          <a:xfrm>
            <a:off x="798896" y="1081598"/>
            <a:ext cx="2627697" cy="369332"/>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TƯ</a:t>
            </a:r>
            <a:endParaRPr lang="en-US" sz="1800" dirty="0">
              <a:effectLst/>
              <a:latin typeface=".VnTime" panose="020B7200000000000000"/>
              <a:ea typeface="Times New Roman" panose="02020603050405020304" pitchFamily="18" charset="0"/>
              <a:cs typeface="Times New Roman" panose="02020603050405020304" pitchFamily="18" charset="0"/>
            </a:endParaRPr>
          </a:p>
        </p:txBody>
      </p:sp>
      <p:sp>
        <p:nvSpPr>
          <p:cNvPr id="21" name="TextBox 20"/>
          <p:cNvSpPr txBox="1"/>
          <p:nvPr/>
        </p:nvSpPr>
        <p:spPr>
          <a:xfrm>
            <a:off x="3780211" y="1007706"/>
            <a:ext cx="7689893"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000" b="1" kern="100" dirty="0">
                <a:effectLst/>
                <a:latin typeface="Times New Roman" panose="02020603050405020304" pitchFamily="18" charset="0"/>
                <a:ea typeface="Times New Roman" panose="02020603050405020304" pitchFamily="18" charset="0"/>
              </a:rPr>
              <a:t>LUẬT TRẬT TỰ, AN TOÀN GIAO THÔNG ĐƯỜNG BỘ NĂM 2024 CÓ 9 CHƯƠNG, 89 </a:t>
            </a:r>
            <a:r>
              <a:rPr lang="en-US" sz="2000" b="1" kern="100" dirty="0" err="1">
                <a:latin typeface="Times New Roman" panose="02020603050405020304" pitchFamily="18" charset="0"/>
                <a:ea typeface="Times New Roman" panose="02020603050405020304" pitchFamily="18" charset="0"/>
              </a:rPr>
              <a:t>ĐIỀU</a:t>
            </a:r>
            <a:endParaRPr lang="en-US" sz="2000" b="1" dirty="0">
              <a:effectLst/>
              <a:latin typeface=".VnTime" panose="020B7200000000000000"/>
              <a:ea typeface="Times New Roman" panose="02020603050405020304" pitchFamily="18" charset="0"/>
              <a:cs typeface="Times New Roman" panose="02020603050405020304" pitchFamily="18" charset="0"/>
            </a:endParaRPr>
          </a:p>
        </p:txBody>
      </p:sp>
      <p:sp>
        <p:nvSpPr>
          <p:cNvPr id="22" name="TextBox 21"/>
          <p:cNvSpPr txBox="1"/>
          <p:nvPr/>
        </p:nvSpPr>
        <p:spPr>
          <a:xfrm>
            <a:off x="580768" y="1745810"/>
            <a:ext cx="11034583" cy="48288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indent="450215" algn="just">
              <a:lnSpc>
                <a:spcPct val="115000"/>
              </a:lnSpc>
              <a:spcBef>
                <a:spcPts val="600"/>
              </a:spcBef>
              <a:spcAft>
                <a:spcPts val="600"/>
              </a:spcAft>
            </a:pPr>
            <a:r>
              <a:rPr lang="pt-BR" sz="1800" b="1" kern="1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Tiếp tục kế thừa các quy tắc giao thông đường bộ của Luật Giao thông đường bộ năm 2008, đồng thời bổ sung các nội dung mới cho phù hợp với tình hình thực tiễn, gồm:</a:t>
            </a:r>
            <a:endParaRPr lang="en-US" sz="1600" b="1" kern="100" dirty="0">
              <a:solidFill>
                <a:srgbClr val="FF0000"/>
              </a:solidFill>
              <a:effectLst/>
              <a:latin typeface="Aptos"/>
              <a:ea typeface="DengXian" panose="02010600030101010101" pitchFamily="2" charset="-122"/>
              <a:cs typeface="Times New Roman" panose="02020603050405020304" pitchFamily="18" charset="0"/>
            </a:endParaRPr>
          </a:p>
          <a:p>
            <a:pPr indent="450215" algn="just">
              <a:lnSpc>
                <a:spcPct val="115000"/>
              </a:lnSpc>
              <a:spcBef>
                <a:spcPts val="600"/>
              </a:spcBef>
              <a:spcAft>
                <a:spcPts val="600"/>
              </a:spcAft>
            </a:pP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Quy</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định</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k</a:t>
            </a:r>
            <a:r>
              <a:rPr lang="vi-VN" sz="1800" kern="100" dirty="0">
                <a:effectLst/>
                <a:latin typeface="Times New Roman" panose="02020603050405020304" pitchFamily="18" charset="0"/>
                <a:ea typeface="DengXian" panose="02010600030101010101" pitchFamily="2" charset="-122"/>
                <a:cs typeface="Times New Roman" panose="02020603050405020304" pitchFamily="18" charset="0"/>
              </a:rPr>
              <a:t>hi chở trẻ em dưới 10 tuổi và chiều cao dưới 1,35 mét trên xe ô tô</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không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được</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cho</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trẻ</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em</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ngồi</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cùng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hàng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ghế</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với</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người</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lái</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xe</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trừ</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loại</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xe</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ô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tô</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chỉ</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có</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một</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hàng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ghế</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a:t>
            </a:r>
            <a:r>
              <a:rPr lang="vi-VN" sz="1800" kern="100" dirty="0">
                <a:effectLst/>
                <a:latin typeface="Times New Roman" panose="02020603050405020304" pitchFamily="18" charset="0"/>
                <a:ea typeface="DengXian" panose="02010600030101010101" pitchFamily="2" charset="-122"/>
                <a:cs typeface="Times New Roman" panose="02020603050405020304" pitchFamily="18" charset="0"/>
              </a:rPr>
              <a:t> người lái xe phải sử dụng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hướng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dẫn</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sử</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dụng</a:t>
            </a:r>
            <a:r>
              <a:rPr lang="vi-VN" sz="1800" kern="100" dirty="0">
                <a:effectLst/>
                <a:latin typeface="Times New Roman" panose="02020603050405020304" pitchFamily="18" charset="0"/>
                <a:ea typeface="DengXian" panose="02010600030101010101" pitchFamily="2" charset="-122"/>
                <a:cs typeface="Times New Roman" panose="02020603050405020304" pitchFamily="18" charset="0"/>
              </a:rPr>
              <a:t> thiết bị an toàn</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phù</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hợp</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cho</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trẻ</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em</a:t>
            </a:r>
            <a:r>
              <a:rPr lang="vi-VN" sz="1800" kern="100" dirty="0">
                <a:effectLst/>
                <a:latin typeface="Times New Roman" panose="02020603050405020304" pitchFamily="18" charset="0"/>
                <a:ea typeface="DengXian" panose="02010600030101010101" pitchFamily="2" charset="-122"/>
                <a:cs typeface="Times New Roman" panose="02020603050405020304" pitchFamily="18" charset="0"/>
              </a:rPr>
              <a:t>.</a:t>
            </a:r>
            <a:endParaRPr lang="en-US" sz="1600" kern="100" dirty="0">
              <a:effectLst/>
              <a:latin typeface="Aptos"/>
              <a:ea typeface="DengXian" panose="02010600030101010101" pitchFamily="2" charset="-122"/>
              <a:cs typeface="Times New Roman" panose="02020603050405020304" pitchFamily="18" charset="0"/>
            </a:endParaRPr>
          </a:p>
          <a:p>
            <a:pPr indent="450215" algn="just">
              <a:lnSpc>
                <a:spcPct val="115000"/>
              </a:lnSpc>
              <a:spcBef>
                <a:spcPts val="600"/>
              </a:spcBef>
              <a:spcAft>
                <a:spcPts val="600"/>
              </a:spcAft>
            </a:pP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Quy</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định</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cụ</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thể</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quy</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tắc</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tham</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gia</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giao</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thông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trên</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đường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cao</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tốc</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a:t>
            </a:r>
            <a:endParaRPr lang="en-US" sz="1600" kern="100" dirty="0">
              <a:effectLst/>
              <a:latin typeface="Aptos"/>
              <a:ea typeface="DengXian" panose="02010600030101010101" pitchFamily="2" charset="-122"/>
              <a:cs typeface="Times New Roman" panose="02020603050405020304" pitchFamily="18" charset="0"/>
            </a:endParaRPr>
          </a:p>
          <a:p>
            <a:pPr indent="450215" algn="just">
              <a:lnSpc>
                <a:spcPct val="115000"/>
              </a:lnSpc>
              <a:spcBef>
                <a:spcPts val="600"/>
              </a:spcBef>
              <a:spcAft>
                <a:spcPts val="600"/>
              </a:spcAft>
            </a:pP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Bổ</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sung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đối</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tượng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vi-VN" sz="1800" kern="100" dirty="0">
                <a:effectLst/>
                <a:latin typeface="Times New Roman" panose="02020603050405020304" pitchFamily="18" charset="0"/>
                <a:ea typeface="DengXian" panose="02010600030101010101" pitchFamily="2" charset="-122"/>
                <a:cs typeface="Times New Roman" panose="02020603050405020304" pitchFamily="18" charset="0"/>
              </a:rPr>
              <a:t>xe chữa cháy của các lực lượng khác được huy động đi làm nhiệm vụ chữa cháy</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vi-VN" sz="1800" kern="100" dirty="0">
                <a:effectLst/>
                <a:latin typeface="Times New Roman" panose="02020603050405020304" pitchFamily="18" charset="0"/>
                <a:ea typeface="DengXian" panose="02010600030101010101" pitchFamily="2" charset="-122"/>
                <a:cs typeface="Times New Roman" panose="02020603050405020304" pitchFamily="18" charset="0"/>
              </a:rPr>
              <a:t>xe của lực lượng kiểm sát đi làm nhiệm vụ khẩn cấp</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là</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xe</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ưu</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tiên</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a:t>
            </a:r>
            <a:endParaRPr lang="en-US" sz="1600" kern="100" dirty="0">
              <a:effectLst/>
              <a:latin typeface="Aptos"/>
              <a:ea typeface="DengXian" panose="02010600030101010101" pitchFamily="2" charset="-122"/>
              <a:cs typeface="Times New Roman" panose="02020603050405020304" pitchFamily="18" charset="0"/>
            </a:endParaRPr>
          </a:p>
          <a:p>
            <a:pPr indent="450215" algn="just">
              <a:lnSpc>
                <a:spcPct val="115000"/>
              </a:lnSpc>
              <a:spcBef>
                <a:spcPts val="600"/>
              </a:spcBef>
              <a:spcAft>
                <a:spcPts val="600"/>
              </a:spcAft>
            </a:pP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Quy</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định</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cụ</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thể</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h</a:t>
            </a:r>
            <a:r>
              <a:rPr lang="pt-BR" sz="1800" kern="100" dirty="0">
                <a:effectLst/>
                <a:latin typeface="Times New Roman" panose="02020603050405020304" pitchFamily="18" charset="0"/>
                <a:ea typeface="DengXian" panose="02010600030101010101" pitchFamily="2" charset="-122"/>
                <a:cs typeface="Times New Roman" panose="02020603050405020304" pitchFamily="18" charset="0"/>
              </a:rPr>
              <a:t>àng hóa xếp trên xe thô sơ phải bảo đảm an toàn, không gây cản trở giao thông và che khuất tầm nhìn của người điều khiển.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Hàng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hóa</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xếp</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trên</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xe</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không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vượt</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quá</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1/3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chiều</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dài</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thân</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xe</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và</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không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vượt</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quá</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01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mét</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phía</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trước</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và</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phía</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sau</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xe</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không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vượt</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quá</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0,4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mét</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mỗi</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bên</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bánh</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xe</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x</a:t>
            </a:r>
            <a:r>
              <a:rPr lang="vi-VN" sz="1800" kern="100" dirty="0">
                <a:effectLst/>
                <a:latin typeface="Times New Roman" panose="02020603050405020304" pitchFamily="18" charset="0"/>
                <a:ea typeface="DengXian" panose="02010600030101010101" pitchFamily="2" charset="-122"/>
                <a:cs typeface="Times New Roman" panose="02020603050405020304" pitchFamily="18" charset="0"/>
              </a:rPr>
              <a:t>e mô tô, xe gắn máy</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không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được</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xếp</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hàng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hóa</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vượt</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quá</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chiều</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rộng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giá</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đèo</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hàng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về</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mỗi</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bên</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0,3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mét</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vượt</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quá</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về</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phía</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sau</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giá</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đèo</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hàng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0,5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mét</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theo</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thiết</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kế</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của</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nhà</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sản</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xuất</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chiều</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cao</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xếp</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hàng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hóa</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tính</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từ</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mặt</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đường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xe</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chạy</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không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vượt</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quá</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02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mét</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a:t>
            </a:r>
            <a:endParaRPr lang="en-US" sz="1600" kern="100" dirty="0">
              <a:effectLst/>
              <a:latin typeface="Aptos"/>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0730915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2653932" y="147711"/>
            <a:ext cx="697133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II. NHỮNG NỘI DUNG MỚI, BỔ SUNG, SỬA ĐỔI CỦA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GIAO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endParaRPr lang="en-US" sz="2000" dirty="0">
              <a:effectLst/>
              <a:latin typeface=".VnTime" panose="020B7200000000000000"/>
              <a:ea typeface="Times New Roman" panose="02020603050405020304" pitchFamily="18" charset="0"/>
              <a:cs typeface="Times New Roman" panose="02020603050405020304" pitchFamily="18" charset="0"/>
            </a:endParaRPr>
          </a:p>
        </p:txBody>
      </p:sp>
      <p:sp>
        <p:nvSpPr>
          <p:cNvPr id="12" name="TextBox 11"/>
          <p:cNvSpPr txBox="1"/>
          <p:nvPr/>
        </p:nvSpPr>
        <p:spPr>
          <a:xfrm>
            <a:off x="798896" y="1081598"/>
            <a:ext cx="2627697" cy="369332"/>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TƯ</a:t>
            </a:r>
            <a:endParaRPr lang="en-US" sz="1800" dirty="0">
              <a:effectLst/>
              <a:latin typeface=".VnTime" panose="020B7200000000000000"/>
              <a:ea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442760" y="2079181"/>
            <a:ext cx="2251887" cy="1395535"/>
          </a:xfrm>
          <a:prstGeom prst="rect">
            <a:avLst/>
          </a:prstGeom>
        </p:spPr>
      </p:pic>
      <p:sp>
        <p:nvSpPr>
          <p:cNvPr id="17" name="TextBox 16"/>
          <p:cNvSpPr txBox="1"/>
          <p:nvPr/>
        </p:nvSpPr>
        <p:spPr>
          <a:xfrm>
            <a:off x="317631" y="3522841"/>
            <a:ext cx="2473694"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TT 32/2023/TT-BCA</a:t>
            </a:r>
          </a:p>
        </p:txBody>
      </p:sp>
      <p:sp>
        <p:nvSpPr>
          <p:cNvPr id="21" name="TextBox 20"/>
          <p:cNvSpPr txBox="1"/>
          <p:nvPr/>
        </p:nvSpPr>
        <p:spPr>
          <a:xfrm>
            <a:off x="3780211" y="1353701"/>
            <a:ext cx="7689893"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000" b="1" kern="100" dirty="0">
                <a:effectLst/>
                <a:latin typeface="Times New Roman" panose="02020603050405020304" pitchFamily="18" charset="0"/>
                <a:ea typeface="Times New Roman" panose="02020603050405020304" pitchFamily="18" charset="0"/>
              </a:rPr>
              <a:t>LUẬT TRẬT TỰ, AN TOÀN GIAO THÔNG ĐƯỜNG BỘ NĂM 2024 CÓ 9 CHƯƠNG, 89 </a:t>
            </a:r>
            <a:r>
              <a:rPr lang="en-US" sz="2000" b="1" kern="100" dirty="0" err="1">
                <a:latin typeface="Times New Roman" panose="02020603050405020304" pitchFamily="18" charset="0"/>
                <a:ea typeface="Times New Roman" panose="02020603050405020304" pitchFamily="18" charset="0"/>
              </a:rPr>
              <a:t>ĐIỀU</a:t>
            </a:r>
            <a:endParaRPr lang="en-US" sz="2000" b="1" dirty="0">
              <a:effectLst/>
              <a:latin typeface=".VnTime" panose="020B7200000000000000"/>
              <a:ea typeface="Times New Roman" panose="02020603050405020304" pitchFamily="18" charset="0"/>
              <a:cs typeface="Times New Roman" panose="02020603050405020304" pitchFamily="18" charset="0"/>
            </a:endParaRPr>
          </a:p>
        </p:txBody>
      </p:sp>
      <p:sp>
        <p:nvSpPr>
          <p:cNvPr id="22" name="TextBox 21"/>
          <p:cNvSpPr txBox="1"/>
          <p:nvPr/>
        </p:nvSpPr>
        <p:spPr>
          <a:xfrm>
            <a:off x="3262963" y="2277154"/>
            <a:ext cx="8207141" cy="290143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indent="365760" algn="just">
              <a:lnSpc>
                <a:spcPct val="115000"/>
              </a:lnSpc>
              <a:spcBef>
                <a:spcPts val="400"/>
              </a:spcBef>
              <a:spcAft>
                <a:spcPts val="400"/>
              </a:spcAft>
            </a:pPr>
            <a:r>
              <a:rPr lang="en-GB" sz="2000" b="1" kern="100" dirty="0" err="1">
                <a:effectLst/>
                <a:latin typeface="Times New Roman" panose="02020603050405020304" pitchFamily="18" charset="0"/>
                <a:ea typeface="Times New Roman" panose="02020603050405020304" pitchFamily="18" charset="0"/>
              </a:rPr>
              <a:t>Chương</a:t>
            </a:r>
            <a:r>
              <a:rPr lang="en-GB" sz="2000" b="1" kern="100" dirty="0">
                <a:effectLst/>
                <a:latin typeface="Times New Roman" panose="02020603050405020304" pitchFamily="18" charset="0"/>
                <a:ea typeface="Times New Roman" panose="02020603050405020304" pitchFamily="18" charset="0"/>
              </a:rPr>
              <a:t> III (</a:t>
            </a:r>
            <a:r>
              <a:rPr lang="en-GB" sz="2000" b="1" kern="100" dirty="0" err="1">
                <a:effectLst/>
                <a:latin typeface="Times New Roman" panose="02020603050405020304" pitchFamily="18" charset="0"/>
                <a:ea typeface="Times New Roman" panose="02020603050405020304" pitchFamily="18" charset="0"/>
              </a:rPr>
              <a:t>Phương</a:t>
            </a:r>
            <a:r>
              <a:rPr lang="en-GB" sz="2000" b="1" kern="100" dirty="0">
                <a:effectLst/>
                <a:latin typeface="Times New Roman" panose="02020603050405020304" pitchFamily="18" charset="0"/>
                <a:ea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rPr>
              <a:t>tiện</a:t>
            </a:r>
            <a:r>
              <a:rPr lang="en-GB" sz="2000" b="1" kern="100" dirty="0">
                <a:effectLst/>
                <a:latin typeface="Times New Roman" panose="02020603050405020304" pitchFamily="18" charset="0"/>
                <a:ea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rPr>
              <a:t>tham</a:t>
            </a:r>
            <a:r>
              <a:rPr lang="en-GB" sz="2000" b="1" kern="100" dirty="0">
                <a:effectLst/>
                <a:latin typeface="Times New Roman" panose="02020603050405020304" pitchFamily="18" charset="0"/>
                <a:ea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rPr>
              <a:t>gia</a:t>
            </a:r>
            <a:r>
              <a:rPr lang="en-GB" sz="2000" b="1" kern="100" dirty="0">
                <a:effectLst/>
                <a:latin typeface="Times New Roman" panose="02020603050405020304" pitchFamily="18" charset="0"/>
                <a:ea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rPr>
              <a:t>giao</a:t>
            </a:r>
            <a:r>
              <a:rPr lang="en-GB" sz="2000" b="1" kern="100" dirty="0">
                <a:effectLst/>
                <a:latin typeface="Times New Roman" panose="02020603050405020304" pitchFamily="18" charset="0"/>
                <a:ea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rPr>
              <a:t>thông</a:t>
            </a:r>
            <a:r>
              <a:rPr lang="en-GB" sz="2000" b="1" kern="100" dirty="0">
                <a:effectLst/>
                <a:latin typeface="Times New Roman" panose="02020603050405020304" pitchFamily="18" charset="0"/>
                <a:ea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rPr>
              <a:t>đường</a:t>
            </a:r>
            <a:r>
              <a:rPr lang="en-GB" sz="2000" b="1" kern="100" dirty="0">
                <a:effectLst/>
                <a:latin typeface="Times New Roman" panose="02020603050405020304" pitchFamily="18" charset="0"/>
                <a:ea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rPr>
              <a:t>bộ</a:t>
            </a:r>
            <a:r>
              <a:rPr lang="en-GB" sz="2000" b="1" kern="100" dirty="0">
                <a:effectLst/>
                <a:latin typeface="Times New Roman" panose="02020603050405020304" pitchFamily="18" charset="0"/>
                <a:ea typeface="Times New Roman" panose="02020603050405020304" pitchFamily="18" charset="0"/>
              </a:rPr>
              <a:t>)</a:t>
            </a:r>
            <a:r>
              <a:rPr lang="pt-BR" sz="2000" b="1" kern="100" dirty="0">
                <a:effectLst/>
                <a:latin typeface="Times New Roman" panose="02020603050405020304" pitchFamily="18" charset="0"/>
                <a:ea typeface="Times New Roman" panose="02020603050405020304" pitchFamily="18" charset="0"/>
              </a:rPr>
              <a:t> gồm 22 điều, từ Điều 34 đến Điều 55, quy định về: </a:t>
            </a:r>
            <a:r>
              <a:rPr lang="en-GB" sz="2000" i="1" kern="100" dirty="0" err="1">
                <a:effectLst/>
                <a:latin typeface="Times New Roman" panose="02020603050405020304" pitchFamily="18" charset="0"/>
                <a:ea typeface="Times New Roman" panose="02020603050405020304" pitchFamily="18" charset="0"/>
              </a:rPr>
              <a:t>Phân</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loại</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phương</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tiện</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giao</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thông</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đường</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bộ</a:t>
            </a:r>
            <a:r>
              <a:rPr lang="en-GB" sz="2000" i="1" kern="100" dirty="0">
                <a:effectLst/>
                <a:latin typeface="Times New Roman" panose="02020603050405020304" pitchFamily="18" charset="0"/>
                <a:ea typeface="Times New Roman" panose="02020603050405020304" pitchFamily="18" charset="0"/>
              </a:rPr>
              <a:t>; </a:t>
            </a:r>
            <a:r>
              <a:rPr lang="pt-BR" sz="2000" i="1" kern="100" dirty="0">
                <a:effectLst/>
                <a:latin typeface="Times New Roman" panose="02020603050405020304" pitchFamily="18" charset="0"/>
                <a:ea typeface="Times New Roman" panose="02020603050405020304" pitchFamily="18" charset="0"/>
              </a:rPr>
              <a:t>Điều kiện phương tiện tham gia giao thông đường bộ; </a:t>
            </a:r>
            <a:r>
              <a:rPr lang="es-ES" sz="2000" i="1" kern="100" dirty="0" err="1">
                <a:solidFill>
                  <a:srgbClr val="000000"/>
                </a:solidFill>
                <a:effectLst/>
                <a:latin typeface="Times New Roman" panose="02020603050405020304" pitchFamily="18" charset="0"/>
                <a:ea typeface="Times New Roman" panose="02020603050405020304" pitchFamily="18" charset="0"/>
              </a:rPr>
              <a:t>Biển</a:t>
            </a:r>
            <a:r>
              <a:rPr lang="es-ES" sz="2000" i="1" kern="100" dirty="0">
                <a:solidFill>
                  <a:srgbClr val="000000"/>
                </a:solidFill>
                <a:effectLst/>
                <a:latin typeface="Times New Roman" panose="02020603050405020304" pitchFamily="18" charset="0"/>
                <a:ea typeface="Times New Roman" panose="02020603050405020304" pitchFamily="18" charset="0"/>
              </a:rPr>
              <a:t> </a:t>
            </a:r>
            <a:r>
              <a:rPr lang="es-ES" sz="2000" i="1" kern="100" dirty="0" err="1">
                <a:solidFill>
                  <a:srgbClr val="000000"/>
                </a:solidFill>
                <a:effectLst/>
                <a:latin typeface="Times New Roman" panose="02020603050405020304" pitchFamily="18" charset="0"/>
                <a:ea typeface="Times New Roman" panose="02020603050405020304" pitchFamily="18" charset="0"/>
              </a:rPr>
              <a:t>số</a:t>
            </a:r>
            <a:r>
              <a:rPr lang="es-ES" sz="2000" i="1" kern="100" dirty="0">
                <a:solidFill>
                  <a:srgbClr val="000000"/>
                </a:solidFill>
                <a:effectLst/>
                <a:latin typeface="Times New Roman" panose="02020603050405020304" pitchFamily="18" charset="0"/>
                <a:ea typeface="Times New Roman" panose="02020603050405020304" pitchFamily="18" charset="0"/>
              </a:rPr>
              <a:t> </a:t>
            </a:r>
            <a:r>
              <a:rPr lang="es-ES" sz="2000" i="1" kern="100" dirty="0" err="1">
                <a:solidFill>
                  <a:srgbClr val="000000"/>
                </a:solidFill>
                <a:effectLst/>
                <a:latin typeface="Times New Roman" panose="02020603050405020304" pitchFamily="18" charset="0"/>
                <a:ea typeface="Times New Roman" panose="02020603050405020304" pitchFamily="18" charset="0"/>
              </a:rPr>
              <a:t>xe</a:t>
            </a:r>
            <a:r>
              <a:rPr lang="es-ES" sz="2000" i="1" kern="100" dirty="0">
                <a:solidFill>
                  <a:srgbClr val="000000"/>
                </a:solidFill>
                <a:effectLst/>
                <a:latin typeface="Times New Roman" panose="02020603050405020304" pitchFamily="18" charset="0"/>
                <a:ea typeface="Times New Roman" panose="02020603050405020304" pitchFamily="18" charset="0"/>
              </a:rPr>
              <a:t>; </a:t>
            </a:r>
            <a:r>
              <a:rPr lang="en-GB" sz="2000" i="1" kern="100" dirty="0" err="1">
                <a:solidFill>
                  <a:srgbClr val="000000"/>
                </a:solidFill>
                <a:effectLst/>
                <a:latin typeface="Times New Roman" panose="02020603050405020304" pitchFamily="18" charset="0"/>
                <a:ea typeface="Times New Roman" panose="02020603050405020304" pitchFamily="18" charset="0"/>
              </a:rPr>
              <a:t>Đấu</a:t>
            </a:r>
            <a:r>
              <a:rPr lang="en-GB" sz="2000" i="1" kern="100" dirty="0">
                <a:solidFill>
                  <a:srgbClr val="000000"/>
                </a:solidFill>
                <a:effectLst/>
                <a:latin typeface="Times New Roman" panose="02020603050405020304" pitchFamily="18" charset="0"/>
                <a:ea typeface="Times New Roman" panose="02020603050405020304" pitchFamily="18" charset="0"/>
              </a:rPr>
              <a:t> </a:t>
            </a:r>
            <a:r>
              <a:rPr lang="en-GB" sz="2000" i="1" kern="100" dirty="0" err="1">
                <a:solidFill>
                  <a:srgbClr val="000000"/>
                </a:solidFill>
                <a:effectLst/>
                <a:latin typeface="Times New Roman" panose="02020603050405020304" pitchFamily="18" charset="0"/>
                <a:ea typeface="Times New Roman" panose="02020603050405020304" pitchFamily="18" charset="0"/>
              </a:rPr>
              <a:t>giá</a:t>
            </a:r>
            <a:r>
              <a:rPr lang="en-GB" sz="2000" i="1" kern="100" dirty="0">
                <a:solidFill>
                  <a:srgbClr val="000000"/>
                </a:solidFill>
                <a:effectLst/>
                <a:latin typeface="Times New Roman" panose="02020603050405020304" pitchFamily="18" charset="0"/>
                <a:ea typeface="Times New Roman" panose="02020603050405020304" pitchFamily="18" charset="0"/>
              </a:rPr>
              <a:t> </a:t>
            </a:r>
            <a:r>
              <a:rPr lang="en-GB" sz="2000" i="1" kern="100" dirty="0" err="1">
                <a:solidFill>
                  <a:srgbClr val="000000"/>
                </a:solidFill>
                <a:effectLst/>
                <a:latin typeface="Times New Roman" panose="02020603050405020304" pitchFamily="18" charset="0"/>
                <a:ea typeface="Times New Roman" panose="02020603050405020304" pitchFamily="18" charset="0"/>
              </a:rPr>
              <a:t>biển</a:t>
            </a:r>
            <a:r>
              <a:rPr lang="en-GB" sz="2000" i="1" kern="100" dirty="0">
                <a:solidFill>
                  <a:srgbClr val="000000"/>
                </a:solidFill>
                <a:effectLst/>
                <a:latin typeface="Times New Roman" panose="02020603050405020304" pitchFamily="18" charset="0"/>
                <a:ea typeface="Times New Roman" panose="02020603050405020304" pitchFamily="18" charset="0"/>
              </a:rPr>
              <a:t> </a:t>
            </a:r>
            <a:r>
              <a:rPr lang="en-GB" sz="2000" i="1" kern="100" dirty="0" err="1">
                <a:solidFill>
                  <a:srgbClr val="000000"/>
                </a:solidFill>
                <a:effectLst/>
                <a:latin typeface="Times New Roman" panose="02020603050405020304" pitchFamily="18" charset="0"/>
                <a:ea typeface="Times New Roman" panose="02020603050405020304" pitchFamily="18" charset="0"/>
              </a:rPr>
              <a:t>số</a:t>
            </a:r>
            <a:r>
              <a:rPr lang="en-GB" sz="2000" i="1" kern="100" dirty="0">
                <a:solidFill>
                  <a:srgbClr val="000000"/>
                </a:solidFill>
                <a:effectLst/>
                <a:latin typeface="Times New Roman" panose="02020603050405020304" pitchFamily="18" charset="0"/>
                <a:ea typeface="Times New Roman" panose="02020603050405020304" pitchFamily="18" charset="0"/>
              </a:rPr>
              <a:t> </a:t>
            </a:r>
            <a:r>
              <a:rPr lang="en-GB" sz="2000" i="1" kern="100" dirty="0" err="1">
                <a:solidFill>
                  <a:srgbClr val="000000"/>
                </a:solidFill>
                <a:effectLst/>
                <a:latin typeface="Times New Roman" panose="02020603050405020304" pitchFamily="18" charset="0"/>
                <a:ea typeface="Times New Roman" panose="02020603050405020304" pitchFamily="18" charset="0"/>
              </a:rPr>
              <a:t>xe</a:t>
            </a:r>
            <a:r>
              <a:rPr lang="en-GB" sz="2000" i="1" kern="100" dirty="0">
                <a:solidFill>
                  <a:srgbClr val="000000"/>
                </a:solidFill>
                <a:effectLst/>
                <a:latin typeface="Times New Roman" panose="02020603050405020304" pitchFamily="18" charset="0"/>
                <a:ea typeface="Times New Roman" panose="02020603050405020304" pitchFamily="18" charset="0"/>
              </a:rPr>
              <a:t>; </a:t>
            </a:r>
            <a:r>
              <a:rPr lang="en-GB" sz="2000" i="1" kern="100" dirty="0" err="1">
                <a:solidFill>
                  <a:srgbClr val="000000"/>
                </a:solidFill>
                <a:effectLst/>
                <a:latin typeface="Times New Roman" panose="02020603050405020304" pitchFamily="18" charset="0"/>
                <a:ea typeface="Times New Roman" panose="02020603050405020304" pitchFamily="18" charset="0"/>
              </a:rPr>
              <a:t>Quyền</a:t>
            </a:r>
            <a:r>
              <a:rPr lang="en-GB" sz="2000" i="1" kern="100" dirty="0">
                <a:solidFill>
                  <a:srgbClr val="000000"/>
                </a:solidFill>
                <a:effectLst/>
                <a:latin typeface="Times New Roman" panose="02020603050405020304" pitchFamily="18" charset="0"/>
                <a:ea typeface="Times New Roman" panose="02020603050405020304" pitchFamily="18" charset="0"/>
              </a:rPr>
              <a:t> </a:t>
            </a:r>
            <a:r>
              <a:rPr lang="en-GB" sz="2000" i="1" kern="100" dirty="0" err="1">
                <a:solidFill>
                  <a:srgbClr val="000000"/>
                </a:solidFill>
                <a:effectLst/>
                <a:latin typeface="Times New Roman" panose="02020603050405020304" pitchFamily="18" charset="0"/>
                <a:ea typeface="Times New Roman" panose="02020603050405020304" pitchFamily="18" charset="0"/>
              </a:rPr>
              <a:t>và</a:t>
            </a:r>
            <a:r>
              <a:rPr lang="en-GB" sz="2000" i="1" kern="100" dirty="0">
                <a:solidFill>
                  <a:srgbClr val="000000"/>
                </a:solidFill>
                <a:effectLst/>
                <a:latin typeface="Times New Roman" panose="02020603050405020304" pitchFamily="18" charset="0"/>
                <a:ea typeface="Times New Roman" panose="02020603050405020304" pitchFamily="18" charset="0"/>
              </a:rPr>
              <a:t> </a:t>
            </a:r>
            <a:r>
              <a:rPr lang="en-GB" sz="2000" i="1" kern="100" dirty="0" err="1">
                <a:solidFill>
                  <a:srgbClr val="000000"/>
                </a:solidFill>
                <a:effectLst/>
                <a:latin typeface="Times New Roman" panose="02020603050405020304" pitchFamily="18" charset="0"/>
                <a:ea typeface="Times New Roman" panose="02020603050405020304" pitchFamily="18" charset="0"/>
              </a:rPr>
              <a:t>nghĩa</a:t>
            </a:r>
            <a:r>
              <a:rPr lang="en-GB" sz="2000" i="1" kern="100" dirty="0">
                <a:solidFill>
                  <a:srgbClr val="000000"/>
                </a:solidFill>
                <a:effectLst/>
                <a:latin typeface="Times New Roman" panose="02020603050405020304" pitchFamily="18" charset="0"/>
                <a:ea typeface="Times New Roman" panose="02020603050405020304" pitchFamily="18" charset="0"/>
              </a:rPr>
              <a:t> </a:t>
            </a:r>
            <a:r>
              <a:rPr lang="en-GB" sz="2000" i="1" kern="100" dirty="0" err="1">
                <a:solidFill>
                  <a:srgbClr val="000000"/>
                </a:solidFill>
                <a:effectLst/>
                <a:latin typeface="Times New Roman" panose="02020603050405020304" pitchFamily="18" charset="0"/>
                <a:ea typeface="Times New Roman" panose="02020603050405020304" pitchFamily="18" charset="0"/>
              </a:rPr>
              <a:t>vụ</a:t>
            </a:r>
            <a:r>
              <a:rPr lang="en-GB" sz="2000" i="1" kern="100" dirty="0">
                <a:solidFill>
                  <a:srgbClr val="000000"/>
                </a:solidFill>
                <a:effectLst/>
                <a:latin typeface="Times New Roman" panose="02020603050405020304" pitchFamily="18" charset="0"/>
                <a:ea typeface="Times New Roman" panose="02020603050405020304" pitchFamily="18" charset="0"/>
              </a:rPr>
              <a:t> </a:t>
            </a:r>
            <a:r>
              <a:rPr lang="en-GB" sz="2000" i="1" kern="100" dirty="0" err="1">
                <a:solidFill>
                  <a:srgbClr val="000000"/>
                </a:solidFill>
                <a:effectLst/>
                <a:latin typeface="Times New Roman" panose="02020603050405020304" pitchFamily="18" charset="0"/>
                <a:ea typeface="Times New Roman" panose="02020603050405020304" pitchFamily="18" charset="0"/>
              </a:rPr>
              <a:t>của</a:t>
            </a:r>
            <a:r>
              <a:rPr lang="en-GB" sz="2000" i="1" kern="100" dirty="0">
                <a:solidFill>
                  <a:srgbClr val="000000"/>
                </a:solidFill>
                <a:effectLst/>
                <a:latin typeface="Times New Roman" panose="02020603050405020304" pitchFamily="18" charset="0"/>
                <a:ea typeface="Times New Roman" panose="02020603050405020304" pitchFamily="18" charset="0"/>
              </a:rPr>
              <a:t> </a:t>
            </a:r>
            <a:r>
              <a:rPr lang="en-GB" sz="2000" i="1" kern="100" dirty="0" err="1">
                <a:solidFill>
                  <a:srgbClr val="000000"/>
                </a:solidFill>
                <a:effectLst/>
                <a:latin typeface="Times New Roman" panose="02020603050405020304" pitchFamily="18" charset="0"/>
                <a:ea typeface="Times New Roman" panose="02020603050405020304" pitchFamily="18" charset="0"/>
              </a:rPr>
              <a:t>người</a:t>
            </a:r>
            <a:r>
              <a:rPr lang="en-GB" sz="2000" i="1" kern="100" dirty="0">
                <a:solidFill>
                  <a:srgbClr val="000000"/>
                </a:solidFill>
                <a:effectLst/>
                <a:latin typeface="Times New Roman" panose="02020603050405020304" pitchFamily="18" charset="0"/>
                <a:ea typeface="Times New Roman" panose="02020603050405020304" pitchFamily="18" charset="0"/>
              </a:rPr>
              <a:t> </a:t>
            </a:r>
            <a:r>
              <a:rPr lang="en-GB" sz="2000" i="1" kern="100" dirty="0" err="1">
                <a:solidFill>
                  <a:srgbClr val="000000"/>
                </a:solidFill>
                <a:effectLst/>
                <a:latin typeface="Times New Roman" panose="02020603050405020304" pitchFamily="18" charset="0"/>
                <a:ea typeface="Times New Roman" panose="02020603050405020304" pitchFamily="18" charset="0"/>
              </a:rPr>
              <a:t>trúng</a:t>
            </a:r>
            <a:r>
              <a:rPr lang="en-GB" sz="2000" i="1" kern="100" dirty="0">
                <a:solidFill>
                  <a:srgbClr val="000000"/>
                </a:solidFill>
                <a:effectLst/>
                <a:latin typeface="Times New Roman" panose="02020603050405020304" pitchFamily="18" charset="0"/>
                <a:ea typeface="Times New Roman" panose="02020603050405020304" pitchFamily="18" charset="0"/>
              </a:rPr>
              <a:t> </a:t>
            </a:r>
            <a:r>
              <a:rPr lang="en-GB" sz="2000" i="1" kern="100" dirty="0" err="1">
                <a:solidFill>
                  <a:srgbClr val="000000"/>
                </a:solidFill>
                <a:effectLst/>
                <a:latin typeface="Times New Roman" panose="02020603050405020304" pitchFamily="18" charset="0"/>
                <a:ea typeface="Times New Roman" panose="02020603050405020304" pitchFamily="18" charset="0"/>
              </a:rPr>
              <a:t>đấu</a:t>
            </a:r>
            <a:r>
              <a:rPr lang="en-GB" sz="2000" i="1" kern="100" dirty="0">
                <a:solidFill>
                  <a:srgbClr val="000000"/>
                </a:solidFill>
                <a:effectLst/>
                <a:latin typeface="Times New Roman" panose="02020603050405020304" pitchFamily="18" charset="0"/>
                <a:ea typeface="Times New Roman" panose="02020603050405020304" pitchFamily="18" charset="0"/>
              </a:rPr>
              <a:t> </a:t>
            </a:r>
            <a:r>
              <a:rPr lang="en-GB" sz="2000" i="1" kern="100" dirty="0" err="1">
                <a:solidFill>
                  <a:srgbClr val="000000"/>
                </a:solidFill>
                <a:effectLst/>
                <a:latin typeface="Times New Roman" panose="02020603050405020304" pitchFamily="18" charset="0"/>
                <a:ea typeface="Times New Roman" panose="02020603050405020304" pitchFamily="18" charset="0"/>
              </a:rPr>
              <a:t>giá</a:t>
            </a:r>
            <a:r>
              <a:rPr lang="en-GB" sz="2000" i="1" kern="100" dirty="0">
                <a:solidFill>
                  <a:srgbClr val="000000"/>
                </a:solidFill>
                <a:effectLst/>
                <a:latin typeface="Times New Roman" panose="02020603050405020304" pitchFamily="18" charset="0"/>
                <a:ea typeface="Times New Roman" panose="02020603050405020304" pitchFamily="18" charset="0"/>
              </a:rPr>
              <a:t> </a:t>
            </a:r>
            <a:r>
              <a:rPr lang="en-GB" sz="2000" i="1" kern="100" dirty="0" err="1">
                <a:solidFill>
                  <a:srgbClr val="000000"/>
                </a:solidFill>
                <a:effectLst/>
                <a:latin typeface="Times New Roman" panose="02020603050405020304" pitchFamily="18" charset="0"/>
                <a:ea typeface="Times New Roman" panose="02020603050405020304" pitchFamily="18" charset="0"/>
              </a:rPr>
              <a:t>biển</a:t>
            </a:r>
            <a:r>
              <a:rPr lang="en-GB" sz="2000" i="1" kern="100" dirty="0">
                <a:solidFill>
                  <a:srgbClr val="000000"/>
                </a:solidFill>
                <a:effectLst/>
                <a:latin typeface="Times New Roman" panose="02020603050405020304" pitchFamily="18" charset="0"/>
                <a:ea typeface="Times New Roman" panose="02020603050405020304" pitchFamily="18" charset="0"/>
              </a:rPr>
              <a:t> </a:t>
            </a:r>
            <a:r>
              <a:rPr lang="en-GB" sz="2000" i="1" kern="100" dirty="0" err="1">
                <a:solidFill>
                  <a:srgbClr val="000000"/>
                </a:solidFill>
                <a:effectLst/>
                <a:latin typeface="Times New Roman" panose="02020603050405020304" pitchFamily="18" charset="0"/>
                <a:ea typeface="Times New Roman" panose="02020603050405020304" pitchFamily="18" charset="0"/>
              </a:rPr>
              <a:t>số</a:t>
            </a:r>
            <a:r>
              <a:rPr lang="en-GB" sz="2000" i="1" kern="100" dirty="0">
                <a:solidFill>
                  <a:srgbClr val="000000"/>
                </a:solidFill>
                <a:effectLst/>
                <a:latin typeface="Times New Roman" panose="02020603050405020304" pitchFamily="18" charset="0"/>
                <a:ea typeface="Times New Roman" panose="02020603050405020304" pitchFamily="18" charset="0"/>
              </a:rPr>
              <a:t> </a:t>
            </a:r>
            <a:r>
              <a:rPr lang="en-GB" sz="2000" i="1" kern="100" dirty="0" err="1">
                <a:solidFill>
                  <a:srgbClr val="000000"/>
                </a:solidFill>
                <a:effectLst/>
                <a:latin typeface="Times New Roman" panose="02020603050405020304" pitchFamily="18" charset="0"/>
                <a:ea typeface="Times New Roman" panose="02020603050405020304" pitchFamily="18" charset="0"/>
              </a:rPr>
              <a:t>xe</a:t>
            </a:r>
            <a:r>
              <a:rPr lang="en-GB" sz="2000" i="1" kern="100" dirty="0">
                <a:solidFill>
                  <a:srgbClr val="000000"/>
                </a:solidFill>
                <a:effectLst/>
                <a:latin typeface="Times New Roman" panose="02020603050405020304" pitchFamily="18" charset="0"/>
                <a:ea typeface="Times New Roman" panose="02020603050405020304" pitchFamily="18" charset="0"/>
              </a:rPr>
              <a:t>; </a:t>
            </a:r>
            <a:r>
              <a:rPr lang="vi-VN" sz="2000" i="1" kern="100" dirty="0">
                <a:effectLst/>
                <a:latin typeface="Times New Roman" panose="02020603050405020304" pitchFamily="18" charset="0"/>
                <a:ea typeface="Times New Roman" panose="02020603050405020304" pitchFamily="18" charset="0"/>
              </a:rPr>
              <a:t>Cấp</a:t>
            </a:r>
            <a:r>
              <a:rPr lang="en-GB" sz="2000" i="1" kern="100" dirty="0">
                <a:effectLst/>
                <a:latin typeface="Times New Roman" panose="02020603050405020304" pitchFamily="18" charset="0"/>
                <a:ea typeface="Times New Roman" panose="02020603050405020304" pitchFamily="18" charset="0"/>
              </a:rPr>
              <a:t>, </a:t>
            </a:r>
            <a:r>
              <a:rPr lang="es-ES" sz="2000" i="1" kern="100" dirty="0" err="1">
                <a:effectLst/>
                <a:latin typeface="Times New Roman" panose="02020603050405020304" pitchFamily="18" charset="0"/>
                <a:ea typeface="Times New Roman" panose="02020603050405020304" pitchFamily="18" charset="0"/>
              </a:rPr>
              <a:t>thu</a:t>
            </a:r>
            <a:r>
              <a:rPr lang="es-ES" sz="2000" i="1" kern="100" dirty="0">
                <a:effectLst/>
                <a:latin typeface="Times New Roman" panose="02020603050405020304" pitchFamily="18" charset="0"/>
                <a:ea typeface="Times New Roman" panose="02020603050405020304" pitchFamily="18" charset="0"/>
              </a:rPr>
              <a:t> </a:t>
            </a:r>
            <a:r>
              <a:rPr lang="es-ES" sz="2000" i="1" kern="100" dirty="0" err="1">
                <a:effectLst/>
                <a:latin typeface="Times New Roman" panose="02020603050405020304" pitchFamily="18" charset="0"/>
                <a:ea typeface="Times New Roman" panose="02020603050405020304" pitchFamily="18" charset="0"/>
              </a:rPr>
              <a:t>hồi</a:t>
            </a:r>
            <a:r>
              <a:rPr lang="es-ES" sz="2000" i="1" kern="100" dirty="0">
                <a:effectLst/>
                <a:latin typeface="Times New Roman" panose="02020603050405020304" pitchFamily="18" charset="0"/>
                <a:ea typeface="Times New Roman" panose="02020603050405020304" pitchFamily="18" charset="0"/>
              </a:rPr>
              <a:t> </a:t>
            </a:r>
            <a:r>
              <a:rPr lang="es-ES" sz="2000" i="1" kern="100" dirty="0" err="1">
                <a:effectLst/>
                <a:latin typeface="Times New Roman" panose="02020603050405020304" pitchFamily="18" charset="0"/>
                <a:ea typeface="Times New Roman" panose="02020603050405020304" pitchFamily="18" charset="0"/>
              </a:rPr>
              <a:t>chứng</a:t>
            </a:r>
            <a:r>
              <a:rPr lang="es-ES" sz="2000" i="1" kern="100" dirty="0">
                <a:effectLst/>
                <a:latin typeface="Times New Roman" panose="02020603050405020304" pitchFamily="18" charset="0"/>
                <a:ea typeface="Times New Roman" panose="02020603050405020304" pitchFamily="18" charset="0"/>
              </a:rPr>
              <a:t> </a:t>
            </a:r>
            <a:r>
              <a:rPr lang="es-ES" sz="2000" i="1" kern="100" dirty="0" err="1">
                <a:effectLst/>
                <a:latin typeface="Times New Roman" panose="02020603050405020304" pitchFamily="18" charset="0"/>
                <a:ea typeface="Times New Roman" panose="02020603050405020304" pitchFamily="18" charset="0"/>
              </a:rPr>
              <a:t>nhận</a:t>
            </a:r>
            <a:r>
              <a:rPr lang="vi-VN" sz="2000" i="1" kern="100" dirty="0">
                <a:effectLst/>
                <a:latin typeface="Times New Roman" panose="02020603050405020304" pitchFamily="18" charset="0"/>
                <a:ea typeface="Times New Roman" panose="02020603050405020304" pitchFamily="18" charset="0"/>
              </a:rPr>
              <a:t> đăng ký </a:t>
            </a:r>
            <a:r>
              <a:rPr lang="en-GB" sz="2000" i="1" kern="100" dirty="0" err="1">
                <a:effectLst/>
                <a:latin typeface="Times New Roman" panose="02020603050405020304" pitchFamily="18" charset="0"/>
                <a:ea typeface="Times New Roman" panose="02020603050405020304" pitchFamily="18" charset="0"/>
              </a:rPr>
              <a:t>xe</a:t>
            </a:r>
            <a:r>
              <a:rPr lang="en-GB" sz="2000" i="1" kern="100" dirty="0">
                <a:effectLst/>
                <a:latin typeface="Times New Roman" panose="02020603050405020304" pitchFamily="18" charset="0"/>
                <a:ea typeface="Times New Roman" panose="02020603050405020304" pitchFamily="18" charset="0"/>
              </a:rPr>
              <a:t> </a:t>
            </a:r>
            <a:r>
              <a:rPr lang="vi-VN" sz="2000" i="1" kern="100" dirty="0">
                <a:effectLst/>
                <a:latin typeface="Times New Roman" panose="02020603050405020304" pitchFamily="18" charset="0"/>
                <a:ea typeface="Times New Roman" panose="02020603050405020304" pitchFamily="18" charset="0"/>
              </a:rPr>
              <a:t>và biển số xe cơ giới</a:t>
            </a:r>
            <a:r>
              <a:rPr lang="es-ES" sz="2000" i="1" kern="100" dirty="0">
                <a:effectLst/>
                <a:latin typeface="Times New Roman" panose="02020603050405020304" pitchFamily="18" charset="0"/>
                <a:ea typeface="Times New Roman" panose="02020603050405020304" pitchFamily="18" charset="0"/>
              </a:rPr>
              <a:t>, </a:t>
            </a:r>
            <a:r>
              <a:rPr lang="es-ES" sz="2000" i="1" kern="100" dirty="0" err="1">
                <a:effectLst/>
                <a:latin typeface="Times New Roman" panose="02020603050405020304" pitchFamily="18" charset="0"/>
                <a:ea typeface="Times New Roman" panose="02020603050405020304" pitchFamily="18" charset="0"/>
              </a:rPr>
              <a:t>xe</a:t>
            </a:r>
            <a:r>
              <a:rPr lang="es-ES" sz="2000" i="1" kern="100" dirty="0">
                <a:effectLst/>
                <a:latin typeface="Times New Roman" panose="02020603050405020304" pitchFamily="18" charset="0"/>
                <a:ea typeface="Times New Roman" panose="02020603050405020304" pitchFamily="18" charset="0"/>
              </a:rPr>
              <a:t> </a:t>
            </a:r>
            <a:r>
              <a:rPr lang="es-ES" sz="2000" i="1" kern="100" dirty="0" err="1">
                <a:effectLst/>
                <a:latin typeface="Times New Roman" panose="02020603050405020304" pitchFamily="18" charset="0"/>
                <a:ea typeface="Times New Roman" panose="02020603050405020304" pitchFamily="18" charset="0"/>
              </a:rPr>
              <a:t>máy</a:t>
            </a:r>
            <a:r>
              <a:rPr lang="es-ES" sz="2000" i="1" kern="100" dirty="0">
                <a:effectLst/>
                <a:latin typeface="Times New Roman" panose="02020603050405020304" pitchFamily="18" charset="0"/>
                <a:ea typeface="Times New Roman" panose="02020603050405020304" pitchFamily="18" charset="0"/>
              </a:rPr>
              <a:t> </a:t>
            </a:r>
            <a:r>
              <a:rPr lang="es-ES" sz="2000" i="1" kern="100" dirty="0" err="1">
                <a:effectLst/>
                <a:latin typeface="Times New Roman" panose="02020603050405020304" pitchFamily="18" charset="0"/>
                <a:ea typeface="Times New Roman" panose="02020603050405020304" pitchFamily="18" charset="0"/>
              </a:rPr>
              <a:t>chuyên</a:t>
            </a:r>
            <a:r>
              <a:rPr lang="es-ES" sz="2000" i="1" kern="100" dirty="0">
                <a:effectLst/>
                <a:latin typeface="Times New Roman" panose="02020603050405020304" pitchFamily="18" charset="0"/>
                <a:ea typeface="Times New Roman" panose="02020603050405020304" pitchFamily="18" charset="0"/>
              </a:rPr>
              <a:t> </a:t>
            </a:r>
            <a:r>
              <a:rPr lang="es-ES" sz="2000" i="1" kern="100" dirty="0" err="1">
                <a:effectLst/>
                <a:latin typeface="Times New Roman" panose="02020603050405020304" pitchFamily="18" charset="0"/>
                <a:ea typeface="Times New Roman" panose="02020603050405020304" pitchFamily="18" charset="0"/>
              </a:rPr>
              <a:t>dùng</a:t>
            </a:r>
            <a:r>
              <a:rPr lang="es-ES" sz="2000" i="1" kern="100" dirty="0">
                <a:effectLst/>
                <a:latin typeface="Times New Roman" panose="02020603050405020304" pitchFamily="18" charset="0"/>
                <a:ea typeface="Times New Roman" panose="02020603050405020304" pitchFamily="18" charset="0"/>
              </a:rPr>
              <a:t> </a:t>
            </a:r>
            <a:r>
              <a:rPr lang="es-ES" sz="2000" i="1" kern="100" dirty="0" err="1">
                <a:effectLst/>
                <a:latin typeface="Times New Roman" panose="02020603050405020304" pitchFamily="18" charset="0"/>
                <a:ea typeface="Times New Roman" panose="02020603050405020304" pitchFamily="18" charset="0"/>
              </a:rPr>
              <a:t>tham</a:t>
            </a:r>
            <a:r>
              <a:rPr lang="es-ES" sz="2000" i="1" kern="100" dirty="0">
                <a:effectLst/>
                <a:latin typeface="Times New Roman" panose="02020603050405020304" pitchFamily="18" charset="0"/>
                <a:ea typeface="Times New Roman" panose="02020603050405020304" pitchFamily="18" charset="0"/>
              </a:rPr>
              <a:t> </a:t>
            </a:r>
            <a:r>
              <a:rPr lang="es-ES" sz="2000" i="1" kern="100" dirty="0" err="1">
                <a:effectLst/>
                <a:latin typeface="Times New Roman" panose="02020603050405020304" pitchFamily="18" charset="0"/>
                <a:ea typeface="Times New Roman" panose="02020603050405020304" pitchFamily="18" charset="0"/>
              </a:rPr>
              <a:t>gia</a:t>
            </a:r>
            <a:r>
              <a:rPr lang="es-ES" sz="2000" i="1" kern="100" dirty="0">
                <a:effectLst/>
                <a:latin typeface="Times New Roman" panose="02020603050405020304" pitchFamily="18" charset="0"/>
                <a:ea typeface="Times New Roman" panose="02020603050405020304" pitchFamily="18" charset="0"/>
              </a:rPr>
              <a:t> </a:t>
            </a:r>
            <a:r>
              <a:rPr lang="es-ES" sz="2000" i="1" kern="100" dirty="0" err="1">
                <a:effectLst/>
                <a:latin typeface="Times New Roman" panose="02020603050405020304" pitchFamily="18" charset="0"/>
                <a:ea typeface="Times New Roman" panose="02020603050405020304" pitchFamily="18" charset="0"/>
              </a:rPr>
              <a:t>giao</a:t>
            </a:r>
            <a:r>
              <a:rPr lang="es-ES" sz="2000" i="1" kern="100" dirty="0">
                <a:effectLst/>
                <a:latin typeface="Times New Roman" panose="02020603050405020304" pitchFamily="18" charset="0"/>
                <a:ea typeface="Times New Roman" panose="02020603050405020304" pitchFamily="18" charset="0"/>
              </a:rPr>
              <a:t> </a:t>
            </a:r>
            <a:r>
              <a:rPr lang="es-ES" sz="2000" i="1" kern="100" dirty="0" err="1">
                <a:effectLst/>
                <a:latin typeface="Times New Roman" panose="02020603050405020304" pitchFamily="18" charset="0"/>
                <a:ea typeface="Times New Roman" panose="02020603050405020304" pitchFamily="18" charset="0"/>
              </a:rPr>
              <a:t>thông</a:t>
            </a:r>
            <a:r>
              <a:rPr lang="es-ES" sz="2000" i="1" kern="100" dirty="0">
                <a:effectLst/>
                <a:latin typeface="Times New Roman" panose="02020603050405020304" pitchFamily="18" charset="0"/>
                <a:ea typeface="Times New Roman" panose="02020603050405020304" pitchFamily="18" charset="0"/>
              </a:rPr>
              <a:t> </a:t>
            </a:r>
            <a:r>
              <a:rPr lang="es-ES" sz="2000" i="1" kern="100" dirty="0" err="1">
                <a:effectLst/>
                <a:latin typeface="Times New Roman" panose="02020603050405020304" pitchFamily="18" charset="0"/>
                <a:ea typeface="Times New Roman" panose="02020603050405020304" pitchFamily="18" charset="0"/>
              </a:rPr>
              <a:t>đường</a:t>
            </a:r>
            <a:r>
              <a:rPr lang="es-ES" sz="2000" i="1" kern="100" dirty="0">
                <a:effectLst/>
                <a:latin typeface="Times New Roman" panose="02020603050405020304" pitchFamily="18" charset="0"/>
                <a:ea typeface="Times New Roman" panose="02020603050405020304" pitchFamily="18" charset="0"/>
              </a:rPr>
              <a:t> </a:t>
            </a:r>
            <a:r>
              <a:rPr lang="es-ES" sz="2000" i="1" kern="100" dirty="0" err="1">
                <a:effectLst/>
                <a:latin typeface="Times New Roman" panose="02020603050405020304" pitchFamily="18" charset="0"/>
                <a:ea typeface="Times New Roman" panose="02020603050405020304" pitchFamily="18" charset="0"/>
              </a:rPr>
              <a:t>bộ</a:t>
            </a:r>
            <a:r>
              <a:rPr lang="es-ES" sz="2000" i="1" kern="100" dirty="0">
                <a:effectLst/>
                <a:latin typeface="Times New Roman" panose="02020603050405020304" pitchFamily="18" charset="0"/>
                <a:ea typeface="Times New Roman" panose="02020603050405020304" pitchFamily="18" charset="0"/>
              </a:rPr>
              <a:t>; </a:t>
            </a:r>
            <a:r>
              <a:rPr lang="vi-VN" sz="2000" i="1" kern="100" dirty="0">
                <a:effectLst/>
                <a:latin typeface="Times New Roman" panose="02020603050405020304" pitchFamily="18" charset="0"/>
                <a:ea typeface="Times New Roman" panose="02020603050405020304" pitchFamily="18" charset="0"/>
              </a:rPr>
              <a:t>Niên hạn sử dụng của xe cơ giới</a:t>
            </a:r>
            <a:r>
              <a:rPr lang="en-GB" sz="2000" i="1" kern="100" dirty="0">
                <a:effectLst/>
                <a:latin typeface="Times New Roman" panose="02020603050405020304" pitchFamily="18" charset="0"/>
                <a:ea typeface="Times New Roman" panose="02020603050405020304" pitchFamily="18" charset="0"/>
              </a:rPr>
              <a:t>; </a:t>
            </a:r>
            <a:r>
              <a:rPr lang="vi-VN" sz="2000" i="1" kern="100" dirty="0">
                <a:effectLst/>
                <a:latin typeface="Times New Roman" panose="02020603050405020304" pitchFamily="18" charset="0"/>
                <a:ea typeface="Times New Roman" panose="02020603050405020304" pitchFamily="18" charset="0"/>
              </a:rPr>
              <a:t>Bảo đảm chất lượng an toàn kỹ thuật và bảo vệ môi trường của xe cơ giới, xe máy chuyên dùng, phụ tùng xe cơ giới trong nhập khẩu, sản xuất, lắp ráp</a:t>
            </a:r>
            <a:r>
              <a:rPr lang="en-GB" sz="2000" i="1" kern="100" dirty="0">
                <a:effectLst/>
                <a:latin typeface="Times New Roman" panose="02020603050405020304" pitchFamily="18" charset="0"/>
                <a:ea typeface="Times New Roman" panose="02020603050405020304" pitchFamily="18" charset="0"/>
              </a:rPr>
              <a:t>;…</a:t>
            </a:r>
            <a:endParaRPr lang="en-US" sz="20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23" name="Straight Arrow Connector 22"/>
          <p:cNvCxnSpPr/>
          <p:nvPr/>
        </p:nvCxnSpPr>
        <p:spPr>
          <a:xfrm>
            <a:off x="2432675" y="1722923"/>
            <a:ext cx="1347536"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60" y="5460918"/>
            <a:ext cx="1494434" cy="896661"/>
          </a:xfrm>
          <a:prstGeom prst="rect">
            <a:avLst/>
          </a:prstGeom>
        </p:spPr>
      </p:pic>
    </p:spTree>
    <p:extLst>
      <p:ext uri="{BB962C8B-B14F-4D97-AF65-F5344CB8AC3E}">
        <p14:creationId xmlns:p14="http://schemas.microsoft.com/office/powerpoint/2010/main" val="169118690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2653932" y="147711"/>
            <a:ext cx="697133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II. NHỮNG NỘI DUNG MỚI, BỔ SUNG, SỬA ĐỔI CỦA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GIAO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endParaRPr lang="en-US" sz="2000" dirty="0">
              <a:effectLst/>
              <a:latin typeface=".VnTime" panose="020B7200000000000000"/>
              <a:ea typeface="Times New Roman" panose="02020603050405020304" pitchFamily="18" charset="0"/>
              <a:cs typeface="Times New Roman" panose="02020603050405020304" pitchFamily="18" charset="0"/>
            </a:endParaRPr>
          </a:p>
        </p:txBody>
      </p:sp>
      <p:sp>
        <p:nvSpPr>
          <p:cNvPr id="12" name="TextBox 11"/>
          <p:cNvSpPr txBox="1"/>
          <p:nvPr/>
        </p:nvSpPr>
        <p:spPr>
          <a:xfrm>
            <a:off x="798896" y="1081598"/>
            <a:ext cx="2627697" cy="369332"/>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TƯ</a:t>
            </a:r>
            <a:endParaRPr lang="en-US" sz="1800" dirty="0">
              <a:effectLst/>
              <a:latin typeface=".VnTime" panose="020B7200000000000000"/>
              <a:ea typeface="Times New Roman" panose="02020603050405020304" pitchFamily="18" charset="0"/>
              <a:cs typeface="Times New Roman" panose="02020603050405020304" pitchFamily="18" charset="0"/>
            </a:endParaRPr>
          </a:p>
        </p:txBody>
      </p:sp>
      <p:sp>
        <p:nvSpPr>
          <p:cNvPr id="21" name="TextBox 20"/>
          <p:cNvSpPr txBox="1"/>
          <p:nvPr/>
        </p:nvSpPr>
        <p:spPr>
          <a:xfrm>
            <a:off x="3780211" y="1007706"/>
            <a:ext cx="7689893"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000" b="1" kern="100" dirty="0">
                <a:effectLst/>
                <a:latin typeface="Times New Roman" panose="02020603050405020304" pitchFamily="18" charset="0"/>
                <a:ea typeface="Times New Roman" panose="02020603050405020304" pitchFamily="18" charset="0"/>
              </a:rPr>
              <a:t>LUẬT TRẬT TỰ, AN TOÀN GIAO THÔNG ĐƯỜNG BỘ NĂM 2024 CÓ 9 CHƯƠNG, 89 </a:t>
            </a:r>
            <a:r>
              <a:rPr lang="en-US" sz="2000" b="1" kern="100" dirty="0" err="1">
                <a:latin typeface="Times New Roman" panose="02020603050405020304" pitchFamily="18" charset="0"/>
                <a:ea typeface="Times New Roman" panose="02020603050405020304" pitchFamily="18" charset="0"/>
              </a:rPr>
              <a:t>ĐIỀU</a:t>
            </a:r>
            <a:endParaRPr lang="en-US" sz="2000" b="1" dirty="0">
              <a:effectLst/>
              <a:latin typeface=".VnTime" panose="020B7200000000000000"/>
              <a:ea typeface="Times New Roman" panose="02020603050405020304" pitchFamily="18" charset="0"/>
              <a:cs typeface="Times New Roman" panose="02020603050405020304" pitchFamily="18" charset="0"/>
            </a:endParaRPr>
          </a:p>
        </p:txBody>
      </p:sp>
      <p:sp>
        <p:nvSpPr>
          <p:cNvPr id="22" name="TextBox 21"/>
          <p:cNvSpPr txBox="1"/>
          <p:nvPr/>
        </p:nvSpPr>
        <p:spPr>
          <a:xfrm>
            <a:off x="580768" y="1745810"/>
            <a:ext cx="11034583" cy="462498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indent="450215" algn="just">
              <a:lnSpc>
                <a:spcPct val="115000"/>
              </a:lnSpc>
              <a:spcBef>
                <a:spcPts val="600"/>
              </a:spcBef>
              <a:spcAft>
                <a:spcPts val="600"/>
              </a:spcAft>
            </a:pP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Bổ</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sung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và</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quy</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định</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cụ</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thể</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phân</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loại</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phương</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tiện</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giao</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thông</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đường</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bộ</a:t>
            </a:r>
            <a:r>
              <a:rPr lang="vi-VN" sz="2000" kern="100" dirty="0">
                <a:effectLst/>
                <a:latin typeface="Times New Roman" panose="02020603050405020304" pitchFamily="18" charset="0"/>
                <a:ea typeface="DengXian" panose="02010600030101010101" pitchFamily="2" charset="-122"/>
                <a:cs typeface="Times New Roman" panose="02020603050405020304" pitchFamily="18" charset="0"/>
              </a:rPr>
              <a:t>;</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bổ</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sung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phương</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tiện</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giao</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thông</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thông</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minh</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quy</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định</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về</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biển</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số</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xe</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phân</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loại</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biển</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số</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xe</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đấu</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giá</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biển</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số</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xe</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quyền</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và</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nghĩa</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vụ</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người</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trúng</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đấu</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giá</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biển</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số</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xe</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a:t>
            </a:r>
            <a:endParaRPr lang="en-US" sz="2000" kern="100" dirty="0">
              <a:effectLst/>
              <a:latin typeface="Aptos"/>
              <a:ea typeface="DengXian" panose="02010600030101010101" pitchFamily="2" charset="-122"/>
              <a:cs typeface="Times New Roman" panose="02020603050405020304" pitchFamily="18" charset="0"/>
            </a:endParaRPr>
          </a:p>
          <a:p>
            <a:pPr indent="450215" algn="just">
              <a:lnSpc>
                <a:spcPct val="115000"/>
              </a:lnSpc>
              <a:spcBef>
                <a:spcPts val="600"/>
              </a:spcBef>
              <a:spcAft>
                <a:spcPts val="600"/>
              </a:spcAft>
            </a:pP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Quy</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định</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tổ</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chức</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cá</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nhân</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vi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phạm</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trật</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tự</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an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toàn</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giao</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thông</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đường</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bộ</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mà</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chưa</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pt-BR" sz="2000" kern="100" dirty="0">
                <a:effectLst/>
                <a:latin typeface="Times New Roman" panose="02020603050405020304" pitchFamily="18" charset="0"/>
                <a:ea typeface="DengXian" panose="02010600030101010101" pitchFamily="2" charset="-122"/>
                <a:cs typeface="Times New Roman" panose="02020603050405020304" pitchFamily="18" charset="0"/>
              </a:rPr>
              <a:t>thực hiện xong yêu cầu của </a:t>
            </a:r>
            <a:r>
              <a:rPr lang="pt-BR" sz="2000" kern="100" spc="-10" dirty="0">
                <a:effectLst/>
                <a:latin typeface="Times New Roman" panose="02020603050405020304" pitchFamily="18" charset="0"/>
                <a:ea typeface="DengXian" panose="02010600030101010101" pitchFamily="2" charset="-122"/>
                <a:cs typeface="Times New Roman" panose="02020603050405020304" pitchFamily="18" charset="0"/>
              </a:rPr>
              <a:t>cơ quan nhà nước có thẩm quyền về giải quyết vụ việc vi phạm hành chính</a:t>
            </a:r>
            <a:r>
              <a:rPr lang="en-GB" sz="2000" kern="100" spc="-1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spc="-10" dirty="0" err="1">
                <a:effectLst/>
                <a:latin typeface="Times New Roman" panose="02020603050405020304" pitchFamily="18" charset="0"/>
                <a:ea typeface="DengXian" panose="02010600030101010101" pitchFamily="2" charset="-122"/>
                <a:cs typeface="Times New Roman" panose="02020603050405020304" pitchFamily="18" charset="0"/>
              </a:rPr>
              <a:t>trong</a:t>
            </a:r>
            <a:r>
              <a:rPr lang="en-GB" sz="2000" kern="100" spc="-1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spc="-10" dirty="0" err="1">
                <a:effectLst/>
                <a:latin typeface="Times New Roman" panose="02020603050405020304" pitchFamily="18" charset="0"/>
                <a:ea typeface="DengXian" panose="02010600030101010101" pitchFamily="2" charset="-122"/>
                <a:cs typeface="Times New Roman" panose="02020603050405020304" pitchFamily="18" charset="0"/>
              </a:rPr>
              <a:t>lĩnh</a:t>
            </a:r>
            <a:r>
              <a:rPr lang="en-GB" sz="2000" kern="100" spc="-1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spc="-10" dirty="0" err="1">
                <a:effectLst/>
                <a:latin typeface="Times New Roman" panose="02020603050405020304" pitchFamily="18" charset="0"/>
                <a:ea typeface="DengXian" panose="02010600030101010101" pitchFamily="2" charset="-122"/>
                <a:cs typeface="Times New Roman" panose="02020603050405020304" pitchFamily="18" charset="0"/>
              </a:rPr>
              <a:t>vực</a:t>
            </a:r>
            <a:r>
              <a:rPr lang="en-GB" sz="2000" kern="100" spc="-1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spc="-10" dirty="0" err="1">
                <a:effectLst/>
                <a:latin typeface="Times New Roman" panose="02020603050405020304" pitchFamily="18" charset="0"/>
                <a:ea typeface="DengXian" panose="02010600030101010101" pitchFamily="2" charset="-122"/>
                <a:cs typeface="Times New Roman" panose="02020603050405020304" pitchFamily="18" charset="0"/>
              </a:rPr>
              <a:t>trật</a:t>
            </a:r>
            <a:r>
              <a:rPr lang="en-GB" sz="2000" kern="100" spc="-1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spc="-10" dirty="0" err="1">
                <a:effectLst/>
                <a:latin typeface="Times New Roman" panose="02020603050405020304" pitchFamily="18" charset="0"/>
                <a:ea typeface="DengXian" panose="02010600030101010101" pitchFamily="2" charset="-122"/>
                <a:cs typeface="Times New Roman" panose="02020603050405020304" pitchFamily="18" charset="0"/>
              </a:rPr>
              <a:t>tự</a:t>
            </a:r>
            <a:r>
              <a:rPr lang="en-GB" sz="2000" kern="100" spc="-10" dirty="0">
                <a:effectLst/>
                <a:latin typeface="Times New Roman" panose="02020603050405020304" pitchFamily="18" charset="0"/>
                <a:ea typeface="DengXian" panose="02010600030101010101" pitchFamily="2" charset="-122"/>
                <a:cs typeface="Times New Roman" panose="02020603050405020304" pitchFamily="18" charset="0"/>
              </a:rPr>
              <a:t>, an </a:t>
            </a:r>
            <a:r>
              <a:rPr lang="en-GB" sz="2000" kern="100" spc="-10" dirty="0" err="1">
                <a:effectLst/>
                <a:latin typeface="Times New Roman" panose="02020603050405020304" pitchFamily="18" charset="0"/>
                <a:ea typeface="DengXian" panose="02010600030101010101" pitchFamily="2" charset="-122"/>
                <a:cs typeface="Times New Roman" panose="02020603050405020304" pitchFamily="18" charset="0"/>
              </a:rPr>
              <a:t>toàn</a:t>
            </a:r>
            <a:r>
              <a:rPr lang="en-GB" sz="2000" kern="100" spc="-1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spc="-10" dirty="0" err="1">
                <a:effectLst/>
                <a:latin typeface="Times New Roman" panose="02020603050405020304" pitchFamily="18" charset="0"/>
                <a:ea typeface="DengXian" panose="02010600030101010101" pitchFamily="2" charset="-122"/>
                <a:cs typeface="Times New Roman" panose="02020603050405020304" pitchFamily="18" charset="0"/>
              </a:rPr>
              <a:t>giao</a:t>
            </a:r>
            <a:r>
              <a:rPr lang="en-GB" sz="2000" kern="100" spc="-1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spc="-10" dirty="0" err="1">
                <a:effectLst/>
                <a:latin typeface="Times New Roman" panose="02020603050405020304" pitchFamily="18" charset="0"/>
                <a:ea typeface="DengXian" panose="02010600030101010101" pitchFamily="2" charset="-122"/>
                <a:cs typeface="Times New Roman" panose="02020603050405020304" pitchFamily="18" charset="0"/>
              </a:rPr>
              <a:t>thông</a:t>
            </a:r>
            <a:r>
              <a:rPr lang="en-GB" sz="2000" kern="100" spc="-1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spc="-10" dirty="0" err="1">
                <a:effectLst/>
                <a:latin typeface="Times New Roman" panose="02020603050405020304" pitchFamily="18" charset="0"/>
                <a:ea typeface="DengXian" panose="02010600030101010101" pitchFamily="2" charset="-122"/>
                <a:cs typeface="Times New Roman" panose="02020603050405020304" pitchFamily="18" charset="0"/>
              </a:rPr>
              <a:t>đường</a:t>
            </a:r>
            <a:r>
              <a:rPr lang="en-GB" sz="2000" kern="100" spc="-1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spc="-10" dirty="0" err="1">
                <a:effectLst/>
                <a:latin typeface="Times New Roman" panose="02020603050405020304" pitchFamily="18" charset="0"/>
                <a:ea typeface="DengXian" panose="02010600030101010101" pitchFamily="2" charset="-122"/>
                <a:cs typeface="Times New Roman" panose="02020603050405020304" pitchFamily="18" charset="0"/>
              </a:rPr>
              <a:t>bộ</a:t>
            </a:r>
            <a:r>
              <a:rPr lang="en-GB" sz="2000" kern="100" spc="-1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spc="-10" dirty="0" err="1">
                <a:effectLst/>
                <a:latin typeface="Times New Roman" panose="02020603050405020304" pitchFamily="18" charset="0"/>
                <a:ea typeface="DengXian" panose="02010600030101010101" pitchFamily="2" charset="-122"/>
                <a:cs typeface="Times New Roman" panose="02020603050405020304" pitchFamily="18" charset="0"/>
              </a:rPr>
              <a:t>thì</a:t>
            </a:r>
            <a:r>
              <a:rPr lang="en-GB" sz="2000" kern="100" spc="-1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spc="-10" dirty="0" err="1">
                <a:effectLst/>
                <a:latin typeface="Times New Roman" panose="02020603050405020304" pitchFamily="18" charset="0"/>
                <a:ea typeface="DengXian" panose="02010600030101010101" pitchFamily="2" charset="-122"/>
                <a:cs typeface="Times New Roman" panose="02020603050405020304" pitchFamily="18" charset="0"/>
              </a:rPr>
              <a:t>chưa</a:t>
            </a:r>
            <a:r>
              <a:rPr lang="en-GB" sz="2000" kern="100" spc="-1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spc="-10" dirty="0" err="1">
                <a:effectLst/>
                <a:latin typeface="Times New Roman" panose="02020603050405020304" pitchFamily="18" charset="0"/>
                <a:ea typeface="DengXian" panose="02010600030101010101" pitchFamily="2" charset="-122"/>
                <a:cs typeface="Times New Roman" panose="02020603050405020304" pitchFamily="18" charset="0"/>
              </a:rPr>
              <a:t>được</a:t>
            </a:r>
            <a:r>
              <a:rPr lang="en-GB" sz="2000" kern="100" spc="-1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spc="-10" dirty="0" err="1">
                <a:effectLst/>
                <a:latin typeface="Times New Roman" panose="02020603050405020304" pitchFamily="18" charset="0"/>
                <a:ea typeface="DengXian" panose="02010600030101010101" pitchFamily="2" charset="-122"/>
                <a:cs typeface="Times New Roman" panose="02020603050405020304" pitchFamily="18" charset="0"/>
              </a:rPr>
              <a:t>giải</a:t>
            </a:r>
            <a:r>
              <a:rPr lang="en-GB" sz="2000" kern="100" spc="-1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spc="-10" dirty="0" err="1">
                <a:effectLst/>
                <a:latin typeface="Times New Roman" panose="02020603050405020304" pitchFamily="18" charset="0"/>
                <a:ea typeface="DengXian" panose="02010600030101010101" pitchFamily="2" charset="-122"/>
                <a:cs typeface="Times New Roman" panose="02020603050405020304" pitchFamily="18" charset="0"/>
              </a:rPr>
              <a:t>quyết</a:t>
            </a:r>
            <a:r>
              <a:rPr lang="en-GB" sz="2000" kern="100" spc="-1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spc="-10" dirty="0" err="1">
                <a:effectLst/>
                <a:latin typeface="Times New Roman" panose="02020603050405020304" pitchFamily="18" charset="0"/>
                <a:ea typeface="DengXian" panose="02010600030101010101" pitchFamily="2" charset="-122"/>
                <a:cs typeface="Times New Roman" panose="02020603050405020304" pitchFamily="18" charset="0"/>
              </a:rPr>
              <a:t>việc</a:t>
            </a:r>
            <a:r>
              <a:rPr lang="en-GB" sz="2000" kern="100" spc="-1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spc="-10" dirty="0" err="1">
                <a:effectLst/>
                <a:latin typeface="Times New Roman" panose="02020603050405020304" pitchFamily="18" charset="0"/>
                <a:ea typeface="DengXian" panose="02010600030101010101" pitchFamily="2" charset="-122"/>
                <a:cs typeface="Times New Roman" panose="02020603050405020304" pitchFamily="18" charset="0"/>
              </a:rPr>
              <a:t>đăng</a:t>
            </a:r>
            <a:r>
              <a:rPr lang="en-GB" sz="2000" kern="100" spc="-1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spc="-10" dirty="0" err="1">
                <a:effectLst/>
                <a:latin typeface="Times New Roman" panose="02020603050405020304" pitchFamily="18" charset="0"/>
                <a:ea typeface="DengXian" panose="02010600030101010101" pitchFamily="2" charset="-122"/>
                <a:cs typeface="Times New Roman" panose="02020603050405020304" pitchFamily="18" charset="0"/>
              </a:rPr>
              <a:t>ký</a:t>
            </a:r>
            <a:r>
              <a:rPr lang="en-GB" sz="2000" kern="100" spc="-1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spc="-10" dirty="0" err="1">
                <a:effectLst/>
                <a:latin typeface="Times New Roman" panose="02020603050405020304" pitchFamily="18" charset="0"/>
                <a:ea typeface="DengXian" panose="02010600030101010101" pitchFamily="2" charset="-122"/>
                <a:cs typeface="Times New Roman" panose="02020603050405020304" pitchFamily="18" charset="0"/>
              </a:rPr>
              <a:t>đăng</a:t>
            </a:r>
            <a:r>
              <a:rPr lang="en-GB" sz="2000" kern="100" spc="-1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spc="-10" dirty="0" err="1">
                <a:effectLst/>
                <a:latin typeface="Times New Roman" panose="02020603050405020304" pitchFamily="18" charset="0"/>
                <a:ea typeface="DengXian" panose="02010600030101010101" pitchFamily="2" charset="-122"/>
                <a:cs typeface="Times New Roman" panose="02020603050405020304" pitchFamily="18" charset="0"/>
              </a:rPr>
              <a:t>kiểm</a:t>
            </a:r>
            <a:r>
              <a:rPr lang="en-GB" sz="2000" kern="100" spc="-1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spc="-10" dirty="0" err="1">
                <a:effectLst/>
                <a:latin typeface="Times New Roman" panose="02020603050405020304" pitchFamily="18" charset="0"/>
                <a:ea typeface="DengXian" panose="02010600030101010101" pitchFamily="2" charset="-122"/>
                <a:cs typeface="Times New Roman" panose="02020603050405020304" pitchFamily="18" charset="0"/>
              </a:rPr>
              <a:t>phương</a:t>
            </a:r>
            <a:r>
              <a:rPr lang="en-GB" sz="2000" kern="100" spc="-1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spc="-10" dirty="0" err="1">
                <a:effectLst/>
                <a:latin typeface="Times New Roman" panose="02020603050405020304" pitchFamily="18" charset="0"/>
                <a:ea typeface="DengXian" panose="02010600030101010101" pitchFamily="2" charset="-122"/>
                <a:cs typeface="Times New Roman" panose="02020603050405020304" pitchFamily="18" charset="0"/>
              </a:rPr>
              <a:t>tiện</a:t>
            </a:r>
            <a:r>
              <a:rPr lang="en-GB" sz="2000" kern="100" spc="-10" dirty="0">
                <a:effectLst/>
                <a:latin typeface="Times New Roman" panose="02020603050405020304" pitchFamily="18" charset="0"/>
                <a:ea typeface="DengXian" panose="02010600030101010101" pitchFamily="2" charset="-122"/>
                <a:cs typeface="Times New Roman" panose="02020603050405020304" pitchFamily="18" charset="0"/>
              </a:rPr>
              <a:t> vi </a:t>
            </a:r>
            <a:r>
              <a:rPr lang="en-GB" sz="2000" kern="100" spc="-10" dirty="0" err="1">
                <a:effectLst/>
                <a:latin typeface="Times New Roman" panose="02020603050405020304" pitchFamily="18" charset="0"/>
                <a:ea typeface="DengXian" panose="02010600030101010101" pitchFamily="2" charset="-122"/>
                <a:cs typeface="Times New Roman" panose="02020603050405020304" pitchFamily="18" charset="0"/>
              </a:rPr>
              <a:t>phạm</a:t>
            </a:r>
            <a:r>
              <a:rPr lang="en-GB" sz="2000" kern="100" spc="-10" dirty="0">
                <a:effectLst/>
                <a:latin typeface="Times New Roman" panose="02020603050405020304" pitchFamily="18" charset="0"/>
                <a:ea typeface="DengXian" panose="02010600030101010101" pitchFamily="2" charset="-122"/>
                <a:cs typeface="Times New Roman" panose="02020603050405020304" pitchFamily="18" charset="0"/>
              </a:rPr>
              <a:t>.</a:t>
            </a:r>
            <a:endParaRPr lang="en-US" sz="2000" kern="100" dirty="0">
              <a:effectLst/>
              <a:latin typeface="Aptos"/>
              <a:ea typeface="DengXian" panose="02010600030101010101" pitchFamily="2" charset="-122"/>
              <a:cs typeface="Times New Roman" panose="02020603050405020304" pitchFamily="18" charset="0"/>
            </a:endParaRPr>
          </a:p>
          <a:p>
            <a:pPr indent="450215" algn="just">
              <a:lnSpc>
                <a:spcPct val="115000"/>
              </a:lnSpc>
              <a:spcBef>
                <a:spcPts val="600"/>
              </a:spcBef>
              <a:spcAft>
                <a:spcPts val="600"/>
              </a:spcAft>
            </a:pP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Bổ</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sung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quy</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định</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việc</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kiểm</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định</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vi-VN" sz="2000" kern="100" dirty="0">
                <a:effectLst/>
                <a:latin typeface="Times New Roman" panose="02020603050405020304" pitchFamily="18" charset="0"/>
                <a:ea typeface="DengXian" panose="02010600030101010101" pitchFamily="2" charset="-122"/>
                <a:cs typeface="Times New Roman" panose="02020603050405020304" pitchFamily="18" charset="0"/>
              </a:rPr>
              <a:t>khí thải</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đối</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với</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x</a:t>
            </a:r>
            <a:r>
              <a:rPr lang="vi-VN" sz="2000" kern="100" dirty="0">
                <a:effectLst/>
                <a:latin typeface="Times New Roman" panose="02020603050405020304" pitchFamily="18" charset="0"/>
                <a:ea typeface="DengXian" panose="02010600030101010101" pitchFamily="2" charset="-122"/>
                <a:cs typeface="Times New Roman" panose="02020603050405020304" pitchFamily="18" charset="0"/>
              </a:rPr>
              <a:t>e mô tô, xe gắn máy</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Việc</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kiểm</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định</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khí</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thải</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thực</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hiện</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vi-VN" sz="2000" kern="100" dirty="0">
                <a:effectLst/>
                <a:latin typeface="Times New Roman" panose="02020603050405020304" pitchFamily="18" charset="0"/>
                <a:ea typeface="DengXian" panose="02010600030101010101" pitchFamily="2" charset="-122"/>
                <a:cs typeface="Times New Roman" panose="02020603050405020304" pitchFamily="18" charset="0"/>
              </a:rPr>
              <a:t>theo quy định của pháp luật về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bảo</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vệ</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vi-VN" sz="2000" kern="100" dirty="0">
                <a:effectLst/>
                <a:latin typeface="Times New Roman" panose="02020603050405020304" pitchFamily="18" charset="0"/>
                <a:ea typeface="DengXian" panose="02010600030101010101" pitchFamily="2" charset="-122"/>
                <a:cs typeface="Times New Roman" panose="02020603050405020304" pitchFamily="18" charset="0"/>
              </a:rPr>
              <a:t>môi trường được thực hiện tại các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cơ</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sở</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vi-VN" sz="2000" kern="100" dirty="0">
                <a:effectLst/>
                <a:latin typeface="Times New Roman" panose="02020603050405020304" pitchFamily="18" charset="0"/>
                <a:ea typeface="DengXian" panose="02010600030101010101" pitchFamily="2" charset="-122"/>
                <a:cs typeface="Times New Roman" panose="02020603050405020304" pitchFamily="18" charset="0"/>
              </a:rPr>
              <a:t>kiểm định khí thải đáp ứng quy chuẩn kỹ thuật quốc gia</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Điều</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102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Luật</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Bảo</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vệ</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môi</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trường</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quy</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định</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trách</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nhiệm</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của</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Bộ</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Tài</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nguyên</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và</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Môi</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trường</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chủ</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trì</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phối</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hợp</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với</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Bộ</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Giao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thông</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vận</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tải</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trình</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Thủ</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tướng</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Chính</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phủ</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ban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hành</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lộ</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trình</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áp</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dụng</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tiêu</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chuẩn</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quy</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chuẩn</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kỹ</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thuật</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quốc</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gia</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về</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khí</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thải</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của</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phương</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tiện</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giao</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thông</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cơ</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giới</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đường</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bộ</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lưu</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hành</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ở </a:t>
            </a:r>
            <a:r>
              <a:rPr lang="en-GB" sz="2000" kern="100" dirty="0" err="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Việt</a:t>
            </a:r>
            <a:r>
              <a:rPr lang="en-GB" sz="2000"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Nam).</a:t>
            </a:r>
            <a:endParaRPr lang="en-US" sz="2000" kern="100" dirty="0">
              <a:effectLst/>
              <a:latin typeface="Aptos"/>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65240840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2653932" y="147711"/>
            <a:ext cx="697133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II. NHỮNG NỘI DUNG MỚI, BỔ SUNG, SỬA ĐỔI CỦA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GIAO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endParaRPr lang="en-US" sz="2000" dirty="0">
              <a:effectLst/>
              <a:latin typeface=".VnTime" panose="020B7200000000000000"/>
              <a:ea typeface="Times New Roman" panose="02020603050405020304" pitchFamily="18" charset="0"/>
              <a:cs typeface="Times New Roman" panose="02020603050405020304" pitchFamily="18" charset="0"/>
            </a:endParaRPr>
          </a:p>
        </p:txBody>
      </p:sp>
      <p:sp>
        <p:nvSpPr>
          <p:cNvPr id="12" name="TextBox 11"/>
          <p:cNvSpPr txBox="1"/>
          <p:nvPr/>
        </p:nvSpPr>
        <p:spPr>
          <a:xfrm>
            <a:off x="798896" y="1081598"/>
            <a:ext cx="2627697" cy="369332"/>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TƯ</a:t>
            </a:r>
            <a:endParaRPr lang="en-US" sz="1800" dirty="0">
              <a:effectLst/>
              <a:latin typeface=".VnTime" panose="020B7200000000000000"/>
              <a:ea typeface="Times New Roman" panose="02020603050405020304" pitchFamily="18" charset="0"/>
              <a:cs typeface="Times New Roman" panose="02020603050405020304" pitchFamily="18" charset="0"/>
            </a:endParaRPr>
          </a:p>
        </p:txBody>
      </p:sp>
      <p:sp>
        <p:nvSpPr>
          <p:cNvPr id="21" name="TextBox 20"/>
          <p:cNvSpPr txBox="1"/>
          <p:nvPr/>
        </p:nvSpPr>
        <p:spPr>
          <a:xfrm>
            <a:off x="3780211" y="1007706"/>
            <a:ext cx="7689893"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000" b="1" kern="100" dirty="0">
                <a:effectLst/>
                <a:latin typeface="Times New Roman" panose="02020603050405020304" pitchFamily="18" charset="0"/>
                <a:ea typeface="Times New Roman" panose="02020603050405020304" pitchFamily="18" charset="0"/>
              </a:rPr>
              <a:t>LUẬT TRẬT TỰ, AN TOÀN GIAO THÔNG ĐƯỜNG BỘ NĂM 2024 CÓ 9 CHƯƠNG, 89 </a:t>
            </a:r>
            <a:r>
              <a:rPr lang="en-US" sz="2000" b="1" kern="100" dirty="0" err="1">
                <a:latin typeface="Times New Roman" panose="02020603050405020304" pitchFamily="18" charset="0"/>
                <a:ea typeface="Times New Roman" panose="02020603050405020304" pitchFamily="18" charset="0"/>
              </a:rPr>
              <a:t>ĐIỀU</a:t>
            </a:r>
            <a:endParaRPr lang="en-US" sz="2000" b="1" dirty="0">
              <a:effectLst/>
              <a:latin typeface=".VnTime" panose="020B7200000000000000"/>
              <a:ea typeface="Times New Roman" panose="02020603050405020304" pitchFamily="18" charset="0"/>
              <a:cs typeface="Times New Roman" panose="02020603050405020304" pitchFamily="18" charset="0"/>
            </a:endParaRPr>
          </a:p>
        </p:txBody>
      </p:sp>
      <p:sp>
        <p:nvSpPr>
          <p:cNvPr id="22" name="TextBox 21"/>
          <p:cNvSpPr txBox="1"/>
          <p:nvPr/>
        </p:nvSpPr>
        <p:spPr>
          <a:xfrm>
            <a:off x="580768" y="1819952"/>
            <a:ext cx="11034583" cy="444230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indent="450215" algn="just">
              <a:lnSpc>
                <a:spcPct val="115000"/>
              </a:lnSpc>
              <a:spcBef>
                <a:spcPts val="600"/>
              </a:spcBef>
              <a:spcAft>
                <a:spcPts val="600"/>
              </a:spcAft>
            </a:pP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Quy</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định</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x</a:t>
            </a:r>
            <a:r>
              <a:rPr lang="vi-VN" sz="1900" kern="100" dirty="0">
                <a:effectLst/>
                <a:latin typeface="Times New Roman" panose="02020603050405020304" pitchFamily="18" charset="0"/>
                <a:ea typeface="DengXian" panose="02010600030101010101" pitchFamily="2" charset="-122"/>
                <a:cs typeface="Times New Roman" panose="02020603050405020304" pitchFamily="18" charset="0"/>
              </a:rPr>
              <a:t>e ô tô</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kinh</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doanh</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vận</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tải</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chở</a:t>
            </a:r>
            <a:r>
              <a:rPr lang="vi-VN" sz="1900" kern="100" dirty="0">
                <a:effectLst/>
                <a:latin typeface="Times New Roman" panose="02020603050405020304" pitchFamily="18" charset="0"/>
                <a:ea typeface="DengXian" panose="02010600030101010101" pitchFamily="2" charset="-122"/>
                <a:cs typeface="Times New Roman" panose="02020603050405020304" pitchFamily="18" charset="0"/>
              </a:rPr>
              <a:t> trẻ em mầm non, học sinh phải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có</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thiết</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bị</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ghi</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nhận</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hình</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ảnh</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trẻ</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em</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mầm</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non,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học</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sinh</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và</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thiết</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bị</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có</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chức</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năng</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cảnh</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báo</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chống</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bỏ</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quên</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trẻ</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em</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trên</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xe</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vi-VN" sz="1900" kern="100" dirty="0">
                <a:effectLst/>
                <a:latin typeface="Times New Roman" panose="02020603050405020304" pitchFamily="18" charset="0"/>
                <a:ea typeface="DengXian" panose="02010600030101010101" pitchFamily="2" charset="-122"/>
                <a:cs typeface="Times New Roman" panose="02020603050405020304" pitchFamily="18" charset="0"/>
              </a:rPr>
              <a:t>có niên hạn sử dụng không quá </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20 </a:t>
            </a:r>
            <a:r>
              <a:rPr lang="vi-VN" sz="1900" kern="100" dirty="0">
                <a:effectLst/>
                <a:latin typeface="Times New Roman" panose="02020603050405020304" pitchFamily="18" charset="0"/>
                <a:ea typeface="DengXian" panose="02010600030101010101" pitchFamily="2" charset="-122"/>
                <a:cs typeface="Times New Roman" panose="02020603050405020304" pitchFamily="18" charset="0"/>
              </a:rPr>
              <a:t>năm</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có</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vi-VN" sz="1900" kern="100" dirty="0">
                <a:effectLst/>
                <a:latin typeface="Times New Roman" panose="02020603050405020304" pitchFamily="18" charset="0"/>
                <a:ea typeface="DengXian" panose="02010600030101010101" pitchFamily="2" charset="-122"/>
                <a:cs typeface="Times New Roman" panose="02020603050405020304" pitchFamily="18" charset="0"/>
              </a:rPr>
              <a:t>màu sơn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theo</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quy</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định</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của</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Chính</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phủ</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vi-VN" sz="1900" kern="100" dirty="0">
                <a:effectLst/>
                <a:latin typeface="Times New Roman" panose="02020603050405020304" pitchFamily="18" charset="0"/>
                <a:ea typeface="DengXian" panose="02010600030101010101" pitchFamily="2" charset="-122"/>
                <a:cs typeface="Times New Roman" panose="02020603050405020304" pitchFamily="18" charset="0"/>
              </a:rPr>
              <a:t>Xe ô tô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chở</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trẻ</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em</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vi-VN" sz="1900" kern="100" dirty="0">
                <a:effectLst/>
                <a:latin typeface="Times New Roman" panose="02020603050405020304" pitchFamily="18" charset="0"/>
                <a:ea typeface="DengXian" panose="02010600030101010101" pitchFamily="2" charset="-122"/>
                <a:cs typeface="Times New Roman" panose="02020603050405020304" pitchFamily="18" charset="0"/>
              </a:rPr>
              <a:t>mầm non hoặc học sinh tiểu học phải có dây đai an toàn phù hợp với lứa tuổi hoặc sử dụng xe có ghế ngồi phù hợp với lứa tuổi</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theo</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quy</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định</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của</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pháp</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luật</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vi-VN" sz="1900" kern="100" dirty="0">
                <a:effectLst/>
                <a:latin typeface="Times New Roman" panose="02020603050405020304" pitchFamily="18" charset="0"/>
                <a:ea typeface="DengXian" panose="02010600030101010101" pitchFamily="2" charset="-122"/>
                <a:cs typeface="Times New Roman" panose="02020603050405020304" pitchFamily="18" charset="0"/>
              </a:rPr>
              <a:t>Khi đưa đón trẻ em mầm non, học sinh tiểu học phải bố trí tối thiểu 01 người quản lý trên mỗi xe ô tô để hướng dẫn, giám sát, duy trì trật tự và bảo đảm an toàn cho trẻ em mầm non, học sinh tiểu học trong suốt chuyến đi. Trường hợp xe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từ</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29</a:t>
            </a:r>
            <a:r>
              <a:rPr lang="vi-VN" sz="1900" kern="100" dirty="0">
                <a:effectLst/>
                <a:latin typeface="Times New Roman" panose="02020603050405020304" pitchFamily="18" charset="0"/>
                <a:ea typeface="DengXian" panose="02010600030101010101" pitchFamily="2" charset="-122"/>
                <a:cs typeface="Times New Roman" panose="02020603050405020304" pitchFamily="18" charset="0"/>
              </a:rPr>
              <a:t> chỗ</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trở</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lên</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không</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kể</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chỗ</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của</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người</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lái</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xe</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mà</a:t>
            </a:r>
            <a:r>
              <a:rPr lang="vi-VN" sz="1900" kern="100" dirty="0">
                <a:effectLst/>
                <a:latin typeface="Times New Roman" panose="02020603050405020304" pitchFamily="18" charset="0"/>
                <a:ea typeface="DengXian" panose="02010600030101010101" pitchFamily="2" charset="-122"/>
                <a:cs typeface="Times New Roman" panose="02020603050405020304" pitchFamily="18" charset="0"/>
              </a:rPr>
              <a:t> chở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từ</a:t>
            </a:r>
            <a:r>
              <a:rPr lang="vi-VN" sz="1900" kern="100" dirty="0">
                <a:effectLst/>
                <a:latin typeface="Times New Roman" panose="02020603050405020304" pitchFamily="18" charset="0"/>
                <a:ea typeface="DengXian" panose="02010600030101010101" pitchFamily="2" charset="-122"/>
                <a:cs typeface="Times New Roman" panose="02020603050405020304" pitchFamily="18" charset="0"/>
              </a:rPr>
              <a:t> 2</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7</a:t>
            </a:r>
            <a:r>
              <a:rPr lang="vi-VN" sz="1900" kern="100" dirty="0">
                <a:effectLst/>
                <a:latin typeface="Times New Roman" panose="02020603050405020304" pitchFamily="18" charset="0"/>
                <a:ea typeface="DengXian" panose="02010600030101010101" pitchFamily="2" charset="-122"/>
                <a:cs typeface="Times New Roman" panose="02020603050405020304" pitchFamily="18" charset="0"/>
              </a:rPr>
              <a:t> trẻ em mầm non và học sinh tiểu học</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trở</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lên</a:t>
            </a:r>
            <a:r>
              <a:rPr lang="vi-VN" sz="1900" kern="100" dirty="0">
                <a:effectLst/>
                <a:latin typeface="Times New Roman" panose="02020603050405020304" pitchFamily="18" charset="0"/>
                <a:ea typeface="DengXian" panose="02010600030101010101" pitchFamily="2" charset="-122"/>
                <a:cs typeface="Times New Roman" panose="02020603050405020304" pitchFamily="18" charset="0"/>
              </a:rPr>
              <a:t> phải bố trí tối thiểu 02 người quản lý trên mỗi xe ô tô.</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Người</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quản</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lý</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người</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lái</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xe</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có</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trách</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nhiệm</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kiểm</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tra</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trẻ</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em</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mầm</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non,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học</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sinh</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tiểu</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học</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khi</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xuống</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xe</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không</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được</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để</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trẻ</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em</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mầm</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non,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học</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sinh</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tiểu</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học</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trên</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xe</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khi</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người</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quản</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lý</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và</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người</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lái</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xe</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đã</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rời</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xe</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vi-VN" sz="1900" kern="100" dirty="0">
                <a:effectLst/>
                <a:latin typeface="Times New Roman" panose="02020603050405020304" pitchFamily="18" charset="0"/>
                <a:ea typeface="DengXian" panose="02010600030101010101" pitchFamily="2" charset="-122"/>
                <a:cs typeface="Times New Roman" panose="02020603050405020304" pitchFamily="18" charset="0"/>
              </a:rPr>
              <a:t>Lái xe ô tô đưa đón trẻ em mầm non, học sinh phải có tối thiểu 02 năm</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kinh</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nghiệm</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lái</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xe</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vận</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tải</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hành</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900" kern="100" dirty="0" err="1">
                <a:effectLst/>
                <a:latin typeface="Times New Roman" panose="02020603050405020304" pitchFamily="18" charset="0"/>
                <a:ea typeface="DengXian" panose="02010600030101010101" pitchFamily="2" charset="-122"/>
                <a:cs typeface="Times New Roman" panose="02020603050405020304" pitchFamily="18" charset="0"/>
              </a:rPr>
              <a:t>khách</a:t>
            </a:r>
            <a:r>
              <a:rPr lang="en-GB" sz="1900" kern="100" dirty="0">
                <a:effectLst/>
                <a:latin typeface="Times New Roman" panose="02020603050405020304" pitchFamily="18" charset="0"/>
                <a:ea typeface="DengXian" panose="02010600030101010101" pitchFamily="2" charset="-122"/>
                <a:cs typeface="Times New Roman" panose="02020603050405020304" pitchFamily="18" charset="0"/>
              </a:rPr>
              <a:t>.</a:t>
            </a:r>
            <a:r>
              <a:rPr lang="vi-VN" sz="1900" kern="100" dirty="0">
                <a:effectLst/>
                <a:latin typeface="Times New Roman" panose="02020603050405020304" pitchFamily="18" charset="0"/>
                <a:ea typeface="DengXian" panose="02010600030101010101" pitchFamily="2" charset="-122"/>
                <a:cs typeface="Times New Roman" panose="02020603050405020304" pitchFamily="18" charset="0"/>
              </a:rPr>
              <a:t> Xe đưa đón trẻ em mầm non, học sinh được</a:t>
            </a:r>
            <a:r>
              <a:rPr lang="pt-BR" sz="1900" kern="100" dirty="0">
                <a:effectLst/>
                <a:latin typeface="Times New Roman" panose="02020603050405020304" pitchFamily="18" charset="0"/>
                <a:ea typeface="DengXian" panose="02010600030101010101" pitchFamily="2" charset="-122"/>
                <a:cs typeface="Times New Roman" panose="02020603050405020304" pitchFamily="18" charset="0"/>
              </a:rPr>
              <a:t> ưu tiên trong tổ chức phân luồng, điều tiết giao thông, bố trí nơi dừng xe, đỗ xe tại khu vực trường học và tại các điểm trên lộ trình đưa đón trẻ em mầm non, học sinh.</a:t>
            </a:r>
            <a:endParaRPr lang="en-US" sz="1900" kern="100" dirty="0">
              <a:effectLst/>
              <a:latin typeface="Aptos"/>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88667030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2653932" y="147711"/>
            <a:ext cx="697133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II. NHỮNG NỘI DUNG MỚI, BỔ SUNG, SỬA ĐỔI CỦA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GIAO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endParaRPr lang="en-US" sz="2000" dirty="0">
              <a:effectLst/>
              <a:latin typeface=".VnTime" panose="020B7200000000000000"/>
              <a:ea typeface="Times New Roman" panose="02020603050405020304" pitchFamily="18" charset="0"/>
              <a:cs typeface="Times New Roman" panose="02020603050405020304" pitchFamily="18" charset="0"/>
            </a:endParaRPr>
          </a:p>
        </p:txBody>
      </p:sp>
      <p:sp>
        <p:nvSpPr>
          <p:cNvPr id="12" name="TextBox 11"/>
          <p:cNvSpPr txBox="1"/>
          <p:nvPr/>
        </p:nvSpPr>
        <p:spPr>
          <a:xfrm>
            <a:off x="798896" y="1081598"/>
            <a:ext cx="2627697" cy="369332"/>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TƯ</a:t>
            </a:r>
            <a:endParaRPr lang="en-US" sz="1800" dirty="0">
              <a:effectLst/>
              <a:latin typeface=".VnTime" panose="020B7200000000000000"/>
              <a:ea typeface="Times New Roman" panose="02020603050405020304" pitchFamily="18" charset="0"/>
              <a:cs typeface="Times New Roman" panose="02020603050405020304" pitchFamily="18" charset="0"/>
            </a:endParaRPr>
          </a:p>
        </p:txBody>
      </p:sp>
      <p:sp>
        <p:nvSpPr>
          <p:cNvPr id="21" name="TextBox 20"/>
          <p:cNvSpPr txBox="1"/>
          <p:nvPr/>
        </p:nvSpPr>
        <p:spPr>
          <a:xfrm>
            <a:off x="3780211" y="1007706"/>
            <a:ext cx="7689893"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000" b="1" kern="100" dirty="0">
                <a:effectLst/>
                <a:latin typeface="Times New Roman" panose="02020603050405020304" pitchFamily="18" charset="0"/>
                <a:ea typeface="Times New Roman" panose="02020603050405020304" pitchFamily="18" charset="0"/>
              </a:rPr>
              <a:t>LUẬT TRẬT TỰ, AN TOÀN GIAO THÔNG ĐƯỜNG BỘ NĂM 2024 CÓ 9 CHƯƠNG, 89 </a:t>
            </a:r>
            <a:r>
              <a:rPr lang="en-US" sz="2000" b="1" kern="100" dirty="0" err="1">
                <a:latin typeface="Times New Roman" panose="02020603050405020304" pitchFamily="18" charset="0"/>
                <a:ea typeface="Times New Roman" panose="02020603050405020304" pitchFamily="18" charset="0"/>
              </a:rPr>
              <a:t>ĐIỀU</a:t>
            </a:r>
            <a:endParaRPr lang="en-US" sz="2000" b="1" dirty="0">
              <a:effectLst/>
              <a:latin typeface=".VnTime" panose="020B7200000000000000"/>
              <a:ea typeface="Times New Roman" panose="02020603050405020304" pitchFamily="18" charset="0"/>
              <a:cs typeface="Times New Roman" panose="02020603050405020304" pitchFamily="18" charset="0"/>
            </a:endParaRPr>
          </a:p>
        </p:txBody>
      </p:sp>
      <p:sp>
        <p:nvSpPr>
          <p:cNvPr id="22" name="TextBox 21"/>
          <p:cNvSpPr txBox="1"/>
          <p:nvPr/>
        </p:nvSpPr>
        <p:spPr>
          <a:xfrm>
            <a:off x="580768" y="1906451"/>
            <a:ext cx="11034583" cy="31700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28600" indent="450215" algn="just">
              <a:spcBef>
                <a:spcPts val="600"/>
              </a:spcBef>
              <a:spcAft>
                <a:spcPts val="600"/>
              </a:spcAft>
            </a:pPr>
            <a:r>
              <a:rPr lang="pt-BR" sz="2000" dirty="0">
                <a:effectLst/>
                <a:latin typeface="Times New Roman" panose="02020603050405020304" pitchFamily="18" charset="0"/>
                <a:ea typeface="Times New Roman" panose="02020603050405020304" pitchFamily="18" charset="0"/>
              </a:rPr>
              <a:t>- Quy định xe ô tô kinh doanh vận tải phải lắp thiết bị giám sát hành trình. Xe ô tô chở người từ 08 chỗ trở lên (không kể chỗ của người lái xe) kinh doanh vận tải, xe ô tô đầu kéo, xe cứu thương, xe cứu hộ giao thông phải lắp thiết bị giám sát hành trình và thiết bị ghi nhận hình ảnh người lái xe và giao Bộ trưởng Bộ Công an ban hành quy chuẩn kỹ thuật quốc gia về hệ thống giám sát bảo đảm an ninh, trật tự, an toàn giao thông đường bộ và quy chuẩn kỹ thuật quốc gia về thiết bị giám sát hành trình và thiết bị ghi nhận hình ảnh người lái xe; quy định việc xây dựng, quản lý, vận hành, khai thác và sử dụng hệ thống giám sát bảo đảm an ninh, trật tự, an toàn giao thông đường bộ, thiết bị thông minh hỗ trợ chỉ huy, điều khiển giao thông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đường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bộ</a:t>
            </a:r>
            <a:r>
              <a:rPr lang="pt-BR" sz="2000" dirty="0">
                <a:effectLst/>
                <a:latin typeface="Times New Roman" panose="02020603050405020304" pitchFamily="18" charset="0"/>
                <a:ea typeface="Times New Roman" panose="02020603050405020304" pitchFamily="18" charset="0"/>
              </a:rPr>
              <a:t>; quy định việc quản lý, vận hành, sử dụng hệ thống quản lý dữ liệu thiết bị giám sát hành trình và thiết bị ghi nhận hình ảnh người lái xe; quy định việc trang bị, lắp đặt, quản lý, vận hành, sử dụng hệ thống thiết bị kỹ thuật nghiệp vụ kiểm tra tải trọng xe cơ giới.</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1924236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2653932" y="147711"/>
            <a:ext cx="697133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II. NHỮNG NỘI DUNG MỚI, BỔ SUNG, SỬA ĐỔI CỦA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GIAO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endParaRPr lang="en-US" sz="2000" dirty="0">
              <a:effectLst/>
              <a:latin typeface=".VnTime" panose="020B7200000000000000"/>
              <a:ea typeface="Times New Roman" panose="02020603050405020304" pitchFamily="18" charset="0"/>
              <a:cs typeface="Times New Roman" panose="02020603050405020304" pitchFamily="18" charset="0"/>
            </a:endParaRPr>
          </a:p>
        </p:txBody>
      </p:sp>
      <p:sp>
        <p:nvSpPr>
          <p:cNvPr id="12" name="TextBox 11"/>
          <p:cNvSpPr txBox="1"/>
          <p:nvPr/>
        </p:nvSpPr>
        <p:spPr>
          <a:xfrm>
            <a:off x="798896" y="1081598"/>
            <a:ext cx="2627697" cy="369332"/>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TƯ</a:t>
            </a:r>
            <a:endParaRPr lang="en-US" sz="1800" dirty="0">
              <a:effectLst/>
              <a:latin typeface=".VnTime" panose="020B7200000000000000"/>
              <a:ea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442760" y="2079181"/>
            <a:ext cx="2251887" cy="1395535"/>
          </a:xfrm>
          <a:prstGeom prst="rect">
            <a:avLst/>
          </a:prstGeom>
        </p:spPr>
      </p:pic>
      <p:sp>
        <p:nvSpPr>
          <p:cNvPr id="17" name="TextBox 16"/>
          <p:cNvSpPr txBox="1"/>
          <p:nvPr/>
        </p:nvSpPr>
        <p:spPr>
          <a:xfrm>
            <a:off x="317631" y="3522841"/>
            <a:ext cx="2473694"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TT 32/2023/TT-BCA</a:t>
            </a:r>
          </a:p>
        </p:txBody>
      </p:sp>
      <p:sp>
        <p:nvSpPr>
          <p:cNvPr id="21" name="TextBox 20"/>
          <p:cNvSpPr txBox="1"/>
          <p:nvPr/>
        </p:nvSpPr>
        <p:spPr>
          <a:xfrm>
            <a:off x="3780211" y="1353701"/>
            <a:ext cx="7689893"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000" b="1" kern="100" dirty="0">
                <a:effectLst/>
                <a:latin typeface="Times New Roman" panose="02020603050405020304" pitchFamily="18" charset="0"/>
                <a:ea typeface="Times New Roman" panose="02020603050405020304" pitchFamily="18" charset="0"/>
              </a:rPr>
              <a:t>LUẬT TRẬT TỰ, AN TOÀN GIAO THÔNG ĐƯỜNG BỘ NĂM 2024 CÓ 9 CHƯƠNG, 89 </a:t>
            </a:r>
            <a:r>
              <a:rPr lang="en-US" sz="2000" b="1" kern="100" dirty="0" err="1">
                <a:latin typeface="Times New Roman" panose="02020603050405020304" pitchFamily="18" charset="0"/>
                <a:ea typeface="Times New Roman" panose="02020603050405020304" pitchFamily="18" charset="0"/>
              </a:rPr>
              <a:t>ĐIỀU</a:t>
            </a:r>
            <a:endParaRPr lang="en-US" sz="2000" b="1" dirty="0">
              <a:effectLst/>
              <a:latin typeface=".VnTime" panose="020B7200000000000000"/>
              <a:ea typeface="Times New Roman" panose="02020603050405020304" pitchFamily="18" charset="0"/>
              <a:cs typeface="Times New Roman" panose="02020603050405020304" pitchFamily="18" charset="0"/>
            </a:endParaRPr>
          </a:p>
        </p:txBody>
      </p:sp>
      <p:sp>
        <p:nvSpPr>
          <p:cNvPr id="22" name="TextBox 21"/>
          <p:cNvSpPr txBox="1"/>
          <p:nvPr/>
        </p:nvSpPr>
        <p:spPr>
          <a:xfrm>
            <a:off x="3262963" y="2277154"/>
            <a:ext cx="8207141" cy="290143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indent="365760" algn="just">
              <a:lnSpc>
                <a:spcPct val="115000"/>
              </a:lnSpc>
              <a:spcBef>
                <a:spcPts val="400"/>
              </a:spcBef>
              <a:spcAft>
                <a:spcPts val="400"/>
              </a:spcAft>
            </a:pPr>
            <a:r>
              <a:rPr lang="pt-BR" sz="2000" b="1" kern="100" dirty="0">
                <a:effectLst/>
                <a:latin typeface="Times New Roman" panose="02020603050405020304" pitchFamily="18" charset="0"/>
                <a:ea typeface="Times New Roman" panose="02020603050405020304" pitchFamily="18" charset="0"/>
              </a:rPr>
              <a:t>Chương IV (Người điều khiển phương tiện tham gia giao thông đường bộ) gồm 9 điều, từ Điều 56 đến Điều 64, quy định về: </a:t>
            </a:r>
            <a:r>
              <a:rPr lang="en-GB" sz="2000" i="1" kern="100" dirty="0" err="1">
                <a:effectLst/>
                <a:latin typeface="Times New Roman" panose="02020603050405020304" pitchFamily="18" charset="0"/>
                <a:ea typeface="Times New Roman" panose="02020603050405020304" pitchFamily="18" charset="0"/>
              </a:rPr>
              <a:t>Điều</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kiện</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của</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người</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điều</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khiển</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phương</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tiện</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tham</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gia</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giao</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thông</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đường</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bộ</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Giấy</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phép</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lái</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xe</a:t>
            </a:r>
            <a:r>
              <a:rPr lang="en-GB" sz="2000" i="1" kern="100" dirty="0">
                <a:effectLst/>
                <a:latin typeface="Times New Roman" panose="02020603050405020304" pitchFamily="18" charset="0"/>
                <a:ea typeface="Times New Roman" panose="02020603050405020304" pitchFamily="18" charset="0"/>
              </a:rPr>
              <a:t>; </a:t>
            </a:r>
            <a:r>
              <a:rPr lang="pt-BR" sz="2000" i="1" kern="100" dirty="0">
                <a:effectLst/>
                <a:latin typeface="Times New Roman" panose="02020603050405020304" pitchFamily="18" charset="0"/>
                <a:ea typeface="Times New Roman" panose="02020603050405020304" pitchFamily="18" charset="0"/>
              </a:rPr>
              <a:t>Điểm của giấy phép lái xe; Tuổi, sức khỏe của người điều khiển phương tiện tham gia giao thông đường bộ; Đào tạo lái xe; Sát hạch lái xe; Cấp, đổi, cấp lại và thu hồi giấy phép lái xe;</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Đào</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tạo</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kiểm</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tra</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cấp</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chứng</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chỉ</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bồi</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dưỡng</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kiến</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thức</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pháp</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luật</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giao</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thông</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đường</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bộ</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cho</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người</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điều</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khiển</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xe</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máy</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chuyên</a:t>
            </a:r>
            <a:r>
              <a:rPr lang="en-GB" sz="2000" i="1" kern="100" dirty="0">
                <a:effectLst/>
                <a:latin typeface="Times New Roman" panose="02020603050405020304" pitchFamily="18" charset="0"/>
                <a:ea typeface="Times New Roman" panose="02020603050405020304" pitchFamily="18" charset="0"/>
              </a:rPr>
              <a:t> </a:t>
            </a:r>
            <a:r>
              <a:rPr lang="en-GB" sz="2000" i="1" kern="100" dirty="0" err="1">
                <a:effectLst/>
                <a:latin typeface="Times New Roman" panose="02020603050405020304" pitchFamily="18" charset="0"/>
                <a:ea typeface="Times New Roman" panose="02020603050405020304" pitchFamily="18" charset="0"/>
              </a:rPr>
              <a:t>dùng</a:t>
            </a:r>
            <a:r>
              <a:rPr lang="en-GB" sz="2000" i="1" kern="100" dirty="0">
                <a:effectLst/>
                <a:latin typeface="Times New Roman" panose="02020603050405020304" pitchFamily="18" charset="0"/>
                <a:ea typeface="Times New Roman" panose="02020603050405020304" pitchFamily="18" charset="0"/>
              </a:rPr>
              <a:t>; </a:t>
            </a:r>
            <a:r>
              <a:rPr lang="vi-VN" sz="2000" i="1" kern="100" dirty="0">
                <a:effectLst/>
                <a:latin typeface="Times New Roman" panose="02020603050405020304" pitchFamily="18" charset="0"/>
                <a:ea typeface="Times New Roman" panose="02020603050405020304" pitchFamily="18" charset="0"/>
              </a:rPr>
              <a:t>Thời gian làm việc của người lái xe ô tô kinh doanh vận tải và vận tải nội bộ</a:t>
            </a:r>
            <a:endParaRPr lang="en-US" sz="20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23" name="Straight Arrow Connector 22"/>
          <p:cNvCxnSpPr/>
          <p:nvPr/>
        </p:nvCxnSpPr>
        <p:spPr>
          <a:xfrm>
            <a:off x="2432675" y="1722923"/>
            <a:ext cx="1347536"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60" y="5460918"/>
            <a:ext cx="1494434" cy="896661"/>
          </a:xfrm>
          <a:prstGeom prst="rect">
            <a:avLst/>
          </a:prstGeom>
        </p:spPr>
      </p:pic>
    </p:spTree>
    <p:extLst>
      <p:ext uri="{BB962C8B-B14F-4D97-AF65-F5344CB8AC3E}">
        <p14:creationId xmlns:p14="http://schemas.microsoft.com/office/powerpoint/2010/main" val="18261616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2653932" y="147711"/>
            <a:ext cx="697133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II. NHỮNG NỘI DUNG MỚI, BỔ SUNG, SỬA ĐỔI CỦA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GIAO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endParaRPr lang="en-US" sz="2000" dirty="0">
              <a:effectLst/>
              <a:latin typeface=".VnTime" panose="020B7200000000000000"/>
              <a:ea typeface="Times New Roman" panose="02020603050405020304" pitchFamily="18" charset="0"/>
              <a:cs typeface="Times New Roman" panose="02020603050405020304" pitchFamily="18" charset="0"/>
            </a:endParaRPr>
          </a:p>
        </p:txBody>
      </p:sp>
      <p:sp>
        <p:nvSpPr>
          <p:cNvPr id="12" name="TextBox 11"/>
          <p:cNvSpPr txBox="1"/>
          <p:nvPr/>
        </p:nvSpPr>
        <p:spPr>
          <a:xfrm>
            <a:off x="798896" y="1081598"/>
            <a:ext cx="2627697" cy="369332"/>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TƯ</a:t>
            </a:r>
            <a:endParaRPr lang="en-US" sz="1800" dirty="0">
              <a:effectLst/>
              <a:latin typeface=".VnTime" panose="020B7200000000000000"/>
              <a:ea typeface="Times New Roman" panose="02020603050405020304" pitchFamily="18" charset="0"/>
              <a:cs typeface="Times New Roman" panose="02020603050405020304" pitchFamily="18" charset="0"/>
            </a:endParaRPr>
          </a:p>
        </p:txBody>
      </p:sp>
      <p:sp>
        <p:nvSpPr>
          <p:cNvPr id="21" name="TextBox 20"/>
          <p:cNvSpPr txBox="1"/>
          <p:nvPr/>
        </p:nvSpPr>
        <p:spPr>
          <a:xfrm>
            <a:off x="3780211" y="1007706"/>
            <a:ext cx="7689893"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000" b="1" kern="100" dirty="0">
                <a:effectLst/>
                <a:latin typeface="Times New Roman" panose="02020603050405020304" pitchFamily="18" charset="0"/>
                <a:ea typeface="Times New Roman" panose="02020603050405020304" pitchFamily="18" charset="0"/>
              </a:rPr>
              <a:t>LUẬT TRẬT TỰ, AN TOÀN GIAO THÔNG ĐƯỜNG BỘ NĂM 2024 CÓ 9 CHƯƠNG, 89 </a:t>
            </a:r>
            <a:r>
              <a:rPr lang="en-US" sz="2000" b="1" kern="100" dirty="0" err="1">
                <a:latin typeface="Times New Roman" panose="02020603050405020304" pitchFamily="18" charset="0"/>
                <a:ea typeface="Times New Roman" panose="02020603050405020304" pitchFamily="18" charset="0"/>
              </a:rPr>
              <a:t>ĐIỀU</a:t>
            </a:r>
            <a:endParaRPr lang="en-US" sz="2000" b="1" dirty="0">
              <a:effectLst/>
              <a:latin typeface=".VnTime" panose="020B7200000000000000"/>
              <a:ea typeface="Times New Roman" panose="02020603050405020304" pitchFamily="18" charset="0"/>
              <a:cs typeface="Times New Roman" panose="02020603050405020304" pitchFamily="18" charset="0"/>
            </a:endParaRPr>
          </a:p>
        </p:txBody>
      </p:sp>
      <p:sp>
        <p:nvSpPr>
          <p:cNvPr id="22" name="TextBox 21"/>
          <p:cNvSpPr txBox="1"/>
          <p:nvPr/>
        </p:nvSpPr>
        <p:spPr>
          <a:xfrm>
            <a:off x="580768" y="1906451"/>
            <a:ext cx="11034583" cy="33314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gn="just">
              <a:lnSpc>
                <a:spcPct val="115000"/>
              </a:lnSpc>
              <a:spcBef>
                <a:spcPts val="600"/>
              </a:spcBef>
              <a:spcAft>
                <a:spcPts val="600"/>
              </a:spcAft>
              <a:buFont typeface="Wingdings" panose="05000000000000000000" pitchFamily="2" charset="2"/>
              <a:buChar char="Ø"/>
            </a:pPr>
            <a:r>
              <a:rPr lang="pt-BR" sz="2000" kern="100" dirty="0">
                <a:effectLst/>
                <a:latin typeface="Times New Roman" panose="02020603050405020304" pitchFamily="18" charset="0"/>
                <a:ea typeface="DengXian" panose="02010600030101010101" pitchFamily="2" charset="-122"/>
                <a:cs typeface="Times New Roman" panose="02020603050405020304" pitchFamily="18" charset="0"/>
              </a:rPr>
              <a:t>Quy định tích hợp các loại giấy tờ của người lái xe vào tài khoản định danh điện tử và quy định việc xuất trình, kiểm tra có thể thực hiện thông qua tài khoản định danh điện tử.</a:t>
            </a:r>
            <a:endParaRPr lang="en-US" sz="2000" kern="100" dirty="0">
              <a:effectLst/>
              <a:latin typeface="Aptos"/>
              <a:ea typeface="DengXian" panose="02010600030101010101" pitchFamily="2" charset="-122"/>
              <a:cs typeface="Times New Roman" panose="02020603050405020304" pitchFamily="18" charset="0"/>
            </a:endParaRPr>
          </a:p>
          <a:p>
            <a:pPr marL="342900" indent="-342900" algn="just">
              <a:lnSpc>
                <a:spcPct val="115000"/>
              </a:lnSpc>
              <a:spcBef>
                <a:spcPts val="600"/>
              </a:spcBef>
              <a:spcAft>
                <a:spcPts val="600"/>
              </a:spcAft>
              <a:buFont typeface="Wingdings" panose="05000000000000000000" pitchFamily="2" charset="2"/>
              <a:buChar char="Ø"/>
            </a:pPr>
            <a:r>
              <a:rPr lang="pt-BR" sz="2000" kern="100" spc="-20" dirty="0">
                <a:effectLst/>
                <a:latin typeface="Times New Roman" panose="02020603050405020304" pitchFamily="18" charset="0"/>
                <a:ea typeface="DengXian" panose="02010600030101010101" pitchFamily="2" charset="-122"/>
                <a:cs typeface="Times New Roman" panose="02020603050405020304" pitchFamily="18" charset="0"/>
              </a:rPr>
              <a:t>Quy định phân hạng giấy phép lái xe theo Công ước Viên về giao thông để tạo thuận lợi cho phát triển kinh tế, du lịch và đầu tư của nước ngoài vào Việt Nam.</a:t>
            </a:r>
          </a:p>
          <a:p>
            <a:pPr marL="342900" indent="-342900" algn="just">
              <a:lnSpc>
                <a:spcPct val="115000"/>
              </a:lnSpc>
              <a:spcBef>
                <a:spcPts val="600"/>
              </a:spcBef>
              <a:spcAft>
                <a:spcPts val="600"/>
              </a:spcAft>
              <a:buFont typeface="Wingdings" panose="05000000000000000000" pitchFamily="2" charset="2"/>
              <a:buChar char="Ø"/>
            </a:pPr>
            <a:r>
              <a:rPr lang="pt-BR" sz="2000" kern="100" dirty="0">
                <a:effectLst/>
                <a:latin typeface="Times New Roman" panose="02020603050405020304" pitchFamily="18" charset="0"/>
                <a:ea typeface="DengXian" panose="02010600030101010101" pitchFamily="2" charset="-122"/>
                <a:cs typeface="Times New Roman" panose="02020603050405020304" pitchFamily="18" charset="0"/>
              </a:rPr>
              <a:t>Quy định chưa cấp, đổi, cấp lại giấy phép lái xe đối với người vi phạm trật tự, an toàn giao thông đường bộ khi người đó chưa thực hiện xong yêu cầu của cơ quan nhà nước có thẩm quyền về giải quyết vụ việc vi phạm hành chính trong lĩnh vực trật tự, an toàn giao thông đường bộ.</a:t>
            </a:r>
            <a:endParaRPr lang="en-US" sz="2000" kern="100" dirty="0">
              <a:effectLst/>
              <a:latin typeface="Aptos"/>
              <a:ea typeface="DengXian" panose="02010600030101010101" pitchFamily="2" charset="-122"/>
              <a:cs typeface="Times New Roman" panose="02020603050405020304" pitchFamily="18" charset="0"/>
            </a:endParaRPr>
          </a:p>
          <a:p>
            <a:pPr marL="285750" indent="-285750" algn="just">
              <a:lnSpc>
                <a:spcPct val="115000"/>
              </a:lnSpc>
              <a:spcBef>
                <a:spcPts val="600"/>
              </a:spcBef>
              <a:spcAft>
                <a:spcPts val="600"/>
              </a:spcAft>
              <a:buFontTx/>
              <a:buChar char="-"/>
            </a:pPr>
            <a:endParaRPr lang="en-US" sz="1800" kern="100" dirty="0">
              <a:effectLst/>
              <a:latin typeface="Aptos"/>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03266996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2653932" y="147711"/>
            <a:ext cx="697133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II. NHỮNG NỘI DUNG MỚI, BỔ SUNG, SỬA ĐỔI CỦA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GIAO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endParaRPr lang="en-US" sz="2000" dirty="0">
              <a:effectLst/>
              <a:latin typeface=".VnTime" panose="020B7200000000000000"/>
              <a:ea typeface="Times New Roman" panose="02020603050405020304" pitchFamily="18" charset="0"/>
              <a:cs typeface="Times New Roman" panose="02020603050405020304" pitchFamily="18" charset="0"/>
            </a:endParaRPr>
          </a:p>
        </p:txBody>
      </p:sp>
      <p:sp>
        <p:nvSpPr>
          <p:cNvPr id="12" name="TextBox 11"/>
          <p:cNvSpPr txBox="1"/>
          <p:nvPr/>
        </p:nvSpPr>
        <p:spPr>
          <a:xfrm>
            <a:off x="798896" y="1081598"/>
            <a:ext cx="2627697" cy="369332"/>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TƯ</a:t>
            </a:r>
            <a:endParaRPr lang="en-US" sz="1800" dirty="0">
              <a:effectLst/>
              <a:latin typeface=".VnTime" panose="020B7200000000000000"/>
              <a:ea typeface="Times New Roman" panose="02020603050405020304" pitchFamily="18" charset="0"/>
              <a:cs typeface="Times New Roman" panose="02020603050405020304" pitchFamily="18" charset="0"/>
            </a:endParaRPr>
          </a:p>
        </p:txBody>
      </p:sp>
      <p:sp>
        <p:nvSpPr>
          <p:cNvPr id="21" name="TextBox 20"/>
          <p:cNvSpPr txBox="1"/>
          <p:nvPr/>
        </p:nvSpPr>
        <p:spPr>
          <a:xfrm>
            <a:off x="3780211" y="1007706"/>
            <a:ext cx="7689893"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000" b="1" kern="100" dirty="0">
                <a:effectLst/>
                <a:latin typeface="Times New Roman" panose="02020603050405020304" pitchFamily="18" charset="0"/>
                <a:ea typeface="Times New Roman" panose="02020603050405020304" pitchFamily="18" charset="0"/>
              </a:rPr>
              <a:t>LUẬT TRẬT TỰ, AN TOÀN GIAO THÔNG ĐƯỜNG BỘ NĂM 2024 CÓ 9 CHƯƠNG, 89 </a:t>
            </a:r>
            <a:r>
              <a:rPr lang="en-US" sz="2000" b="1" kern="100" dirty="0" err="1">
                <a:latin typeface="Times New Roman" panose="02020603050405020304" pitchFamily="18" charset="0"/>
                <a:ea typeface="Times New Roman" panose="02020603050405020304" pitchFamily="18" charset="0"/>
              </a:rPr>
              <a:t>ĐIỀU</a:t>
            </a:r>
            <a:endParaRPr lang="en-US" sz="2000" b="1" dirty="0">
              <a:effectLst/>
              <a:latin typeface=".VnTime" panose="020B7200000000000000"/>
              <a:ea typeface="Times New Roman" panose="02020603050405020304" pitchFamily="18" charset="0"/>
              <a:cs typeface="Times New Roman" panose="02020603050405020304" pitchFamily="18" charset="0"/>
            </a:endParaRPr>
          </a:p>
        </p:txBody>
      </p:sp>
      <p:sp>
        <p:nvSpPr>
          <p:cNvPr id="22" name="TextBox 21"/>
          <p:cNvSpPr txBox="1"/>
          <p:nvPr/>
        </p:nvSpPr>
        <p:spPr>
          <a:xfrm>
            <a:off x="580768" y="1906451"/>
            <a:ext cx="11034583" cy="44394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indent="450215" algn="just">
              <a:lnSpc>
                <a:spcPct val="115000"/>
              </a:lnSpc>
              <a:spcBef>
                <a:spcPts val="600"/>
              </a:spcBef>
              <a:spcAft>
                <a:spcPts val="600"/>
              </a:spcAft>
            </a:pPr>
            <a:r>
              <a:rPr lang="pt-BR" sz="2000" kern="100" dirty="0">
                <a:effectLst/>
                <a:latin typeface="Times New Roman" panose="02020603050405020304" pitchFamily="18" charset="0"/>
                <a:ea typeface="DengXian" panose="02010600030101010101" pitchFamily="2" charset="-122"/>
              </a:rPr>
              <a:t>- Quy định điểm của giấy phép lái xe, trong đó điểm của giấy phép lái xe được dùng để quản lý việc chấp hành pháp luật về trật tự, an toàn giao thông đường bộ của người lái xe trên hệ thống cơ sở dữ liệu về trật tự, an toàn giao thông đường bộ, bao gồm 12 điểm. Số điểm trừ mỗi lần vi phạm tùy thuộc tính chất, mức độ của hành vi vi phạm pháp luật về trật tự, an toàn giao thông đường bộ. Dữ liệu về điểm trừ giấy phép lái xe của người vi phạm sẽ được cập nhật vào hệ thống cơ sở dữ liệu ngay sau khi quyết định xử phạt có hiệu lực thi hành và thông báo cho người bị trừ điểm giấy phép lái xe biết. Quy định trường hợp giấy phép lái xe bị trừ hết điểm thì người có giấy phép lái xe không được điều khiển phương tiện tham gia giao thông đường bộ theo giấy phép lái xe đó. Sau thời hạn ít nhất là 06 tháng kể từ ngày bị trừ hết điểm, người có giấy phép lái xe được tham gia kiểm tra nội dung kiến thức pháp luật về trật tự, an toàn giao thông đường bộ do lực lượng Cảnh sát giao thông tổ chức, có kết quả đạt yêu cầu thì được phục hồi đủ 12 điểm.</a:t>
            </a:r>
            <a:endParaRPr lang="en-US" sz="1800" kern="100" dirty="0">
              <a:effectLst/>
              <a:latin typeface="Times New Roman" panose="02020603050405020304" pitchFamily="18" charset="0"/>
              <a:ea typeface="DengXian" panose="02010600030101010101" pitchFamily="2" charset="-122"/>
            </a:endParaRPr>
          </a:p>
          <a:p>
            <a:pPr marL="285750" indent="-285750" algn="just">
              <a:lnSpc>
                <a:spcPct val="115000"/>
              </a:lnSpc>
              <a:spcBef>
                <a:spcPts val="600"/>
              </a:spcBef>
              <a:spcAft>
                <a:spcPts val="600"/>
              </a:spcAft>
              <a:buFontTx/>
              <a:buChar char="-"/>
            </a:pPr>
            <a:endParaRPr lang="en-US" sz="1800" kern="100" dirty="0">
              <a:effectLst/>
              <a:latin typeface="Aptos"/>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62913571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2653932" y="147711"/>
            <a:ext cx="697133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II. NHỮNG NỘI DUNG MỚI, BỔ SUNG, SỬA ĐỔI CỦA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GIAO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endParaRPr lang="en-US" sz="2000" dirty="0">
              <a:effectLst/>
              <a:latin typeface=".VnTime" panose="020B7200000000000000"/>
              <a:ea typeface="Times New Roman" panose="02020603050405020304" pitchFamily="18" charset="0"/>
              <a:cs typeface="Times New Roman" panose="02020603050405020304" pitchFamily="18" charset="0"/>
            </a:endParaRPr>
          </a:p>
        </p:txBody>
      </p:sp>
      <p:sp>
        <p:nvSpPr>
          <p:cNvPr id="12" name="TextBox 11"/>
          <p:cNvSpPr txBox="1"/>
          <p:nvPr/>
        </p:nvSpPr>
        <p:spPr>
          <a:xfrm>
            <a:off x="798896" y="1081598"/>
            <a:ext cx="2627697" cy="369332"/>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TƯ</a:t>
            </a:r>
            <a:endParaRPr lang="en-US" sz="1800" dirty="0">
              <a:effectLst/>
              <a:latin typeface=".VnTime" panose="020B7200000000000000"/>
              <a:ea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442760" y="2079181"/>
            <a:ext cx="2251887" cy="1395535"/>
          </a:xfrm>
          <a:prstGeom prst="rect">
            <a:avLst/>
          </a:prstGeom>
        </p:spPr>
      </p:pic>
      <p:sp>
        <p:nvSpPr>
          <p:cNvPr id="17" name="TextBox 16"/>
          <p:cNvSpPr txBox="1"/>
          <p:nvPr/>
        </p:nvSpPr>
        <p:spPr>
          <a:xfrm>
            <a:off x="317631" y="3522841"/>
            <a:ext cx="2473694"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TT 32/2023/TT-BCA</a:t>
            </a:r>
          </a:p>
        </p:txBody>
      </p:sp>
      <p:sp>
        <p:nvSpPr>
          <p:cNvPr id="21" name="TextBox 20"/>
          <p:cNvSpPr txBox="1"/>
          <p:nvPr/>
        </p:nvSpPr>
        <p:spPr>
          <a:xfrm>
            <a:off x="3780211" y="1353701"/>
            <a:ext cx="7689893"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000" b="1" kern="100" dirty="0">
                <a:effectLst/>
                <a:latin typeface="Times New Roman" panose="02020603050405020304" pitchFamily="18" charset="0"/>
                <a:ea typeface="Times New Roman" panose="02020603050405020304" pitchFamily="18" charset="0"/>
              </a:rPr>
              <a:t>LUẬT TRẬT TỰ, AN TOÀN GIAO THÔNG ĐƯỜNG BỘ NĂM 2024 CÓ 9 CHƯƠNG, 89 </a:t>
            </a:r>
            <a:r>
              <a:rPr lang="en-US" sz="2000" b="1" kern="100" dirty="0" err="1">
                <a:latin typeface="Times New Roman" panose="02020603050405020304" pitchFamily="18" charset="0"/>
                <a:ea typeface="Times New Roman" panose="02020603050405020304" pitchFamily="18" charset="0"/>
              </a:rPr>
              <a:t>ĐIỀU</a:t>
            </a:r>
            <a:endParaRPr lang="en-US" sz="2000" b="1" dirty="0">
              <a:effectLst/>
              <a:latin typeface=".VnTime" panose="020B7200000000000000"/>
              <a:ea typeface="Times New Roman" panose="02020603050405020304" pitchFamily="18" charset="0"/>
              <a:cs typeface="Times New Roman" panose="02020603050405020304" pitchFamily="18" charset="0"/>
            </a:endParaRPr>
          </a:p>
        </p:txBody>
      </p:sp>
      <p:sp>
        <p:nvSpPr>
          <p:cNvPr id="22" name="TextBox 21"/>
          <p:cNvSpPr txBox="1"/>
          <p:nvPr/>
        </p:nvSpPr>
        <p:spPr>
          <a:xfrm>
            <a:off x="3262963" y="2277154"/>
            <a:ext cx="8207141" cy="42132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indent="365760" algn="just">
              <a:lnSpc>
                <a:spcPct val="115000"/>
              </a:lnSpc>
              <a:spcBef>
                <a:spcPts val="400"/>
              </a:spcBef>
              <a:spcAft>
                <a:spcPts val="400"/>
              </a:spcAft>
            </a:pPr>
            <a:r>
              <a:rPr lang="pt-BR"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Chương V (Tuần tra, kiểm soát về trật tự, an toàn giao thông đường bộ) gồm 9 điều, từ Điều 65 đến Điều 73, quy định về: </a:t>
            </a:r>
            <a:r>
              <a:rPr lang="en-GB" sz="1800" i="1" kern="100" dirty="0" err="1">
                <a:effectLst/>
                <a:latin typeface="Times New Roman" panose="02020603050405020304" pitchFamily="18" charset="0"/>
                <a:ea typeface=".VnTime"/>
                <a:cs typeface="Times New Roman" panose="02020603050405020304" pitchFamily="18" charset="0"/>
              </a:rPr>
              <a:t>Hoạt</a:t>
            </a:r>
            <a:r>
              <a:rPr lang="en-GB" sz="1800" i="1" kern="100" dirty="0">
                <a:effectLst/>
                <a:latin typeface="Times New Roman" panose="02020603050405020304" pitchFamily="18" charset="0"/>
                <a:ea typeface=".VnTime"/>
                <a:cs typeface="Times New Roman" panose="02020603050405020304" pitchFamily="18" charset="0"/>
              </a:rPr>
              <a:t> </a:t>
            </a:r>
            <a:r>
              <a:rPr lang="en-GB" sz="1800" i="1" kern="100" dirty="0" err="1">
                <a:effectLst/>
                <a:latin typeface="Times New Roman" panose="02020603050405020304" pitchFamily="18" charset="0"/>
                <a:ea typeface=".VnTime"/>
                <a:cs typeface="Times New Roman" panose="02020603050405020304" pitchFamily="18" charset="0"/>
              </a:rPr>
              <a:t>động</a:t>
            </a:r>
            <a:r>
              <a:rPr lang="en-GB" sz="1800" i="1" kern="100" dirty="0">
                <a:effectLst/>
                <a:latin typeface="Times New Roman" panose="02020603050405020304" pitchFamily="18" charset="0"/>
                <a:ea typeface=".VnTime"/>
                <a:cs typeface="Times New Roman" panose="02020603050405020304" pitchFamily="18" charset="0"/>
              </a:rPr>
              <a:t> t</a:t>
            </a:r>
            <a:r>
              <a:rPr lang="vi-VN" sz="1800" i="1" kern="100" dirty="0">
                <a:effectLst/>
                <a:latin typeface="Times New Roman" panose="02020603050405020304" pitchFamily="18" charset="0"/>
                <a:ea typeface=".VnTime"/>
                <a:cs typeface="Times New Roman" panose="02020603050405020304" pitchFamily="18" charset="0"/>
              </a:rPr>
              <a:t>uần tra, kiểm soát </a:t>
            </a:r>
            <a:r>
              <a:rPr lang="en-GB" sz="1800" i="1" kern="100" dirty="0" err="1">
                <a:effectLst/>
                <a:latin typeface="Times New Roman" panose="02020603050405020304" pitchFamily="18" charset="0"/>
                <a:ea typeface=".VnTime"/>
                <a:cs typeface="Times New Roman" panose="02020603050405020304" pitchFamily="18" charset="0"/>
              </a:rPr>
              <a:t>về</a:t>
            </a:r>
            <a:r>
              <a:rPr lang="en-GB" sz="1800" i="1" kern="100" dirty="0">
                <a:effectLst/>
                <a:latin typeface="Times New Roman" panose="02020603050405020304" pitchFamily="18" charset="0"/>
                <a:ea typeface=".VnTime"/>
                <a:cs typeface="Times New Roman" panose="02020603050405020304" pitchFamily="18" charset="0"/>
              </a:rPr>
              <a:t> </a:t>
            </a:r>
            <a:r>
              <a:rPr lang="en-GB" sz="1800" i="1" kern="100" dirty="0" err="1">
                <a:effectLst/>
                <a:latin typeface="Times New Roman" panose="02020603050405020304" pitchFamily="18" charset="0"/>
                <a:ea typeface=".VnTime"/>
                <a:cs typeface="Times New Roman" panose="02020603050405020304" pitchFamily="18" charset="0"/>
              </a:rPr>
              <a:t>trật</a:t>
            </a:r>
            <a:r>
              <a:rPr lang="en-GB" sz="1800" i="1" kern="100" dirty="0">
                <a:effectLst/>
                <a:latin typeface="Times New Roman" panose="02020603050405020304" pitchFamily="18" charset="0"/>
                <a:ea typeface=".VnTime"/>
                <a:cs typeface="Times New Roman" panose="02020603050405020304" pitchFamily="18" charset="0"/>
              </a:rPr>
              <a:t> </a:t>
            </a:r>
            <a:r>
              <a:rPr lang="en-GB" sz="1800" i="1" kern="100" dirty="0" err="1">
                <a:effectLst/>
                <a:latin typeface="Times New Roman" panose="02020603050405020304" pitchFamily="18" charset="0"/>
                <a:ea typeface=".VnTime"/>
                <a:cs typeface="Times New Roman" panose="02020603050405020304" pitchFamily="18" charset="0"/>
              </a:rPr>
              <a:t>tự</a:t>
            </a:r>
            <a:r>
              <a:rPr lang="en-GB" sz="1800" i="1" kern="100" dirty="0">
                <a:effectLst/>
                <a:latin typeface="Times New Roman" panose="02020603050405020304" pitchFamily="18" charset="0"/>
                <a:ea typeface=".VnTime"/>
                <a:cs typeface="Times New Roman" panose="02020603050405020304" pitchFamily="18" charset="0"/>
              </a:rPr>
              <a:t>, an </a:t>
            </a:r>
            <a:r>
              <a:rPr lang="en-GB" sz="1800" i="1" kern="100" dirty="0" err="1">
                <a:effectLst/>
                <a:latin typeface="Times New Roman" panose="02020603050405020304" pitchFamily="18" charset="0"/>
                <a:ea typeface=".VnTime"/>
                <a:cs typeface="Times New Roman" panose="02020603050405020304" pitchFamily="18" charset="0"/>
              </a:rPr>
              <a:t>toàn</a:t>
            </a:r>
            <a:r>
              <a:rPr lang="en-GB" sz="1800" i="1" kern="100" dirty="0">
                <a:effectLst/>
                <a:latin typeface="Times New Roman" panose="02020603050405020304" pitchFamily="18" charset="0"/>
                <a:ea typeface=".VnTime"/>
                <a:cs typeface="Times New Roman" panose="02020603050405020304" pitchFamily="18" charset="0"/>
              </a:rPr>
              <a:t> </a:t>
            </a:r>
            <a:r>
              <a:rPr lang="en-GB" sz="1800" i="1" kern="100" dirty="0" err="1">
                <a:effectLst/>
                <a:latin typeface="Times New Roman" panose="02020603050405020304" pitchFamily="18" charset="0"/>
                <a:ea typeface=".VnTime"/>
                <a:cs typeface="Times New Roman" panose="02020603050405020304" pitchFamily="18" charset="0"/>
              </a:rPr>
              <a:t>giao</a:t>
            </a:r>
            <a:r>
              <a:rPr lang="en-GB" sz="1800" i="1" kern="100" dirty="0">
                <a:effectLst/>
                <a:latin typeface="Times New Roman" panose="02020603050405020304" pitchFamily="18" charset="0"/>
                <a:ea typeface=".VnTime"/>
                <a:cs typeface="Times New Roman" panose="02020603050405020304" pitchFamily="18" charset="0"/>
              </a:rPr>
              <a:t> </a:t>
            </a:r>
            <a:r>
              <a:rPr lang="en-GB" sz="1800" i="1" kern="100" dirty="0" err="1">
                <a:effectLst/>
                <a:latin typeface="Times New Roman" panose="02020603050405020304" pitchFamily="18" charset="0"/>
                <a:ea typeface=".VnTime"/>
                <a:cs typeface="Times New Roman" panose="02020603050405020304" pitchFamily="18" charset="0"/>
              </a:rPr>
              <a:t>thông</a:t>
            </a:r>
            <a:r>
              <a:rPr lang="en-GB" sz="1800" i="1" kern="100" dirty="0">
                <a:effectLst/>
                <a:latin typeface="Times New Roman" panose="02020603050405020304" pitchFamily="18" charset="0"/>
                <a:ea typeface=".VnTime"/>
                <a:cs typeface="Times New Roman" panose="02020603050405020304" pitchFamily="18" charset="0"/>
              </a:rPr>
              <a:t> </a:t>
            </a:r>
            <a:r>
              <a:rPr lang="en-GB" sz="1800" i="1" kern="100" dirty="0" err="1">
                <a:effectLst/>
                <a:latin typeface="Times New Roman" panose="02020603050405020304" pitchFamily="18" charset="0"/>
                <a:ea typeface=".VnTime"/>
                <a:cs typeface="Times New Roman" panose="02020603050405020304" pitchFamily="18" charset="0"/>
              </a:rPr>
              <a:t>đường</a:t>
            </a:r>
            <a:r>
              <a:rPr lang="en-GB" sz="1800" i="1" kern="100" dirty="0">
                <a:effectLst/>
                <a:latin typeface="Times New Roman" panose="02020603050405020304" pitchFamily="18" charset="0"/>
                <a:ea typeface=".VnTime"/>
                <a:cs typeface="Times New Roman" panose="02020603050405020304" pitchFamily="18" charset="0"/>
              </a:rPr>
              <a:t> </a:t>
            </a:r>
            <a:r>
              <a:rPr lang="en-GB" sz="1800" i="1" kern="100" dirty="0" err="1">
                <a:effectLst/>
                <a:latin typeface="Times New Roman" panose="02020603050405020304" pitchFamily="18" charset="0"/>
                <a:ea typeface=".VnTime"/>
                <a:cs typeface="Times New Roman" panose="02020603050405020304" pitchFamily="18" charset="0"/>
              </a:rPr>
              <a:t>bộ</a:t>
            </a:r>
            <a:r>
              <a:rPr lang="en-GB" sz="1800" i="1" kern="100" dirty="0">
                <a:effectLst/>
                <a:latin typeface="Times New Roman" panose="02020603050405020304" pitchFamily="18" charset="0"/>
                <a:ea typeface=".VnTime"/>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Căn</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dừng</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phương tiện tham gia giao thông đường bộ để kiểm tra, kiểm soát; Biện pháp p</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Huy động người, phương tiện, thiết bị</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cấp</a:t>
            </a:r>
            <a:r>
              <a:rPr lang="vi-VN"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bách</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D</a:t>
            </a:r>
            <a:r>
              <a:rPr lang="vi-VN"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i chuyển phương tiện vi phạm dừng, đỗ trên đường bộ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cản</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ùn</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tắc</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tai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nạn</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Trang bị, </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s</a:t>
            </a:r>
            <a:r>
              <a:rPr lang="vi-VN"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ử dụng phương tiện, thiết bị</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vũ</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hỗ</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trợ</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tuần</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tra</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soát</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Hệ thống giám sát bảo đảm an ninh, trật tự, an toàn giao thông đường bộ; hệ thống quản lý dữ liệu thiết bị giám sát hành trình và thiết bị ghi nhận hình ảnh người lái xe; hệ thống thiết bị kỹ thuật nghiệp vụ kiểm tra tải trọng xe cơ giới; Quyền và trách nhiệm của người điều khiển phương tiện tham gia giao thông đường bộ;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Ngăn</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chặn</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chấp</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tra</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soát</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cản</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thi</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23" name="Straight Arrow Connector 22"/>
          <p:cNvCxnSpPr/>
          <p:nvPr/>
        </p:nvCxnSpPr>
        <p:spPr>
          <a:xfrm>
            <a:off x="2432675" y="1722923"/>
            <a:ext cx="1347536"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60" y="5460918"/>
            <a:ext cx="1494434" cy="896661"/>
          </a:xfrm>
          <a:prstGeom prst="rect">
            <a:avLst/>
          </a:prstGeom>
        </p:spPr>
      </p:pic>
    </p:spTree>
    <p:extLst>
      <p:ext uri="{BB962C8B-B14F-4D97-AF65-F5344CB8AC3E}">
        <p14:creationId xmlns:p14="http://schemas.microsoft.com/office/powerpoint/2010/main" val="138543359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2653932" y="147711"/>
            <a:ext cx="697133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II. NHỮNG NỘI DUNG MỚI, BỔ SUNG, SỬA ĐỔI CỦA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GIAO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endParaRPr lang="en-US" sz="2000" dirty="0">
              <a:effectLst/>
              <a:latin typeface=".VnTime" panose="020B7200000000000000"/>
              <a:ea typeface="Times New Roman" panose="02020603050405020304" pitchFamily="18" charset="0"/>
              <a:cs typeface="Times New Roman" panose="02020603050405020304" pitchFamily="18" charset="0"/>
            </a:endParaRPr>
          </a:p>
        </p:txBody>
      </p:sp>
      <p:sp>
        <p:nvSpPr>
          <p:cNvPr id="12" name="TextBox 11"/>
          <p:cNvSpPr txBox="1"/>
          <p:nvPr/>
        </p:nvSpPr>
        <p:spPr>
          <a:xfrm>
            <a:off x="798896" y="1081598"/>
            <a:ext cx="2627697" cy="369332"/>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TƯ</a:t>
            </a:r>
            <a:endParaRPr lang="en-US" sz="1800" dirty="0">
              <a:effectLst/>
              <a:latin typeface=".VnTime" panose="020B7200000000000000"/>
              <a:ea typeface="Times New Roman" panose="02020603050405020304" pitchFamily="18" charset="0"/>
              <a:cs typeface="Times New Roman" panose="02020603050405020304" pitchFamily="18" charset="0"/>
            </a:endParaRPr>
          </a:p>
        </p:txBody>
      </p:sp>
      <p:sp>
        <p:nvSpPr>
          <p:cNvPr id="21" name="TextBox 20"/>
          <p:cNvSpPr txBox="1"/>
          <p:nvPr/>
        </p:nvSpPr>
        <p:spPr>
          <a:xfrm>
            <a:off x="3780211" y="1007706"/>
            <a:ext cx="7689893"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000" b="1" kern="100" dirty="0">
                <a:effectLst/>
                <a:latin typeface="Times New Roman" panose="02020603050405020304" pitchFamily="18" charset="0"/>
                <a:ea typeface="Times New Roman" panose="02020603050405020304" pitchFamily="18" charset="0"/>
              </a:rPr>
              <a:t>LUẬT TRẬT TỰ, AN TOÀN GIAO THÔNG ĐƯỜNG BỘ NĂM 2024 CÓ 9 CHƯƠNG, 89 </a:t>
            </a:r>
            <a:r>
              <a:rPr lang="en-US" sz="2000" b="1" kern="100" dirty="0" err="1">
                <a:latin typeface="Times New Roman" panose="02020603050405020304" pitchFamily="18" charset="0"/>
                <a:ea typeface="Times New Roman" panose="02020603050405020304" pitchFamily="18" charset="0"/>
              </a:rPr>
              <a:t>ĐIỀU</a:t>
            </a:r>
            <a:endParaRPr lang="en-US" sz="2000" b="1" dirty="0">
              <a:effectLst/>
              <a:latin typeface=".VnTime" panose="020B7200000000000000"/>
              <a:ea typeface="Times New Roman" panose="02020603050405020304" pitchFamily="18" charset="0"/>
              <a:cs typeface="Times New Roman" panose="02020603050405020304" pitchFamily="18" charset="0"/>
            </a:endParaRPr>
          </a:p>
        </p:txBody>
      </p:sp>
      <p:sp>
        <p:nvSpPr>
          <p:cNvPr id="22" name="TextBox 21"/>
          <p:cNvSpPr txBox="1"/>
          <p:nvPr/>
        </p:nvSpPr>
        <p:spPr>
          <a:xfrm>
            <a:off x="580768" y="1906451"/>
            <a:ext cx="11034583" cy="300825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28600" indent="450215" algn="just">
              <a:spcBef>
                <a:spcPts val="600"/>
              </a:spcBef>
              <a:spcAft>
                <a:spcPts val="600"/>
              </a:spcAft>
            </a:pPr>
            <a:r>
              <a:rPr lang="pt-BR" sz="2000" dirty="0">
                <a:effectLst/>
                <a:latin typeface="Times New Roman" panose="02020603050405020304" pitchFamily="18" charset="0"/>
                <a:ea typeface="Times New Roman" panose="02020603050405020304" pitchFamily="18" charset="0"/>
              </a:rPr>
              <a:t>- Quy định cụ thể về </a:t>
            </a:r>
            <a:r>
              <a:rPr lang="en-US" sz="2000" dirty="0" err="1">
                <a:effectLst/>
                <a:latin typeface="Times New Roman" panose="02020603050405020304" pitchFamily="18" charset="0"/>
                <a:ea typeface=".VnTime" panose="020B7200000000000000"/>
              </a:rPr>
              <a:t>hoạt</a:t>
            </a:r>
            <a:r>
              <a:rPr lang="en-US" sz="2000" dirty="0">
                <a:effectLst/>
                <a:latin typeface="Times New Roman" panose="02020603050405020304" pitchFamily="18" charset="0"/>
                <a:ea typeface=".VnTime" panose="020B7200000000000000"/>
              </a:rPr>
              <a:t> </a:t>
            </a:r>
            <a:r>
              <a:rPr lang="en-US" sz="2000" dirty="0" err="1">
                <a:effectLst/>
                <a:latin typeface="Times New Roman" panose="02020603050405020304" pitchFamily="18" charset="0"/>
                <a:ea typeface=".VnTime" panose="020B7200000000000000"/>
              </a:rPr>
              <a:t>động</a:t>
            </a:r>
            <a:r>
              <a:rPr lang="en-US" sz="2000" dirty="0">
                <a:effectLst/>
                <a:latin typeface="Times New Roman" panose="02020603050405020304" pitchFamily="18" charset="0"/>
                <a:ea typeface=".VnTime" panose="020B7200000000000000"/>
              </a:rPr>
              <a:t> t</a:t>
            </a:r>
            <a:r>
              <a:rPr lang="vi-VN" sz="2000" dirty="0">
                <a:effectLst/>
                <a:latin typeface="Times New Roman" panose="02020603050405020304" pitchFamily="18" charset="0"/>
                <a:ea typeface=".VnTime" panose="020B7200000000000000"/>
              </a:rPr>
              <a:t>uần tra, kiểm soát </a:t>
            </a:r>
            <a:r>
              <a:rPr lang="en-US" sz="2000" dirty="0" err="1">
                <a:effectLst/>
                <a:latin typeface="Times New Roman" panose="02020603050405020304" pitchFamily="18" charset="0"/>
                <a:ea typeface=".VnTime" panose="020B7200000000000000"/>
              </a:rPr>
              <a:t>về</a:t>
            </a:r>
            <a:r>
              <a:rPr lang="en-US" sz="2000" dirty="0">
                <a:effectLst/>
                <a:latin typeface="Times New Roman" panose="02020603050405020304" pitchFamily="18" charset="0"/>
                <a:ea typeface=".VnTime" panose="020B7200000000000000"/>
              </a:rPr>
              <a:t> </a:t>
            </a:r>
            <a:r>
              <a:rPr lang="en-US" sz="2000" dirty="0" err="1">
                <a:effectLst/>
                <a:latin typeface="Times New Roman" panose="02020603050405020304" pitchFamily="18" charset="0"/>
                <a:ea typeface=".VnTime" panose="020B7200000000000000"/>
              </a:rPr>
              <a:t>trật</a:t>
            </a:r>
            <a:r>
              <a:rPr lang="en-US" sz="2000" dirty="0">
                <a:effectLst/>
                <a:latin typeface="Times New Roman" panose="02020603050405020304" pitchFamily="18" charset="0"/>
                <a:ea typeface=".VnTime" panose="020B7200000000000000"/>
              </a:rPr>
              <a:t> </a:t>
            </a:r>
            <a:r>
              <a:rPr lang="en-US" sz="2000" dirty="0" err="1">
                <a:effectLst/>
                <a:latin typeface="Times New Roman" panose="02020603050405020304" pitchFamily="18" charset="0"/>
                <a:ea typeface=".VnTime" panose="020B7200000000000000"/>
              </a:rPr>
              <a:t>tự</a:t>
            </a:r>
            <a:r>
              <a:rPr lang="en-US" sz="2000" dirty="0">
                <a:effectLst/>
                <a:latin typeface="Times New Roman" panose="02020603050405020304" pitchFamily="18" charset="0"/>
                <a:ea typeface=".VnTime" panose="020B7200000000000000"/>
              </a:rPr>
              <a:t>, an </a:t>
            </a:r>
            <a:r>
              <a:rPr lang="en-US" sz="2000" dirty="0" err="1">
                <a:effectLst/>
                <a:latin typeface="Times New Roman" panose="02020603050405020304" pitchFamily="18" charset="0"/>
                <a:ea typeface=".VnTime" panose="020B7200000000000000"/>
              </a:rPr>
              <a:t>toàn</a:t>
            </a:r>
            <a:r>
              <a:rPr lang="en-US" sz="2000" dirty="0">
                <a:effectLst/>
                <a:latin typeface="Times New Roman" panose="02020603050405020304" pitchFamily="18" charset="0"/>
                <a:ea typeface=".VnTime" panose="020B7200000000000000"/>
              </a:rPr>
              <a:t> </a:t>
            </a:r>
            <a:r>
              <a:rPr lang="en-US" sz="2000" dirty="0" err="1">
                <a:effectLst/>
                <a:latin typeface="Times New Roman" panose="02020603050405020304" pitchFamily="18" charset="0"/>
                <a:ea typeface=".VnTime" panose="020B7200000000000000"/>
              </a:rPr>
              <a:t>giao</a:t>
            </a:r>
            <a:r>
              <a:rPr lang="en-US" sz="2000" dirty="0">
                <a:effectLst/>
                <a:latin typeface="Times New Roman" panose="02020603050405020304" pitchFamily="18" charset="0"/>
                <a:ea typeface=".VnTime" panose="020B7200000000000000"/>
              </a:rPr>
              <a:t> </a:t>
            </a:r>
            <a:r>
              <a:rPr lang="en-US" sz="2000" dirty="0" err="1">
                <a:effectLst/>
                <a:latin typeface="Times New Roman" panose="02020603050405020304" pitchFamily="18" charset="0"/>
                <a:ea typeface=".VnTime" panose="020B7200000000000000"/>
              </a:rPr>
              <a:t>thông</a:t>
            </a:r>
            <a:r>
              <a:rPr lang="en-US" sz="2000" dirty="0">
                <a:effectLst/>
                <a:latin typeface="Times New Roman" panose="02020603050405020304" pitchFamily="18" charset="0"/>
                <a:ea typeface=".VnTime" panose="020B7200000000000000"/>
              </a:rPr>
              <a:t> </a:t>
            </a:r>
            <a:r>
              <a:rPr lang="en-US" sz="2000" dirty="0" err="1">
                <a:effectLst/>
                <a:latin typeface="Times New Roman" panose="02020603050405020304" pitchFamily="18" charset="0"/>
                <a:ea typeface=".VnTime" panose="020B7200000000000000"/>
              </a:rPr>
              <a:t>đường</a:t>
            </a:r>
            <a:r>
              <a:rPr lang="en-US" sz="2000" dirty="0">
                <a:effectLst/>
                <a:latin typeface="Times New Roman" panose="02020603050405020304" pitchFamily="18" charset="0"/>
                <a:ea typeface=".VnTime" panose="020B7200000000000000"/>
              </a:rPr>
              <a:t> </a:t>
            </a:r>
            <a:r>
              <a:rPr lang="en-US" sz="2000" dirty="0" err="1">
                <a:effectLst/>
                <a:latin typeface="Times New Roman" panose="02020603050405020304" pitchFamily="18" charset="0"/>
                <a:ea typeface=".VnTime" panose="020B7200000000000000"/>
              </a:rPr>
              <a:t>bộ</a:t>
            </a:r>
            <a:r>
              <a:rPr lang="en-US" sz="2000" dirty="0">
                <a:solidFill>
                  <a:srgbClr val="000000"/>
                </a:solidFill>
                <a:effectLst/>
                <a:latin typeface="Times New Roman" panose="02020603050405020304" pitchFamily="18" charset="0"/>
                <a:ea typeface="Times New Roman" panose="02020603050405020304" pitchFamily="18" charset="0"/>
              </a:rPr>
              <a:t> bao </a:t>
            </a:r>
            <a:r>
              <a:rPr lang="en-US" sz="2000" dirty="0" err="1">
                <a:solidFill>
                  <a:srgbClr val="000000"/>
                </a:solidFill>
                <a:effectLst/>
                <a:latin typeface="Times New Roman" panose="02020603050405020304" pitchFamily="18" charset="0"/>
                <a:ea typeface="Times New Roman" panose="02020603050405020304" pitchFamily="18" charset="0"/>
              </a:rPr>
              <a:t>gồm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Bố</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lực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phương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tiện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thực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hiện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nhiệm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vụ</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tuần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kiểm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soát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kiểm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kiểm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soát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người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phương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tiện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tham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gia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giao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thông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đường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bộ</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phát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hiện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ngăn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chặn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xử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lý</a:t>
            </a:r>
            <a:r>
              <a:rPr lang="en-US" sz="2000" dirty="0">
                <a:solidFill>
                  <a:srgbClr val="000000"/>
                </a:solidFill>
                <a:effectLst/>
                <a:latin typeface="Times New Roman" panose="02020603050405020304" pitchFamily="18" charset="0"/>
                <a:ea typeface="Times New Roman" panose="02020603050405020304" pitchFamily="18" charset="0"/>
              </a:rPr>
              <a:t> vi </a:t>
            </a:r>
            <a:r>
              <a:rPr lang="en-US" sz="2000" dirty="0" err="1">
                <a:solidFill>
                  <a:srgbClr val="000000"/>
                </a:solidFill>
                <a:effectLst/>
                <a:latin typeface="Times New Roman" panose="02020603050405020304" pitchFamily="18" charset="0"/>
                <a:ea typeface="Times New Roman" panose="02020603050405020304" pitchFamily="18" charset="0"/>
              </a:rPr>
              <a:t>phạm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pháp</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luật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về</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trật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tự</a:t>
            </a:r>
            <a:r>
              <a:rPr lang="en-US" sz="2000" dirty="0">
                <a:solidFill>
                  <a:srgbClr val="000000"/>
                </a:solidFill>
                <a:effectLst/>
                <a:latin typeface="Times New Roman" panose="02020603050405020304" pitchFamily="18" charset="0"/>
                <a:ea typeface="Times New Roman" panose="02020603050405020304" pitchFamily="18" charset="0"/>
              </a:rPr>
              <a:t>, an </a:t>
            </a:r>
            <a:r>
              <a:rPr lang="en-US" sz="2000" dirty="0" err="1">
                <a:solidFill>
                  <a:srgbClr val="000000"/>
                </a:solidFill>
                <a:effectLst/>
                <a:latin typeface="Times New Roman" panose="02020603050405020304" pitchFamily="18" charset="0"/>
                <a:ea typeface="Times New Roman" panose="02020603050405020304" pitchFamily="18" charset="0"/>
              </a:rPr>
              <a:t>toàn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giao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thông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đường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bộ</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rPr>
              <a:t> vi </a:t>
            </a:r>
            <a:r>
              <a:rPr lang="en-US" sz="2000" dirty="0" err="1">
                <a:solidFill>
                  <a:srgbClr val="000000"/>
                </a:solidFill>
                <a:effectLst/>
                <a:latin typeface="Times New Roman" panose="02020603050405020304" pitchFamily="18" charset="0"/>
                <a:ea typeface="Times New Roman" panose="02020603050405020304" pitchFamily="18" charset="0"/>
              </a:rPr>
              <a:t>phạm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pháp</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luật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khác</a:t>
            </a:r>
            <a:r>
              <a:rPr lang="en-US" sz="2000" dirty="0">
                <a:solidFill>
                  <a:srgbClr val="000000"/>
                </a:solidFill>
                <a:effectLst/>
                <a:latin typeface="Times New Roman" panose="02020603050405020304" pitchFamily="18" charset="0"/>
                <a:ea typeface="Times New Roman" panose="02020603050405020304" pitchFamily="18" charset="0"/>
              </a:rPr>
              <a: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Lực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lượng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thực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hiện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tuần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kiểm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soát</a:t>
            </a:r>
            <a:r>
              <a:rPr lang="en-US" sz="2000" dirty="0">
                <a:effectLst/>
                <a:latin typeface="Times New Roman" panose="02020603050405020304" pitchFamily="18" charset="0"/>
                <a:ea typeface="Times New Roman" panose="02020603050405020304" pitchFamily="18" charset="0"/>
              </a:rPr>
              <a:t> bao </a:t>
            </a:r>
            <a:r>
              <a:rPr lang="en-US" sz="2000" dirty="0" err="1">
                <a:effectLst/>
                <a:latin typeface="Times New Roman" panose="02020603050405020304" pitchFamily="18" charset="0"/>
                <a:ea typeface="Times New Roman" panose="02020603050405020304" pitchFamily="18" charset="0"/>
              </a:rPr>
              <a:t>gồm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Lực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lượng</a:t>
            </a:r>
            <a:r>
              <a:rPr lang="en-US" sz="2000" dirty="0">
                <a:effectLst/>
                <a:latin typeface="Times New Roman" panose="02020603050405020304" pitchFamily="18" charset="0"/>
                <a:ea typeface="Times New Roman" panose="02020603050405020304" pitchFamily="18" charset="0"/>
              </a:rPr>
              <a:t> </a:t>
            </a:r>
            <a:r>
              <a:rPr lang="vi-VN" sz="2000" dirty="0">
                <a:effectLst/>
                <a:latin typeface="Times New Roman" panose="02020603050405020304" pitchFamily="18" charset="0"/>
                <a:ea typeface="Times New Roman" panose="02020603050405020304" pitchFamily="18" charset="0"/>
              </a:rPr>
              <a:t>Cảnh sát giao thông</a:t>
            </a:r>
            <a:r>
              <a:rPr lang="en-US" sz="2000" dirty="0">
                <a:effectLst/>
                <a:latin typeface="Times New Roman" panose="02020603050405020304" pitchFamily="18" charset="0"/>
                <a:ea typeface="Times New Roman" panose="02020603050405020304" pitchFamily="18" charset="0"/>
              </a:rPr>
              <a:t>; l</a:t>
            </a:r>
            <a:r>
              <a:rPr lang="pt-BR" sz="2000" dirty="0">
                <a:effectLst/>
                <a:latin typeface="Times New Roman" panose="02020603050405020304" pitchFamily="18" charset="0"/>
                <a:ea typeface="Times New Roman" panose="02020603050405020304" pitchFamily="18" charset="0"/>
              </a:rPr>
              <a:t>ực lượng, đơn vị khác trong Công an nhân dân được huy động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tham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phối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hợp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với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Cảnh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sát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giao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thông</a:t>
            </a:r>
            <a:r>
              <a:rPr lang="vi-VN" sz="2000" dirty="0">
                <a:effectLst/>
                <a:latin typeface="Times New Roman" panose="02020603050405020304" pitchFamily="18" charset="0"/>
                <a:ea typeface="Times New Roman" panose="02020603050405020304" pitchFamily="18" charset="0"/>
              </a:rPr>
              <a:t> thực hiện tuần tra, kiểm soát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trong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trường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hợp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cần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thiết</a:t>
            </a:r>
            <a:r>
              <a:rPr lang="en-US" sz="2000" dirty="0">
                <a:effectLst/>
                <a:latin typeface="Times New Roman" panose="02020603050405020304" pitchFamily="18" charset="0"/>
                <a:ea typeface="Times New Roman" panose="02020603050405020304" pitchFamily="18" charset="0"/>
              </a:rPr>
              <a:t> </a:t>
            </a:r>
            <a:r>
              <a:rPr lang="vi-VN" sz="2000" dirty="0">
                <a:effectLst/>
                <a:latin typeface="Times New Roman" panose="02020603050405020304" pitchFamily="18" charset="0"/>
                <a:ea typeface="Times New Roman" panose="02020603050405020304" pitchFamily="18" charset="0"/>
              </a:rPr>
              <a:t>trên cơ sở nhiệm vụ, quyền hạn của lực lượng được huy động theo quy định của pháp luật, quyết định của cấp có thẩm quyền và phù hợp với thực tế</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nhiệm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vụ</a:t>
            </a:r>
            <a:r>
              <a:rPr lang="en-US" sz="2000" dirty="0">
                <a:effectLst/>
                <a:latin typeface="Times New Roman" panose="02020603050405020304" pitchFamily="18" charset="0"/>
                <a:ea typeface="Times New Roman" panose="02020603050405020304" pitchFamily="18" charset="0"/>
              </a:rPr>
              <a:t>.</a:t>
            </a:r>
          </a:p>
          <a:p>
            <a:pPr marL="285750" indent="-285750" algn="just">
              <a:lnSpc>
                <a:spcPct val="115000"/>
              </a:lnSpc>
              <a:spcBef>
                <a:spcPts val="600"/>
              </a:spcBef>
              <a:spcAft>
                <a:spcPts val="600"/>
              </a:spcAft>
              <a:buFontTx/>
              <a:buChar char="-"/>
            </a:pPr>
            <a:endParaRPr lang="en-US" sz="1800" kern="100" dirty="0">
              <a:effectLst/>
              <a:latin typeface="Aptos"/>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52394699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3212198" y="176745"/>
            <a:ext cx="6237171"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I. </a:t>
            </a:r>
            <a:r>
              <a:rPr lang="en-US" sz="2000" b="1" dirty="0" err="1">
                <a:latin typeface="Times New Roman" panose="02020603050405020304" pitchFamily="18" charset="0"/>
                <a:cs typeface="Times New Roman" panose="02020603050405020304" pitchFamily="18" charset="0"/>
              </a:rPr>
              <a:t>SỰ</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CẦN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THIẾT</a:t>
            </a:r>
            <a:r>
              <a:rPr lang="en-US" sz="2000" b="1" dirty="0">
                <a:latin typeface="Times New Roman" panose="02020603050405020304" pitchFamily="18" charset="0"/>
                <a:cs typeface="Times New Roman" panose="02020603050405020304" pitchFamily="18" charset="0"/>
              </a:rPr>
              <a:t> BAN </a:t>
            </a:r>
            <a:r>
              <a:rPr lang="en-US" sz="2000" b="1" dirty="0" err="1">
                <a:latin typeface="Times New Roman" panose="02020603050405020304" pitchFamily="18" charset="0"/>
                <a:cs typeface="Times New Roman" panose="02020603050405020304" pitchFamily="18" charset="0"/>
              </a:rPr>
              <a:t>HÀNH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TƯ</a:t>
            </a:r>
            <a:endParaRPr lang="en-US" sz="2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419726" y="682031"/>
            <a:ext cx="4470933"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1. </a:t>
            </a:r>
            <a:r>
              <a:rPr lang="vi-VN" sz="2800" b="1" dirty="0">
                <a:solidFill>
                  <a:srgbClr val="FF0000"/>
                </a:solidFill>
                <a:latin typeface="Times New Roman" panose="02020603050405020304" pitchFamily="18" charset="0"/>
                <a:cs typeface="Times New Roman" panose="02020603050405020304" pitchFamily="18" charset="0"/>
              </a:rPr>
              <a:t>Cơ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sở</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chính</a:t>
            </a:r>
            <a:r>
              <a:rPr lang="en-US" sz="2800" b="1" dirty="0">
                <a:solidFill>
                  <a:srgbClr val="FF0000"/>
                </a:solidFill>
                <a:latin typeface="Times New Roman" panose="02020603050405020304" pitchFamily="18" charset="0"/>
                <a:cs typeface="Times New Roman" panose="02020603050405020304" pitchFamily="18" charset="0"/>
              </a:rPr>
              <a:t> tri, </a:t>
            </a:r>
            <a:r>
              <a:rPr lang="en-US" sz="2800" b="1" dirty="0" err="1">
                <a:solidFill>
                  <a:srgbClr val="FF0000"/>
                </a:solidFill>
                <a:latin typeface="Times New Roman" panose="02020603050405020304" pitchFamily="18" charset="0"/>
                <a:cs typeface="Times New Roman" panose="02020603050405020304" pitchFamily="18" charset="0"/>
              </a:rPr>
              <a:t>pháp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lý</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921029" y="1944431"/>
            <a:ext cx="2251887" cy="1395535"/>
          </a:xfrm>
          <a:prstGeom prst="rect">
            <a:avLst/>
          </a:prstGeom>
        </p:spPr>
      </p:pic>
      <p:sp>
        <p:nvSpPr>
          <p:cNvPr id="12" name="TextBox 11"/>
          <p:cNvSpPr txBox="1"/>
          <p:nvPr/>
        </p:nvSpPr>
        <p:spPr>
          <a:xfrm>
            <a:off x="385005" y="3339966"/>
            <a:ext cx="3570973" cy="984885"/>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Luật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tự</a:t>
            </a:r>
            <a:r>
              <a:rPr lang="en-US" sz="2000" b="1" dirty="0">
                <a:latin typeface="Times New Roman" panose="02020603050405020304" pitchFamily="18" charset="0"/>
                <a:cs typeface="Times New Roman" panose="02020603050405020304" pitchFamily="18" charset="0"/>
              </a:rPr>
              <a:t>, an </a:t>
            </a:r>
            <a:r>
              <a:rPr lang="en-US" sz="2000" b="1" dirty="0" err="1">
                <a:latin typeface="Times New Roman" panose="02020603050405020304" pitchFamily="18" charset="0"/>
                <a:cs typeface="Times New Roman" panose="02020603050405020304" pitchFamily="18" charset="0"/>
              </a:rPr>
              <a:t>toàn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đường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bộ</a:t>
            </a:r>
            <a:endParaRPr lang="en-US" sz="2000" b="1" dirty="0">
              <a:latin typeface="Times New Roman" panose="02020603050405020304" pitchFamily="18" charset="0"/>
              <a:cs typeface="Times New Roman" panose="02020603050405020304" pitchFamily="18" charset="0"/>
            </a:endParaRPr>
          </a:p>
          <a:p>
            <a:endParaRPr lang="en-US" dirty="0"/>
          </a:p>
        </p:txBody>
      </p:sp>
      <p:cxnSp>
        <p:nvCxnSpPr>
          <p:cNvPr id="13" name="Straight Arrow Connector 12"/>
          <p:cNvCxnSpPr/>
          <p:nvPr/>
        </p:nvCxnSpPr>
        <p:spPr>
          <a:xfrm>
            <a:off x="3311091" y="1944431"/>
            <a:ext cx="2916454"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8" name="TextBox 17"/>
          <p:cNvSpPr txBox="1"/>
          <p:nvPr/>
        </p:nvSpPr>
        <p:spPr>
          <a:xfrm>
            <a:off x="6776185" y="1426855"/>
            <a:ext cx="3368842" cy="1015663"/>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Nhiều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phạm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pháp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luật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cứ</a:t>
            </a:r>
            <a:r>
              <a:rPr lang="en-US" sz="2000" b="1" dirty="0">
                <a:latin typeface="Times New Roman" panose="02020603050405020304" pitchFamily="18" charset="0"/>
                <a:cs typeface="Times New Roman" panose="02020603050405020304" pitchFamily="18" charset="0"/>
              </a:rPr>
              <a:t> ban </a:t>
            </a:r>
            <a:r>
              <a:rPr lang="en-US" sz="2000" b="1" dirty="0" err="1">
                <a:latin typeface="Times New Roman" panose="02020603050405020304" pitchFamily="18" charset="0"/>
                <a:cs typeface="Times New Roman" panose="02020603050405020304" pitchFamily="18" charset="0"/>
              </a:rPr>
              <a:t>hành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tư</a:t>
            </a:r>
            <a:r>
              <a:rPr lang="en-US" sz="2000" b="1" dirty="0">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đã</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thay</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đổi</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5476774" y="3226870"/>
            <a:ext cx="6237172" cy="907941"/>
          </a:xfrm>
          <a:prstGeom prst="rect">
            <a:avLst/>
          </a:prstGeom>
          <a:noFill/>
        </p:spPr>
        <p:txBody>
          <a:bodyPr wrap="square" rtlCol="0">
            <a:spAutoFit/>
          </a:bodyPr>
          <a:lstStyle/>
          <a:p>
            <a:pPr>
              <a:spcBef>
                <a:spcPts val="600"/>
              </a:spcBef>
            </a:pP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Kết luận số 19-KL/TW ngày 14/10/2021 </a:t>
            </a:r>
            <a:endParaRPr lang="en-US" sz="2400" b="1" dirty="0">
              <a:latin typeface="Times New Roman" panose="02020603050405020304" pitchFamily="18" charset="0"/>
              <a:cs typeface="Times New Roman" panose="02020603050405020304" pitchFamily="18" charset="0"/>
            </a:endParaRPr>
          </a:p>
          <a:p>
            <a:pPr>
              <a:spcBef>
                <a:spcPts val="600"/>
              </a:spcBef>
            </a:pP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Chỉ thị số 23-CT/TW ngày 25/5/2023 </a:t>
            </a:r>
          </a:p>
        </p:txBody>
      </p:sp>
      <p:sp>
        <p:nvSpPr>
          <p:cNvPr id="20" name="Arrow: Down 19"/>
          <p:cNvSpPr/>
          <p:nvPr/>
        </p:nvSpPr>
        <p:spPr>
          <a:xfrm>
            <a:off x="8133347" y="2616628"/>
            <a:ext cx="484632" cy="6102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055" y="5474564"/>
            <a:ext cx="1331492" cy="876836"/>
          </a:xfrm>
          <a:prstGeom prst="rect">
            <a:avLst/>
          </a:prstGeom>
        </p:spPr>
      </p:pic>
    </p:spTree>
    <p:extLst>
      <p:ext uri="{BB962C8B-B14F-4D97-AF65-F5344CB8AC3E}">
        <p14:creationId xmlns:p14="http://schemas.microsoft.com/office/powerpoint/2010/main" val="2979334673"/>
      </p:ext>
    </p:extLst>
  </p:cSld>
  <p:clrMapOvr>
    <a:masterClrMapping/>
  </p:clrMapOvr>
  <mc:AlternateContent xmlns:mc="http://schemas.openxmlformats.org/markup-compatibility/2006" xmlns:p14="http://schemas.microsoft.com/office/powerpoint/2010/main">
    <mc:Choice Requires="p14">
      <p:transition p14:dur="250">
        <p:split orient="vert"/>
        <p:sndAc>
          <p:endSnd/>
        </p:sndAc>
      </p:transition>
    </mc:Choice>
    <mc:Fallback xmlns="">
      <p:transition>
        <p:split orient="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 calcmode="lin" valueType="num">
                                      <p:cBhvr>
                                        <p:cTn id="13" dur="500" fill="hold"/>
                                        <p:tgtEl>
                                          <p:spTgt spid="1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9">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2653932" y="147711"/>
            <a:ext cx="697133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II. NHỮNG NỘI DUNG MỚI, BỔ SUNG, SỬA ĐỔI CỦA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GIAO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endParaRPr lang="en-US" sz="2000" dirty="0">
              <a:effectLst/>
              <a:latin typeface=".VnTime" panose="020B7200000000000000"/>
              <a:ea typeface="Times New Roman" panose="02020603050405020304" pitchFamily="18" charset="0"/>
              <a:cs typeface="Times New Roman" panose="02020603050405020304" pitchFamily="18" charset="0"/>
            </a:endParaRPr>
          </a:p>
        </p:txBody>
      </p:sp>
      <p:sp>
        <p:nvSpPr>
          <p:cNvPr id="12" name="TextBox 11"/>
          <p:cNvSpPr txBox="1"/>
          <p:nvPr/>
        </p:nvSpPr>
        <p:spPr>
          <a:xfrm>
            <a:off x="798896" y="1081598"/>
            <a:ext cx="2627697" cy="369332"/>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TƯ</a:t>
            </a:r>
            <a:endParaRPr lang="en-US" sz="1800" dirty="0">
              <a:effectLst/>
              <a:latin typeface=".VnTime" panose="020B7200000000000000"/>
              <a:ea typeface="Times New Roman" panose="02020603050405020304" pitchFamily="18" charset="0"/>
              <a:cs typeface="Times New Roman" panose="02020603050405020304" pitchFamily="18" charset="0"/>
            </a:endParaRPr>
          </a:p>
        </p:txBody>
      </p:sp>
      <p:sp>
        <p:nvSpPr>
          <p:cNvPr id="21" name="TextBox 20"/>
          <p:cNvSpPr txBox="1"/>
          <p:nvPr/>
        </p:nvSpPr>
        <p:spPr>
          <a:xfrm>
            <a:off x="3780211" y="1007706"/>
            <a:ext cx="7689893"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000" b="1" kern="100" dirty="0">
                <a:effectLst/>
                <a:latin typeface="Times New Roman" panose="02020603050405020304" pitchFamily="18" charset="0"/>
                <a:ea typeface="Times New Roman" panose="02020603050405020304" pitchFamily="18" charset="0"/>
              </a:rPr>
              <a:t>LUẬT TRẬT TỰ, AN TOÀN GIAO THÔNG ĐƯỜNG BỘ NĂM 2024 CÓ 9 CHƯƠNG, 89 </a:t>
            </a:r>
            <a:r>
              <a:rPr lang="en-US" sz="2000" b="1" kern="100" dirty="0" err="1">
                <a:latin typeface="Times New Roman" panose="02020603050405020304" pitchFamily="18" charset="0"/>
                <a:ea typeface="Times New Roman" panose="02020603050405020304" pitchFamily="18" charset="0"/>
              </a:rPr>
              <a:t>ĐIỀU</a:t>
            </a:r>
            <a:endParaRPr lang="en-US" sz="2000" b="1" dirty="0">
              <a:effectLst/>
              <a:latin typeface=".VnTime" panose="020B7200000000000000"/>
              <a:ea typeface="Times New Roman" panose="02020603050405020304" pitchFamily="18" charset="0"/>
              <a:cs typeface="Times New Roman" panose="02020603050405020304" pitchFamily="18" charset="0"/>
            </a:endParaRPr>
          </a:p>
        </p:txBody>
      </p:sp>
      <p:sp>
        <p:nvSpPr>
          <p:cNvPr id="22" name="TextBox 21"/>
          <p:cNvSpPr txBox="1"/>
          <p:nvPr/>
        </p:nvSpPr>
        <p:spPr>
          <a:xfrm>
            <a:off x="580768" y="1906451"/>
            <a:ext cx="11034583" cy="373153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indent="450215" algn="just">
              <a:lnSpc>
                <a:spcPct val="115000"/>
              </a:lnSpc>
              <a:spcBef>
                <a:spcPts val="600"/>
              </a:spcBef>
              <a:spcAft>
                <a:spcPts val="600"/>
              </a:spcAft>
            </a:pP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Quy</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định</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cụ</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thể</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Cảnh</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sát</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vi-VN" sz="2000" kern="100" dirty="0">
                <a:effectLst/>
                <a:latin typeface="Times New Roman" panose="02020603050405020304" pitchFamily="18" charset="0"/>
                <a:ea typeface="DengXian" panose="02010600030101010101" pitchFamily="2" charset="-122"/>
                <a:cs typeface="Times New Roman" panose="02020603050405020304" pitchFamily="18" charset="0"/>
              </a:rPr>
              <a:t>giao thông được dừng phương tiện tham gia giao thông đường bộ để</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kiểm</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tra</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a:t>
            </a:r>
            <a:r>
              <a:rPr lang="vi-VN" sz="2000" kern="100" dirty="0">
                <a:effectLst/>
                <a:latin typeface="Times New Roman" panose="02020603050405020304" pitchFamily="18" charset="0"/>
                <a:ea typeface="DengXian" panose="02010600030101010101" pitchFamily="2" charset="-122"/>
                <a:cs typeface="Times New Roman" panose="02020603050405020304" pitchFamily="18" charset="0"/>
              </a:rPr>
              <a:t> kiểm soát</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khi</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có</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một</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trong</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các</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căn</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cứ</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sau</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b="1" i="1" kern="100" dirty="0">
                <a:effectLst/>
                <a:latin typeface="Times New Roman" panose="02020603050405020304" pitchFamily="18" charset="0"/>
                <a:ea typeface="DengXian" panose="02010600030101010101" pitchFamily="2" charset="-122"/>
                <a:cs typeface="Times New Roman" panose="02020603050405020304" pitchFamily="18" charset="0"/>
              </a:rPr>
              <a:t>(</a:t>
            </a:r>
            <a:r>
              <a:rPr lang="pt-BR" sz="2000" b="1" i="1" kern="100" dirty="0">
                <a:effectLst/>
                <a:latin typeface="Times New Roman" panose="02020603050405020304" pitchFamily="18" charset="0"/>
                <a:ea typeface="DengXian" panose="02010600030101010101" pitchFamily="2" charset="-122"/>
                <a:cs typeface="Times New Roman" panose="02020603050405020304" pitchFamily="18" charset="0"/>
              </a:rPr>
              <a:t>1)</a:t>
            </a:r>
            <a:r>
              <a:rPr lang="pt-BR" sz="2000" kern="100" dirty="0">
                <a:effectLst/>
                <a:latin typeface="Times New Roman" panose="02020603050405020304" pitchFamily="18" charset="0"/>
                <a:ea typeface="DengXian" panose="02010600030101010101" pitchFamily="2" charset="-122"/>
                <a:cs typeface="Times New Roman" panose="02020603050405020304" pitchFamily="18" charset="0"/>
              </a:rPr>
              <a:t> Khi phát hiện hành vi vi phạm pháp luật hoặc có căn cứ xác định có hành vi vi phạm pháp luật về trật tự, an toàn giao thông đường bộ hoặc vi phạm pháp luật khác; </a:t>
            </a:r>
            <a:r>
              <a:rPr lang="pt-BR" sz="2000" b="1" i="1" kern="100" dirty="0">
                <a:effectLst/>
                <a:latin typeface="Times New Roman" panose="02020603050405020304" pitchFamily="18" charset="0"/>
                <a:ea typeface="DengXian" panose="02010600030101010101" pitchFamily="2" charset="-122"/>
                <a:cs typeface="Times New Roman" panose="02020603050405020304" pitchFamily="18" charset="0"/>
              </a:rPr>
              <a:t>(2)</a:t>
            </a:r>
            <a:r>
              <a:rPr lang="pt-BR" sz="2000" kern="100" dirty="0">
                <a:effectLst/>
                <a:latin typeface="Times New Roman" panose="02020603050405020304" pitchFamily="18" charset="0"/>
                <a:ea typeface="DengXian" panose="02010600030101010101" pitchFamily="2" charset="-122"/>
                <a:cs typeface="Times New Roman" panose="02020603050405020304" pitchFamily="18" charset="0"/>
              </a:rPr>
              <a:t> Thực hiện theo mệnh lệnh, kế hoạch tuần tra, kiểm soát của cấp có thẩm quyền để phát hiện hành vi vi phạm pháp luật về trật tự, an toàn giao thông đường bộ mà buộc phải dừng phương tiện để kiểm tra, kiểm soát mới phát hiện được; </a:t>
            </a:r>
            <a:r>
              <a:rPr lang="pt-BR" sz="2000" b="1" i="1" kern="100" dirty="0">
                <a:effectLst/>
                <a:latin typeface="Times New Roman" panose="02020603050405020304" pitchFamily="18" charset="0"/>
                <a:ea typeface="DengXian" panose="02010600030101010101" pitchFamily="2" charset="-122"/>
                <a:cs typeface="Times New Roman" panose="02020603050405020304" pitchFamily="18" charset="0"/>
              </a:rPr>
              <a:t>(3)</a:t>
            </a:r>
            <a:r>
              <a:rPr lang="pt-BR" sz="2000" kern="100" dirty="0">
                <a:effectLst/>
                <a:latin typeface="Times New Roman" panose="02020603050405020304" pitchFamily="18" charset="0"/>
                <a:ea typeface="DengXian" panose="02010600030101010101" pitchFamily="2" charset="-122"/>
                <a:cs typeface="Times New Roman" panose="02020603050405020304" pitchFamily="18" charset="0"/>
              </a:rPr>
              <a:t> Phục vụ bảo vệ an ninh quốc gia, bảo đảm trật tự, an toàn xã hội và đấu tranh phòng, chống tội phạm; phòng, chống thiên tai; phòng cháy, chữa cháy và cứu nạn, cứu hộ; phòng, chống dịch bệnh; </a:t>
            </a:r>
            <a:r>
              <a:rPr lang="pt-BR" sz="2000" b="1" i="1" kern="100" dirty="0">
                <a:effectLst/>
                <a:latin typeface="Times New Roman" panose="02020603050405020304" pitchFamily="18" charset="0"/>
                <a:ea typeface="DengXian" panose="02010600030101010101" pitchFamily="2" charset="-122"/>
                <a:cs typeface="Times New Roman" panose="02020603050405020304" pitchFamily="18" charset="0"/>
              </a:rPr>
              <a:t>(4)</a:t>
            </a:r>
            <a:r>
              <a:rPr lang="pt-BR" sz="2000" kern="100" dirty="0">
                <a:effectLst/>
                <a:latin typeface="Times New Roman" panose="02020603050405020304" pitchFamily="18" charset="0"/>
                <a:ea typeface="DengXian" panose="02010600030101010101" pitchFamily="2" charset="-122"/>
                <a:cs typeface="Times New Roman" panose="02020603050405020304" pitchFamily="18" charset="0"/>
              </a:rPr>
              <a:t> Có tin báo, tố giác, phản ánh, kiến nghị, đề nghị của cơ quan, tổ chức, cá nhân về tội phạm, hành vi vi phạm pháp luật khác.</a:t>
            </a:r>
            <a:endParaRPr lang="en-US" sz="1800" kern="100" dirty="0">
              <a:effectLst/>
              <a:latin typeface="Aptos"/>
              <a:ea typeface="DengXian" panose="02010600030101010101" pitchFamily="2" charset="-122"/>
              <a:cs typeface="Times New Roman" panose="02020603050405020304" pitchFamily="18" charset="0"/>
            </a:endParaRPr>
          </a:p>
          <a:p>
            <a:pPr marL="285750" indent="-285750" algn="just">
              <a:lnSpc>
                <a:spcPct val="115000"/>
              </a:lnSpc>
              <a:spcBef>
                <a:spcPts val="600"/>
              </a:spcBef>
              <a:spcAft>
                <a:spcPts val="600"/>
              </a:spcAft>
              <a:buFontTx/>
              <a:buChar char="-"/>
            </a:pPr>
            <a:endParaRPr lang="en-US" sz="1800" kern="100" dirty="0">
              <a:effectLst/>
              <a:latin typeface="Aptos"/>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04835163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2653932" y="147711"/>
            <a:ext cx="697133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II. NHỮNG NỘI DUNG MỚI, BỔ SUNG, SỬA ĐỔI CỦA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GIAO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endParaRPr lang="en-US" sz="2000" dirty="0">
              <a:effectLst/>
              <a:latin typeface=".VnTime" panose="020B7200000000000000"/>
              <a:ea typeface="Times New Roman" panose="02020603050405020304" pitchFamily="18" charset="0"/>
              <a:cs typeface="Times New Roman" panose="02020603050405020304" pitchFamily="18" charset="0"/>
            </a:endParaRPr>
          </a:p>
        </p:txBody>
      </p:sp>
      <p:sp>
        <p:nvSpPr>
          <p:cNvPr id="12" name="TextBox 11"/>
          <p:cNvSpPr txBox="1"/>
          <p:nvPr/>
        </p:nvSpPr>
        <p:spPr>
          <a:xfrm>
            <a:off x="798896" y="1081598"/>
            <a:ext cx="2627697" cy="369332"/>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TƯ</a:t>
            </a:r>
            <a:endParaRPr lang="en-US" sz="1800" dirty="0">
              <a:effectLst/>
              <a:latin typeface=".VnTime" panose="020B7200000000000000"/>
              <a:ea typeface="Times New Roman" panose="02020603050405020304" pitchFamily="18" charset="0"/>
              <a:cs typeface="Times New Roman" panose="02020603050405020304" pitchFamily="18" charset="0"/>
            </a:endParaRPr>
          </a:p>
        </p:txBody>
      </p:sp>
      <p:sp>
        <p:nvSpPr>
          <p:cNvPr id="21" name="TextBox 20"/>
          <p:cNvSpPr txBox="1"/>
          <p:nvPr/>
        </p:nvSpPr>
        <p:spPr>
          <a:xfrm>
            <a:off x="3780211" y="1007706"/>
            <a:ext cx="7689893"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000" b="1" kern="100" dirty="0">
                <a:effectLst/>
                <a:latin typeface="Times New Roman" panose="02020603050405020304" pitchFamily="18" charset="0"/>
                <a:ea typeface="Times New Roman" panose="02020603050405020304" pitchFamily="18" charset="0"/>
              </a:rPr>
              <a:t>LUẬT TRẬT TỰ, AN TOÀN GIAO THÔNG ĐƯỜNG BỘ NĂM 2024 CÓ 9 CHƯƠNG, 89 </a:t>
            </a:r>
            <a:r>
              <a:rPr lang="en-US" sz="2000" b="1" kern="100" dirty="0" err="1">
                <a:latin typeface="Times New Roman" panose="02020603050405020304" pitchFamily="18" charset="0"/>
                <a:ea typeface="Times New Roman" panose="02020603050405020304" pitchFamily="18" charset="0"/>
              </a:rPr>
              <a:t>ĐIỀU</a:t>
            </a:r>
            <a:endParaRPr lang="en-US" sz="2000" b="1" dirty="0">
              <a:effectLst/>
              <a:latin typeface=".VnTime" panose="020B7200000000000000"/>
              <a:ea typeface="Times New Roman" panose="02020603050405020304" pitchFamily="18" charset="0"/>
              <a:cs typeface="Times New Roman" panose="02020603050405020304" pitchFamily="18" charset="0"/>
            </a:endParaRPr>
          </a:p>
        </p:txBody>
      </p:sp>
      <p:sp>
        <p:nvSpPr>
          <p:cNvPr id="22" name="TextBox 21"/>
          <p:cNvSpPr txBox="1"/>
          <p:nvPr/>
        </p:nvSpPr>
        <p:spPr>
          <a:xfrm>
            <a:off x="580768" y="1906451"/>
            <a:ext cx="11034583" cy="239270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28600" indent="450215" algn="just">
              <a:spcBef>
                <a:spcPts val="600"/>
              </a:spcBef>
              <a:spcAft>
                <a:spcPts val="60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định</a:t>
            </a:r>
            <a:r>
              <a:rPr lang="en-US" sz="2000" dirty="0">
                <a:effectLst/>
                <a:latin typeface="Times New Roman" panose="02020603050405020304" pitchFamily="18" charset="0"/>
                <a:ea typeface="Times New Roman" panose="02020603050405020304" pitchFamily="18" charset="0"/>
              </a:rPr>
              <a:t> l</a:t>
            </a:r>
            <a:r>
              <a:rPr lang="vi-VN" sz="2000" dirty="0">
                <a:effectLst/>
                <a:latin typeface="Times New Roman" panose="02020603050405020304" pitchFamily="18" charset="0"/>
                <a:ea typeface="Times New Roman" panose="02020603050405020304" pitchFamily="18" charset="0"/>
              </a:rPr>
              <a:t>ực lượng Cảnh sát giao thông được trang bị vũ khí, công cụ hỗ trợ theo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định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pháp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luật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về</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quản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lý</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sử</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dụng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vũ</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khí</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vật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liệu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nổ</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cụ</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hỗ</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trợ</a:t>
            </a:r>
            <a:r>
              <a:rPr lang="en-US" sz="2000" dirty="0">
                <a:effectLst/>
                <a:latin typeface="Times New Roman" panose="02020603050405020304" pitchFamily="18" charset="0"/>
                <a:ea typeface="Times New Roman" panose="02020603050405020304" pitchFamily="18" charset="0"/>
              </a:rPr>
              <a:t>;</a:t>
            </a:r>
            <a:r>
              <a:rPr lang="vi-VN" sz="2000" dirty="0">
                <a:effectLst/>
                <a:latin typeface="Times New Roman" panose="02020603050405020304" pitchFamily="18" charset="0"/>
                <a:ea typeface="Times New Roman" panose="02020603050405020304" pitchFamily="18" charset="0"/>
              </a:rPr>
              <a:t> phương tiện giao thông đường bộ</a:t>
            </a:r>
            <a:r>
              <a:rPr lang="en-US" sz="2000" dirty="0">
                <a:effectLst/>
                <a:latin typeface="Times New Roman" panose="02020603050405020304" pitchFamily="18" charset="0"/>
                <a:ea typeface="Times New Roman" panose="02020603050405020304" pitchFamily="18" charset="0"/>
              </a:rPr>
              <a:t>,</a:t>
            </a:r>
            <a:r>
              <a:rPr lang="vi-VN" sz="2000" dirty="0">
                <a:effectLst/>
                <a:latin typeface="Times New Roman" panose="02020603050405020304" pitchFamily="18" charset="0"/>
                <a:ea typeface="Times New Roman" panose="02020603050405020304" pitchFamily="18" charset="0"/>
              </a:rPr>
              <a:t> phương tiện, thiết bị kỹ thuật nghiệp vụ</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thiết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minh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hỗ</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trợ</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chỉ</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huy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điều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khiển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giao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đường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bộ</a:t>
            </a:r>
            <a:r>
              <a:rPr lang="en-GB" sz="2000" dirty="0">
                <a:effectLst/>
                <a:latin typeface="Times New Roman" panose="02020603050405020304" pitchFamily="18" charset="0"/>
                <a:ea typeface="Times New Roman" panose="02020603050405020304" pitchFamily="18" charset="0"/>
              </a:rPr>
              <a: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Lực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lượng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trong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Công</a:t>
            </a:r>
            <a:r>
              <a:rPr lang="en-US" sz="2000" dirty="0">
                <a:effectLst/>
                <a:latin typeface="Times New Roman" panose="02020603050405020304" pitchFamily="18" charset="0"/>
                <a:ea typeface="Times New Roman" panose="02020603050405020304" pitchFamily="18" charset="0"/>
              </a:rPr>
              <a:t> an </a:t>
            </a:r>
            <a:r>
              <a:rPr lang="en-US" sz="2000" dirty="0" err="1">
                <a:effectLst/>
                <a:latin typeface="Times New Roman" panose="02020603050405020304" pitchFamily="18" charset="0"/>
                <a:ea typeface="Times New Roman" panose="02020603050405020304" pitchFamily="18" charset="0"/>
              </a:rPr>
              <a:t>nhân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dân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tham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phối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hợp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với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Cảnh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sát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giao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thực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hiện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tuần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kiểm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soát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được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trang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phương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tiện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thiết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kỹ</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thuật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nghiệp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vụ</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vũ</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khí</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cụ</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hỗ</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trợ</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phù</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hợp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với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nhiệm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vụ</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được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giao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theo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định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pháp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luật</a:t>
            </a:r>
            <a:r>
              <a:rPr lang="en-US" sz="2000" dirty="0">
                <a:effectLst/>
                <a:latin typeface="Times New Roman" panose="02020603050405020304" pitchFamily="18" charset="0"/>
                <a:ea typeface="Times New Roman" panose="02020603050405020304" pitchFamily="18" charset="0"/>
              </a:rPr>
              <a:t>.</a:t>
            </a:r>
          </a:p>
          <a:p>
            <a:pPr marL="285750" indent="-285750" algn="just">
              <a:lnSpc>
                <a:spcPct val="115000"/>
              </a:lnSpc>
              <a:spcBef>
                <a:spcPts val="600"/>
              </a:spcBef>
              <a:spcAft>
                <a:spcPts val="600"/>
              </a:spcAft>
              <a:buFontTx/>
              <a:buChar char="-"/>
            </a:pPr>
            <a:endParaRPr lang="en-US" sz="1800" kern="100" dirty="0">
              <a:effectLst/>
              <a:latin typeface="Aptos"/>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0998412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2653932" y="147711"/>
            <a:ext cx="697133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II. NHỮNG NỘI DUNG MỚI, BỔ SUNG, SỬA ĐỔI CỦA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GIAO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endParaRPr lang="en-US" sz="2000" dirty="0">
              <a:effectLst/>
              <a:latin typeface=".VnTime" panose="020B7200000000000000"/>
              <a:ea typeface="Times New Roman" panose="02020603050405020304" pitchFamily="18" charset="0"/>
              <a:cs typeface="Times New Roman" panose="02020603050405020304" pitchFamily="18" charset="0"/>
            </a:endParaRPr>
          </a:p>
        </p:txBody>
      </p:sp>
      <p:sp>
        <p:nvSpPr>
          <p:cNvPr id="12" name="TextBox 11"/>
          <p:cNvSpPr txBox="1"/>
          <p:nvPr/>
        </p:nvSpPr>
        <p:spPr>
          <a:xfrm>
            <a:off x="798896" y="1081598"/>
            <a:ext cx="2627697" cy="369332"/>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TƯ</a:t>
            </a:r>
            <a:endParaRPr lang="en-US" sz="1800" dirty="0">
              <a:effectLst/>
              <a:latin typeface=".VnTime" panose="020B7200000000000000"/>
              <a:ea typeface="Times New Roman" panose="02020603050405020304" pitchFamily="18" charset="0"/>
              <a:cs typeface="Times New Roman" panose="02020603050405020304" pitchFamily="18" charset="0"/>
            </a:endParaRPr>
          </a:p>
        </p:txBody>
      </p:sp>
      <p:sp>
        <p:nvSpPr>
          <p:cNvPr id="21" name="TextBox 20"/>
          <p:cNvSpPr txBox="1"/>
          <p:nvPr/>
        </p:nvSpPr>
        <p:spPr>
          <a:xfrm>
            <a:off x="3780211" y="1007706"/>
            <a:ext cx="7689893"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000" b="1" kern="100" dirty="0">
                <a:effectLst/>
                <a:latin typeface="Times New Roman" panose="02020603050405020304" pitchFamily="18" charset="0"/>
                <a:ea typeface="Times New Roman" panose="02020603050405020304" pitchFamily="18" charset="0"/>
              </a:rPr>
              <a:t>LUẬT TRẬT TỰ, AN TOÀN GIAO THÔNG ĐƯỜNG BỘ NĂM 2024 CÓ 9 CHƯƠNG, 89 </a:t>
            </a:r>
            <a:r>
              <a:rPr lang="en-US" sz="2000" b="1" kern="100" dirty="0" err="1">
                <a:latin typeface="Times New Roman" panose="02020603050405020304" pitchFamily="18" charset="0"/>
                <a:ea typeface="Times New Roman" panose="02020603050405020304" pitchFamily="18" charset="0"/>
              </a:rPr>
              <a:t>ĐIỀU</a:t>
            </a:r>
            <a:endParaRPr lang="en-US" sz="2000" b="1" dirty="0">
              <a:effectLst/>
              <a:latin typeface=".VnTime" panose="020B7200000000000000"/>
              <a:ea typeface="Times New Roman" panose="02020603050405020304" pitchFamily="18" charset="0"/>
              <a:cs typeface="Times New Roman" panose="02020603050405020304" pitchFamily="18" charset="0"/>
            </a:endParaRPr>
          </a:p>
        </p:txBody>
      </p:sp>
      <p:sp>
        <p:nvSpPr>
          <p:cNvPr id="22" name="TextBox 21"/>
          <p:cNvSpPr txBox="1"/>
          <p:nvPr/>
        </p:nvSpPr>
        <p:spPr>
          <a:xfrm>
            <a:off x="580768" y="1906451"/>
            <a:ext cx="11034583" cy="454714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28600" indent="450215" algn="just">
              <a:spcBef>
                <a:spcPts val="600"/>
              </a:spcBef>
              <a:spcAft>
                <a:spcPts val="600"/>
              </a:spcAft>
            </a:pPr>
            <a:r>
              <a:rPr lang="pt-BR" sz="2000" dirty="0">
                <a:effectLst/>
                <a:latin typeface="Times New Roman" panose="02020603050405020304" pitchFamily="18" charset="0"/>
                <a:ea typeface="Times New Roman" panose="02020603050405020304" pitchFamily="18" charset="0"/>
              </a:rPr>
              <a:t>- Quy định người điều khiển phương tiện tham gia giao thông đường bộ có quyền: Được điều khiển phương tiện tham gia giao thông đường bộ theo quy định của Luật này; được thông báo về căn cứ dừng phương tiện tham gia giao thông đường bộ để kiểm tra, kiểm soát; nội dung và kết quả kiểm tra, kiểm soát; hành vi vi phạm pháp luật và biện pháp xử lý; giải</a:t>
            </a:r>
            <a:r>
              <a:rPr lang="vi-VN" sz="2000" dirty="0">
                <a:effectLst/>
                <a:latin typeface="Times New Roman" panose="02020603050405020304" pitchFamily="18" charset="0"/>
                <a:ea typeface="Times New Roman" panose="02020603050405020304" pitchFamily="18" charset="0"/>
              </a:rPr>
              <a:t> trình, k</a:t>
            </a:r>
            <a:r>
              <a:rPr lang="pt-BR" sz="2000" dirty="0">
                <a:effectLst/>
                <a:latin typeface="Times New Roman" panose="02020603050405020304" pitchFamily="18" charset="0"/>
                <a:ea typeface="Times New Roman" panose="02020603050405020304" pitchFamily="18" charset="0"/>
              </a:rPr>
              <a:t>hiếu nại, </a:t>
            </a:r>
            <a:r>
              <a:rPr lang="en-US" sz="2000" dirty="0" err="1">
                <a:effectLst/>
                <a:latin typeface="Times New Roman" panose="02020603050405020304" pitchFamily="18" charset="0"/>
                <a:ea typeface="Times New Roman" panose="02020603050405020304" pitchFamily="18" charset="0"/>
              </a:rPr>
              <a:t>khởi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kiện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quyết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định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hành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chính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hành</a:t>
            </a:r>
            <a:r>
              <a:rPr lang="en-US" sz="2000" dirty="0">
                <a:effectLst/>
                <a:latin typeface="Times New Roman" panose="02020603050405020304" pitchFamily="18" charset="0"/>
                <a:ea typeface="Times New Roman" panose="02020603050405020304" pitchFamily="18" charset="0"/>
              </a:rPr>
              <a:t> vi </a:t>
            </a:r>
            <a:r>
              <a:rPr lang="en-US" sz="2000" dirty="0" err="1">
                <a:effectLst/>
                <a:latin typeface="Times New Roman" panose="02020603050405020304" pitchFamily="18" charset="0"/>
                <a:ea typeface="Times New Roman" panose="02020603050405020304" pitchFamily="18" charset="0"/>
              </a:rPr>
              <a:t>hành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chính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liên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đến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quyền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lợi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ích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hợp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pháp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mình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theo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định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pháp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luật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tố</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cáo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hành</a:t>
            </a:r>
            <a:r>
              <a:rPr lang="en-US" sz="2000" dirty="0">
                <a:effectLst/>
                <a:latin typeface="Times New Roman" panose="02020603050405020304" pitchFamily="18" charset="0"/>
                <a:ea typeface="Times New Roman" panose="02020603050405020304" pitchFamily="18" charset="0"/>
              </a:rPr>
              <a:t> vi vi </a:t>
            </a:r>
            <a:r>
              <a:rPr lang="en-US" sz="2000" dirty="0" err="1">
                <a:effectLst/>
                <a:latin typeface="Times New Roman" panose="02020603050405020304" pitchFamily="18" charset="0"/>
                <a:ea typeface="Times New Roman" panose="02020603050405020304" pitchFamily="18" charset="0"/>
              </a:rPr>
              <a:t>phạm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pháp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luật</a:t>
            </a:r>
            <a:r>
              <a:rPr lang="en-US"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trong</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hoạt</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động</a:t>
            </a:r>
            <a:r>
              <a:rPr lang="pt-BR" sz="2000" dirty="0">
                <a:effectLst/>
                <a:latin typeface="Times New Roman" panose="02020603050405020304" pitchFamily="18" charset="0"/>
                <a:ea typeface="Times New Roman" panose="02020603050405020304" pitchFamily="18" charset="0"/>
              </a:rPr>
              <a:t> tuần tra, kiểm soát về trật tự, an toàn giao thông đường bộ</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theo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định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pháp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luật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về</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tố</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cáo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báo</a:t>
            </a:r>
            <a:r>
              <a:rPr lang="en-US" sz="2000" dirty="0">
                <a:effectLst/>
                <a:latin typeface="Times New Roman" panose="02020603050405020304" pitchFamily="18" charset="0"/>
                <a:ea typeface="Times New Roman" panose="02020603050405020304" pitchFamily="18" charset="0"/>
              </a:rPr>
              <a:t> tin, </a:t>
            </a:r>
            <a:r>
              <a:rPr lang="en-US" sz="2000" dirty="0" err="1">
                <a:solidFill>
                  <a:srgbClr val="000000"/>
                </a:solidFill>
                <a:effectLst/>
                <a:latin typeface="Times New Roman" panose="02020603050405020304" pitchFamily="18" charset="0"/>
                <a:ea typeface="Times New Roman" panose="02020603050405020304" pitchFamily="18" charset="0"/>
              </a:rPr>
              <a:t>tố</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giác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phản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ánh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những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trường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hợp</a:t>
            </a:r>
            <a:r>
              <a:rPr lang="en-US" sz="2000" dirty="0">
                <a:solidFill>
                  <a:srgbClr val="000000"/>
                </a:solidFill>
                <a:effectLst/>
                <a:latin typeface="Times New Roman" panose="02020603050405020304" pitchFamily="18" charset="0"/>
                <a:ea typeface="Times New Roman" panose="02020603050405020304" pitchFamily="18" charset="0"/>
              </a:rPr>
              <a:t> vi </a:t>
            </a:r>
            <a:r>
              <a:rPr lang="en-US" sz="2000" dirty="0" err="1">
                <a:solidFill>
                  <a:srgbClr val="000000"/>
                </a:solidFill>
                <a:effectLst/>
                <a:latin typeface="Times New Roman" panose="02020603050405020304" pitchFamily="18" charset="0"/>
                <a:ea typeface="Times New Roman" panose="02020603050405020304" pitchFamily="18" charset="0"/>
              </a:rPr>
              <a:t>phạm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pháp</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luật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Quy</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định</a:t>
            </a:r>
            <a:r>
              <a:rPr lang="en-US" sz="2000" dirty="0">
                <a:solidFill>
                  <a:srgbClr val="000000"/>
                </a:solidFill>
                <a:effectLst/>
                <a:latin typeface="Times New Roman" panose="02020603050405020304" pitchFamily="18" charset="0"/>
                <a:ea typeface="Times New Roman" panose="02020603050405020304" pitchFamily="18" charset="0"/>
              </a:rPr>
              <a:t> </a:t>
            </a:r>
            <a:r>
              <a:rPr lang="pt-BR" sz="2000" dirty="0">
                <a:effectLst/>
                <a:latin typeface="Times New Roman" panose="02020603050405020304" pitchFamily="18" charset="0"/>
                <a:ea typeface="Times New Roman" panose="02020603050405020304" pitchFamily="18" charset="0"/>
              </a:rPr>
              <a:t>người điều khiển phương tiện tham gia giao thông đường bộ có trách nhiệm c</a:t>
            </a:r>
            <a:r>
              <a:rPr lang="en-US" sz="2000" spc="-10" dirty="0" err="1">
                <a:solidFill>
                  <a:srgbClr val="000000"/>
                </a:solidFill>
                <a:effectLst/>
                <a:latin typeface="Times New Roman" panose="02020603050405020304" pitchFamily="18" charset="0"/>
                <a:ea typeface="Times New Roman" panose="02020603050405020304" pitchFamily="18" charset="0"/>
              </a:rPr>
              <a:t>hấp</a:t>
            </a:r>
            <a:r>
              <a:rPr lang="en-US" sz="2000" spc="-10" dirty="0">
                <a:solidFill>
                  <a:srgbClr val="000000"/>
                </a:solidFill>
                <a:effectLst/>
                <a:latin typeface="Times New Roman" panose="02020603050405020304" pitchFamily="18" charset="0"/>
                <a:ea typeface="Times New Roman" panose="02020603050405020304" pitchFamily="18" charset="0"/>
              </a:rPr>
              <a:t> </a:t>
            </a:r>
            <a:r>
              <a:rPr lang="en-US" sz="2000" spc="-10" dirty="0" err="1">
                <a:solidFill>
                  <a:srgbClr val="000000"/>
                </a:solidFill>
                <a:effectLst/>
                <a:latin typeface="Times New Roman" panose="02020603050405020304" pitchFamily="18" charset="0"/>
                <a:ea typeface="Times New Roman" panose="02020603050405020304" pitchFamily="18" charset="0"/>
              </a:rPr>
              <a:t>hành</a:t>
            </a:r>
            <a:r>
              <a:rPr lang="en-US" sz="2000" spc="-10" dirty="0">
                <a:solidFill>
                  <a:srgbClr val="000000"/>
                </a:solidFill>
                <a:effectLst/>
                <a:latin typeface="Times New Roman" panose="02020603050405020304" pitchFamily="18" charset="0"/>
                <a:ea typeface="Times New Roman" panose="02020603050405020304" pitchFamily="18" charset="0"/>
              </a:rPr>
              <a:t> </a:t>
            </a:r>
            <a:r>
              <a:rPr lang="en-US" sz="2000" spc="-10" dirty="0" err="1">
                <a:solidFill>
                  <a:srgbClr val="000000"/>
                </a:solidFill>
                <a:effectLst/>
                <a:latin typeface="Times New Roman" panose="02020603050405020304" pitchFamily="18" charset="0"/>
                <a:ea typeface="Times New Roman" panose="02020603050405020304" pitchFamily="18" charset="0"/>
              </a:rPr>
              <a:t>quy</a:t>
            </a:r>
            <a:r>
              <a:rPr lang="en-US" sz="2000" spc="-10" dirty="0">
                <a:solidFill>
                  <a:srgbClr val="000000"/>
                </a:solidFill>
                <a:effectLst/>
                <a:latin typeface="Times New Roman" panose="02020603050405020304" pitchFamily="18" charset="0"/>
                <a:ea typeface="Times New Roman" panose="02020603050405020304" pitchFamily="18" charset="0"/>
              </a:rPr>
              <a:t> </a:t>
            </a:r>
            <a:r>
              <a:rPr lang="en-US" sz="2000" spc="-10" dirty="0" err="1">
                <a:solidFill>
                  <a:srgbClr val="000000"/>
                </a:solidFill>
                <a:effectLst/>
                <a:latin typeface="Times New Roman" panose="02020603050405020304" pitchFamily="18" charset="0"/>
                <a:ea typeface="Times New Roman" panose="02020603050405020304" pitchFamily="18" charset="0"/>
              </a:rPr>
              <a:t>định</a:t>
            </a:r>
            <a:r>
              <a:rPr lang="en-US" sz="2000" spc="-10" dirty="0">
                <a:solidFill>
                  <a:srgbClr val="000000"/>
                </a:solidFill>
                <a:effectLst/>
                <a:latin typeface="Times New Roman" panose="02020603050405020304" pitchFamily="18" charset="0"/>
                <a:ea typeface="Times New Roman" panose="02020603050405020304" pitchFamily="18" charset="0"/>
              </a:rPr>
              <a:t> </a:t>
            </a:r>
            <a:r>
              <a:rPr lang="en-US" sz="2000" spc="-10" dirty="0" err="1">
                <a:solidFill>
                  <a:srgbClr val="000000"/>
                </a:solidFill>
                <a:effectLst/>
                <a:latin typeface="Times New Roman" panose="02020603050405020304" pitchFamily="18" charset="0"/>
                <a:ea typeface="Times New Roman" panose="02020603050405020304" pitchFamily="18" charset="0"/>
              </a:rPr>
              <a:t>của</a:t>
            </a:r>
            <a:r>
              <a:rPr lang="en-US" sz="2000" spc="-10" dirty="0">
                <a:solidFill>
                  <a:srgbClr val="000000"/>
                </a:solidFill>
                <a:effectLst/>
                <a:latin typeface="Times New Roman" panose="02020603050405020304" pitchFamily="18" charset="0"/>
                <a:ea typeface="Times New Roman" panose="02020603050405020304" pitchFamily="18" charset="0"/>
              </a:rPr>
              <a:t> </a:t>
            </a:r>
            <a:r>
              <a:rPr lang="en-US" sz="2000" spc="-10" dirty="0" err="1">
                <a:solidFill>
                  <a:srgbClr val="000000"/>
                </a:solidFill>
                <a:effectLst/>
                <a:latin typeface="Times New Roman" panose="02020603050405020304" pitchFamily="18" charset="0"/>
                <a:ea typeface="Times New Roman" panose="02020603050405020304" pitchFamily="18" charset="0"/>
              </a:rPr>
              <a:t>pháp</a:t>
            </a:r>
            <a:r>
              <a:rPr lang="en-US" sz="2000" spc="-10" dirty="0">
                <a:solidFill>
                  <a:srgbClr val="000000"/>
                </a:solidFill>
                <a:effectLst/>
                <a:latin typeface="Times New Roman" panose="02020603050405020304" pitchFamily="18" charset="0"/>
                <a:ea typeface="Times New Roman" panose="02020603050405020304" pitchFamily="18" charset="0"/>
              </a:rPr>
              <a:t> </a:t>
            </a:r>
            <a:r>
              <a:rPr lang="en-US" sz="2000" spc="-10" dirty="0" err="1">
                <a:solidFill>
                  <a:srgbClr val="000000"/>
                </a:solidFill>
                <a:effectLst/>
                <a:latin typeface="Times New Roman" panose="02020603050405020304" pitchFamily="18" charset="0"/>
                <a:ea typeface="Times New Roman" panose="02020603050405020304" pitchFamily="18" charset="0"/>
              </a:rPr>
              <a:t>luật</a:t>
            </a:r>
            <a:r>
              <a:rPr lang="en-US" sz="2000" spc="-10" dirty="0">
                <a:solidFill>
                  <a:srgbClr val="000000"/>
                </a:solidFill>
                <a:effectLst/>
                <a:latin typeface="Times New Roman" panose="02020603050405020304" pitchFamily="18" charset="0"/>
                <a:ea typeface="Times New Roman" panose="02020603050405020304" pitchFamily="18" charset="0"/>
              </a:rPr>
              <a:t> </a:t>
            </a:r>
            <a:r>
              <a:rPr lang="en-US" sz="2000" spc="-10" dirty="0" err="1">
                <a:solidFill>
                  <a:srgbClr val="000000"/>
                </a:solidFill>
                <a:effectLst/>
                <a:latin typeface="Times New Roman" panose="02020603050405020304" pitchFamily="18" charset="0"/>
                <a:ea typeface="Times New Roman" panose="02020603050405020304" pitchFamily="18" charset="0"/>
              </a:rPr>
              <a:t>về</a:t>
            </a:r>
            <a:r>
              <a:rPr lang="en-US" sz="2000" spc="-10" dirty="0">
                <a:solidFill>
                  <a:srgbClr val="000000"/>
                </a:solidFill>
                <a:effectLst/>
                <a:latin typeface="Times New Roman" panose="02020603050405020304" pitchFamily="18" charset="0"/>
                <a:ea typeface="Times New Roman" panose="02020603050405020304" pitchFamily="18" charset="0"/>
              </a:rPr>
              <a:t> </a:t>
            </a:r>
            <a:r>
              <a:rPr lang="en-US" sz="2000" spc="-10" dirty="0" err="1">
                <a:solidFill>
                  <a:srgbClr val="000000"/>
                </a:solidFill>
                <a:effectLst/>
                <a:latin typeface="Times New Roman" panose="02020603050405020304" pitchFamily="18" charset="0"/>
                <a:ea typeface="Times New Roman" panose="02020603050405020304" pitchFamily="18" charset="0"/>
              </a:rPr>
              <a:t>trật</a:t>
            </a:r>
            <a:r>
              <a:rPr lang="en-US" sz="2000" spc="-10" dirty="0">
                <a:solidFill>
                  <a:srgbClr val="000000"/>
                </a:solidFill>
                <a:effectLst/>
                <a:latin typeface="Times New Roman" panose="02020603050405020304" pitchFamily="18" charset="0"/>
                <a:ea typeface="Times New Roman" panose="02020603050405020304" pitchFamily="18" charset="0"/>
              </a:rPr>
              <a:t> </a:t>
            </a:r>
            <a:r>
              <a:rPr lang="en-US" sz="2000" spc="-10" dirty="0" err="1">
                <a:solidFill>
                  <a:srgbClr val="000000"/>
                </a:solidFill>
                <a:effectLst/>
                <a:latin typeface="Times New Roman" panose="02020603050405020304" pitchFamily="18" charset="0"/>
                <a:ea typeface="Times New Roman" panose="02020603050405020304" pitchFamily="18" charset="0"/>
              </a:rPr>
              <a:t>tự</a:t>
            </a:r>
            <a:r>
              <a:rPr lang="en-US" sz="2000" spc="-10" dirty="0">
                <a:solidFill>
                  <a:srgbClr val="000000"/>
                </a:solidFill>
                <a:effectLst/>
                <a:latin typeface="Times New Roman" panose="02020603050405020304" pitchFamily="18" charset="0"/>
                <a:ea typeface="Times New Roman" panose="02020603050405020304" pitchFamily="18" charset="0"/>
              </a:rPr>
              <a:t>, an </a:t>
            </a:r>
            <a:r>
              <a:rPr lang="en-US" sz="2000" spc="-10" dirty="0" err="1">
                <a:solidFill>
                  <a:srgbClr val="000000"/>
                </a:solidFill>
                <a:effectLst/>
                <a:latin typeface="Times New Roman" panose="02020603050405020304" pitchFamily="18" charset="0"/>
                <a:ea typeface="Times New Roman" panose="02020603050405020304" pitchFamily="18" charset="0"/>
              </a:rPr>
              <a:t>toàn</a:t>
            </a:r>
            <a:r>
              <a:rPr lang="en-US" sz="2000" spc="-10" dirty="0">
                <a:solidFill>
                  <a:srgbClr val="000000"/>
                </a:solidFill>
                <a:effectLst/>
                <a:latin typeface="Times New Roman" panose="02020603050405020304" pitchFamily="18" charset="0"/>
                <a:ea typeface="Times New Roman" panose="02020603050405020304" pitchFamily="18" charset="0"/>
              </a:rPr>
              <a:t> </a:t>
            </a:r>
            <a:r>
              <a:rPr lang="en-US" sz="2000" spc="-10" dirty="0" err="1">
                <a:solidFill>
                  <a:srgbClr val="000000"/>
                </a:solidFill>
                <a:effectLst/>
                <a:latin typeface="Times New Roman" panose="02020603050405020304" pitchFamily="18" charset="0"/>
                <a:ea typeface="Times New Roman" panose="02020603050405020304" pitchFamily="18" charset="0"/>
              </a:rPr>
              <a:t>giao</a:t>
            </a:r>
            <a:r>
              <a:rPr lang="en-US" sz="2000" spc="-10" dirty="0">
                <a:solidFill>
                  <a:srgbClr val="000000"/>
                </a:solidFill>
                <a:effectLst/>
                <a:latin typeface="Times New Roman" panose="02020603050405020304" pitchFamily="18" charset="0"/>
                <a:ea typeface="Times New Roman" panose="02020603050405020304" pitchFamily="18" charset="0"/>
              </a:rPr>
              <a:t> </a:t>
            </a:r>
            <a:r>
              <a:rPr lang="en-US" sz="2000" spc="-10" dirty="0" err="1">
                <a:solidFill>
                  <a:srgbClr val="000000"/>
                </a:solidFill>
                <a:effectLst/>
                <a:latin typeface="Times New Roman" panose="02020603050405020304" pitchFamily="18" charset="0"/>
                <a:ea typeface="Times New Roman" panose="02020603050405020304" pitchFamily="18" charset="0"/>
              </a:rPr>
              <a:t>thông</a:t>
            </a:r>
            <a:r>
              <a:rPr lang="en-US" sz="2000" spc="-10" dirty="0">
                <a:solidFill>
                  <a:srgbClr val="000000"/>
                </a:solidFill>
                <a:effectLst/>
                <a:latin typeface="Times New Roman" panose="02020603050405020304" pitchFamily="18" charset="0"/>
                <a:ea typeface="Times New Roman" panose="02020603050405020304" pitchFamily="18" charset="0"/>
              </a:rPr>
              <a:t> </a:t>
            </a:r>
            <a:r>
              <a:rPr lang="en-US" sz="2000" spc="-10" dirty="0" err="1">
                <a:solidFill>
                  <a:srgbClr val="000000"/>
                </a:solidFill>
                <a:effectLst/>
                <a:latin typeface="Times New Roman" panose="02020603050405020304" pitchFamily="18" charset="0"/>
                <a:ea typeface="Times New Roman" panose="02020603050405020304" pitchFamily="18" charset="0"/>
              </a:rPr>
              <a:t>đường</a:t>
            </a:r>
            <a:r>
              <a:rPr lang="en-US" sz="2000" spc="-10" dirty="0">
                <a:solidFill>
                  <a:srgbClr val="000000"/>
                </a:solidFill>
                <a:effectLst/>
                <a:latin typeface="Times New Roman" panose="02020603050405020304" pitchFamily="18" charset="0"/>
                <a:ea typeface="Times New Roman" panose="02020603050405020304" pitchFamily="18" charset="0"/>
              </a:rPr>
              <a:t> </a:t>
            </a:r>
            <a:r>
              <a:rPr lang="en-US" sz="2000" spc="-10" dirty="0" err="1">
                <a:solidFill>
                  <a:srgbClr val="000000"/>
                </a:solidFill>
                <a:effectLst/>
                <a:latin typeface="Times New Roman" panose="02020603050405020304" pitchFamily="18" charset="0"/>
                <a:ea typeface="Times New Roman" panose="02020603050405020304" pitchFamily="18" charset="0"/>
              </a:rPr>
              <a:t>bộ</a:t>
            </a:r>
            <a:r>
              <a:rPr lang="en-US" sz="2000" spc="-10" dirty="0">
                <a:solidFill>
                  <a:srgbClr val="000000"/>
                </a:solidFill>
                <a:effectLst/>
                <a:latin typeface="Times New Roman" panose="02020603050405020304" pitchFamily="18" charset="0"/>
                <a:ea typeface="Times New Roman" panose="02020603050405020304" pitchFamily="18" charset="0"/>
              </a:rPr>
              <a:t>; c</a:t>
            </a:r>
            <a:r>
              <a:rPr lang="pt-BR" sz="2000" dirty="0">
                <a:effectLst/>
                <a:latin typeface="Times New Roman" panose="02020603050405020304" pitchFamily="18" charset="0"/>
                <a:ea typeface="Times New Roman" panose="02020603050405020304" pitchFamily="18" charset="0"/>
              </a:rPr>
              <a:t>hấp hành hiệu lệnh dừng phương tiện tham gia giao thông đường bộ, yêu cầu kiểm tra, kiểm soát của lực lượng thực hiện tuần tra, kiểm soát; hỗ trợ, hợp tác với lực lượng bảo đảm trật tự, an toàn giao thông đường bộ trong quá trình phát hiện, ngăn chặn và xử lý vi phạm pháp luật về trật tự, an toàn giao thông đường bộ và vi phạm pháp luật khác.</a:t>
            </a:r>
            <a:endParaRPr lang="en-US" sz="2000" dirty="0">
              <a:effectLst/>
              <a:latin typeface="Times New Roman" panose="02020603050405020304" pitchFamily="18" charset="0"/>
              <a:ea typeface="Times New Roman" panose="02020603050405020304" pitchFamily="18" charset="0"/>
            </a:endParaRPr>
          </a:p>
          <a:p>
            <a:pPr marL="285750" indent="-285750" algn="just">
              <a:lnSpc>
                <a:spcPct val="115000"/>
              </a:lnSpc>
              <a:spcBef>
                <a:spcPts val="600"/>
              </a:spcBef>
              <a:spcAft>
                <a:spcPts val="600"/>
              </a:spcAft>
              <a:buFontTx/>
              <a:buChar char="-"/>
            </a:pPr>
            <a:endParaRPr lang="en-US" sz="1800" kern="100" dirty="0">
              <a:effectLst/>
              <a:latin typeface="Aptos"/>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931394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2653932" y="147711"/>
            <a:ext cx="697133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II. NHỮNG NỘI DUNG MỚI, BỔ SUNG, SỬA ĐỔI CỦA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GIAO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endParaRPr lang="en-US" sz="2000" dirty="0">
              <a:effectLst/>
              <a:latin typeface=".VnTime" panose="020B7200000000000000"/>
              <a:ea typeface="Times New Roman" panose="02020603050405020304" pitchFamily="18" charset="0"/>
              <a:cs typeface="Times New Roman" panose="02020603050405020304" pitchFamily="18" charset="0"/>
            </a:endParaRPr>
          </a:p>
        </p:txBody>
      </p:sp>
      <p:sp>
        <p:nvSpPr>
          <p:cNvPr id="12" name="TextBox 11"/>
          <p:cNvSpPr txBox="1"/>
          <p:nvPr/>
        </p:nvSpPr>
        <p:spPr>
          <a:xfrm>
            <a:off x="798896" y="1081598"/>
            <a:ext cx="2627697" cy="369332"/>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TƯ</a:t>
            </a:r>
            <a:endParaRPr lang="en-US" sz="1800" dirty="0">
              <a:effectLst/>
              <a:latin typeface=".VnTime" panose="020B7200000000000000"/>
              <a:ea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442760" y="2079181"/>
            <a:ext cx="2251887" cy="1395535"/>
          </a:xfrm>
          <a:prstGeom prst="rect">
            <a:avLst/>
          </a:prstGeom>
        </p:spPr>
      </p:pic>
      <p:sp>
        <p:nvSpPr>
          <p:cNvPr id="17" name="TextBox 16"/>
          <p:cNvSpPr txBox="1"/>
          <p:nvPr/>
        </p:nvSpPr>
        <p:spPr>
          <a:xfrm>
            <a:off x="317631" y="3522841"/>
            <a:ext cx="2473694"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TT 32/2023/TT-BCA</a:t>
            </a:r>
          </a:p>
        </p:txBody>
      </p:sp>
      <p:sp>
        <p:nvSpPr>
          <p:cNvPr id="21" name="TextBox 20"/>
          <p:cNvSpPr txBox="1"/>
          <p:nvPr/>
        </p:nvSpPr>
        <p:spPr>
          <a:xfrm>
            <a:off x="3780211" y="1353701"/>
            <a:ext cx="7689893"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000" b="1" kern="100" dirty="0">
                <a:effectLst/>
                <a:latin typeface="Times New Roman" panose="02020603050405020304" pitchFamily="18" charset="0"/>
                <a:ea typeface="Times New Roman" panose="02020603050405020304" pitchFamily="18" charset="0"/>
              </a:rPr>
              <a:t>LUẬT TRẬT TỰ, AN TOÀN GIAO THÔNG ĐƯỜNG BỘ NĂM 2024 CÓ 9 CHƯƠNG, 89 </a:t>
            </a:r>
            <a:r>
              <a:rPr lang="en-US" sz="2000" b="1" kern="100" dirty="0" err="1">
                <a:latin typeface="Times New Roman" panose="02020603050405020304" pitchFamily="18" charset="0"/>
                <a:ea typeface="Times New Roman" panose="02020603050405020304" pitchFamily="18" charset="0"/>
              </a:rPr>
              <a:t>ĐIỀU</a:t>
            </a:r>
            <a:endParaRPr lang="en-US" sz="2000" b="1" dirty="0">
              <a:effectLst/>
              <a:latin typeface=".VnTime" panose="020B7200000000000000"/>
              <a:ea typeface="Times New Roman" panose="02020603050405020304" pitchFamily="18" charset="0"/>
              <a:cs typeface="Times New Roman" panose="02020603050405020304" pitchFamily="18" charset="0"/>
            </a:endParaRPr>
          </a:p>
        </p:txBody>
      </p:sp>
      <p:sp>
        <p:nvSpPr>
          <p:cNvPr id="22" name="TextBox 21"/>
          <p:cNvSpPr txBox="1"/>
          <p:nvPr/>
        </p:nvSpPr>
        <p:spPr>
          <a:xfrm>
            <a:off x="3262963" y="2277154"/>
            <a:ext cx="8207141" cy="23019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indent="365760" algn="just">
              <a:lnSpc>
                <a:spcPct val="115000"/>
              </a:lnSpc>
              <a:spcBef>
                <a:spcPts val="400"/>
              </a:spcBef>
              <a:spcAft>
                <a:spcPts val="400"/>
              </a:spcAft>
            </a:pP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huy</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khiển</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pt-BR"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gồm 6 điều từ Điều 74 đến Điều 79, quy định về: </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C</a:t>
            </a:r>
            <a:r>
              <a:rPr lang="vi-VN"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hỉ huy, điều khiển giao thông đường bộ</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huy</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đột</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tạm</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vỉa</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hè</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ùn</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tắc</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23" name="Straight Arrow Connector 22"/>
          <p:cNvCxnSpPr/>
          <p:nvPr/>
        </p:nvCxnSpPr>
        <p:spPr>
          <a:xfrm>
            <a:off x="2432675" y="1722923"/>
            <a:ext cx="1347536"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60" y="5460918"/>
            <a:ext cx="1494434" cy="896661"/>
          </a:xfrm>
          <a:prstGeom prst="rect">
            <a:avLst/>
          </a:prstGeom>
        </p:spPr>
      </p:pic>
    </p:spTree>
    <p:extLst>
      <p:ext uri="{BB962C8B-B14F-4D97-AF65-F5344CB8AC3E}">
        <p14:creationId xmlns:p14="http://schemas.microsoft.com/office/powerpoint/2010/main" val="191056217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2653932" y="147711"/>
            <a:ext cx="697133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II. NHỮNG NỘI DUNG MỚI, BỔ SUNG, SỬA ĐỔI CỦA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GIAO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endParaRPr lang="en-US" sz="2000" dirty="0">
              <a:effectLst/>
              <a:latin typeface=".VnTime" panose="020B7200000000000000"/>
              <a:ea typeface="Times New Roman" panose="02020603050405020304" pitchFamily="18" charset="0"/>
              <a:cs typeface="Times New Roman" panose="02020603050405020304" pitchFamily="18" charset="0"/>
            </a:endParaRPr>
          </a:p>
        </p:txBody>
      </p:sp>
      <p:sp>
        <p:nvSpPr>
          <p:cNvPr id="12" name="TextBox 11"/>
          <p:cNvSpPr txBox="1"/>
          <p:nvPr/>
        </p:nvSpPr>
        <p:spPr>
          <a:xfrm>
            <a:off x="798896" y="1081598"/>
            <a:ext cx="2627697" cy="369332"/>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TƯ</a:t>
            </a:r>
            <a:endParaRPr lang="en-US" sz="1800" dirty="0">
              <a:effectLst/>
              <a:latin typeface=".VnTime" panose="020B7200000000000000"/>
              <a:ea typeface="Times New Roman" panose="02020603050405020304" pitchFamily="18" charset="0"/>
              <a:cs typeface="Times New Roman" panose="02020603050405020304" pitchFamily="18" charset="0"/>
            </a:endParaRPr>
          </a:p>
        </p:txBody>
      </p:sp>
      <p:sp>
        <p:nvSpPr>
          <p:cNvPr id="21" name="TextBox 20"/>
          <p:cNvSpPr txBox="1"/>
          <p:nvPr/>
        </p:nvSpPr>
        <p:spPr>
          <a:xfrm>
            <a:off x="3780211" y="1007706"/>
            <a:ext cx="7689893"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000" b="1" kern="100" dirty="0">
                <a:effectLst/>
                <a:latin typeface="Times New Roman" panose="02020603050405020304" pitchFamily="18" charset="0"/>
                <a:ea typeface="Times New Roman" panose="02020603050405020304" pitchFamily="18" charset="0"/>
              </a:rPr>
              <a:t>LUẬT TRẬT TỰ, AN TOÀN GIAO THÔNG ĐƯỜNG BỘ NĂM 2024 CÓ 9 CHƯƠNG, 89 </a:t>
            </a:r>
            <a:r>
              <a:rPr lang="en-US" sz="2000" b="1" kern="100" dirty="0" err="1">
                <a:latin typeface="Times New Roman" panose="02020603050405020304" pitchFamily="18" charset="0"/>
                <a:ea typeface="Times New Roman" panose="02020603050405020304" pitchFamily="18" charset="0"/>
              </a:rPr>
              <a:t>ĐIỀU</a:t>
            </a:r>
            <a:endParaRPr lang="en-US" sz="2000" b="1" dirty="0">
              <a:effectLst/>
              <a:latin typeface=".VnTime" panose="020B7200000000000000"/>
              <a:ea typeface="Times New Roman" panose="02020603050405020304" pitchFamily="18" charset="0"/>
              <a:cs typeface="Times New Roman" panose="02020603050405020304" pitchFamily="18" charset="0"/>
            </a:endParaRPr>
          </a:p>
        </p:txBody>
      </p:sp>
      <p:sp>
        <p:nvSpPr>
          <p:cNvPr id="22" name="TextBox 21"/>
          <p:cNvSpPr txBox="1"/>
          <p:nvPr/>
        </p:nvSpPr>
        <p:spPr>
          <a:xfrm>
            <a:off x="580768" y="1906451"/>
            <a:ext cx="11034583" cy="26205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indent="450215" algn="just">
              <a:lnSpc>
                <a:spcPct val="115000"/>
              </a:lnSpc>
              <a:spcBef>
                <a:spcPts val="600"/>
              </a:spcBef>
              <a:spcAft>
                <a:spcPts val="600"/>
              </a:spcAft>
            </a:pP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Quy</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định</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cụ</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thể</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về</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Trung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tâm</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chỉ</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huy</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giao</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thông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có</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nhiệm</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vụ</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thu</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thập</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lưu</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trữ</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phân</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tích</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xử</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lý</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dữ</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liệu</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về</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tình</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hình</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trật</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tự</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an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toàn</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giao</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thông</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đường</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bộ</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phục</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vụ</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chỉ</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huy</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điều</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khiển</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giao</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thông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đường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bộ</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giải</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quyết</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tai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nạn</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giao</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thông</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đường</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bộ</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tuần</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tra</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kiểm</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soát</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về</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trật</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tự</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an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toàn</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giao</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thông</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đường</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bộ</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đấu</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tranh</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phòng</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chống</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tội</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phạm</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vi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phạm</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pháp</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luật</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khác</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trên</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đường</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bộ</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cung</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cấp</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thông</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tin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về</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tình</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trạng</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giao</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thông</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cho</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tham</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gia</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giao</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thông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đường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bộ</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phục</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Arial" panose="020B0604020202020204" pitchFamily="34" charset="0"/>
                <a:cs typeface="Times New Roman" panose="02020603050405020304" pitchFamily="18" charset="0"/>
              </a:rPr>
              <a:t>vụ</a:t>
            </a:r>
            <a:r>
              <a:rPr lang="en-GB" sz="18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điều</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hành</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hoạt</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động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giao</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thông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đường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bộ</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trật</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tự</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an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toàn</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thông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suốt</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Trung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tâm</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chỉ</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huy</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giao</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thông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được</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kết</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nối</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chia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sẻ</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dữ</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liệu</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với</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các</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Bộ</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ngành</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Quy</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định</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vi-VN" sz="1800" kern="100" dirty="0">
                <a:effectLst/>
                <a:latin typeface="Times New Roman" panose="02020603050405020304" pitchFamily="18" charset="0"/>
                <a:ea typeface="DengXian" panose="02010600030101010101" pitchFamily="2" charset="-122"/>
                <a:cs typeface="Times New Roman" panose="02020603050405020304" pitchFamily="18" charset="0"/>
              </a:rPr>
              <a:t>Bộ trưởng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Bộ</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Công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an ban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hành</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quy</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chuẩn</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kỹ</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thuật</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quốc</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gia</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về</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trung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tâm</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chỉ</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huy</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giao</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thông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quy</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định</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việc</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xây</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dựng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quản</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lý</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hoạt</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động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của</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trung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tâm</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chỉ</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huy</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giao</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thông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a:t>
            </a:r>
            <a:endParaRPr lang="en-US" sz="1600" kern="100" dirty="0">
              <a:effectLst/>
              <a:latin typeface="Aptos"/>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40130645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2653932" y="147711"/>
            <a:ext cx="697133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II. NHỮNG NỘI DUNG MỚI, BỔ SUNG, SỬA ĐỔI CỦA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GIAO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endParaRPr lang="en-US" sz="2000" dirty="0">
              <a:effectLst/>
              <a:latin typeface=".VnTime" panose="020B7200000000000000"/>
              <a:ea typeface="Times New Roman" panose="02020603050405020304" pitchFamily="18" charset="0"/>
              <a:cs typeface="Times New Roman" panose="02020603050405020304" pitchFamily="18" charset="0"/>
            </a:endParaRPr>
          </a:p>
        </p:txBody>
      </p:sp>
      <p:sp>
        <p:nvSpPr>
          <p:cNvPr id="12" name="TextBox 11"/>
          <p:cNvSpPr txBox="1"/>
          <p:nvPr/>
        </p:nvSpPr>
        <p:spPr>
          <a:xfrm>
            <a:off x="798896" y="1081598"/>
            <a:ext cx="2627697" cy="369332"/>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TƯ</a:t>
            </a:r>
            <a:endParaRPr lang="en-US" sz="1800" dirty="0">
              <a:effectLst/>
              <a:latin typeface=".VnTime" panose="020B7200000000000000"/>
              <a:ea typeface="Times New Roman" panose="02020603050405020304" pitchFamily="18" charset="0"/>
              <a:cs typeface="Times New Roman" panose="02020603050405020304" pitchFamily="18" charset="0"/>
            </a:endParaRPr>
          </a:p>
        </p:txBody>
      </p:sp>
      <p:sp>
        <p:nvSpPr>
          <p:cNvPr id="21" name="TextBox 20"/>
          <p:cNvSpPr txBox="1"/>
          <p:nvPr/>
        </p:nvSpPr>
        <p:spPr>
          <a:xfrm>
            <a:off x="3780211" y="1007706"/>
            <a:ext cx="7689893"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000" b="1" kern="100" dirty="0">
                <a:effectLst/>
                <a:latin typeface="Times New Roman" panose="02020603050405020304" pitchFamily="18" charset="0"/>
                <a:ea typeface="Times New Roman" panose="02020603050405020304" pitchFamily="18" charset="0"/>
              </a:rPr>
              <a:t>LUẬT TRẬT TỰ, AN TOÀN GIAO THÔNG ĐƯỜNG BỘ NĂM 2024 CÓ 9 CHƯƠNG, 89 </a:t>
            </a:r>
            <a:r>
              <a:rPr lang="en-US" sz="2000" b="1" kern="100" dirty="0" err="1">
                <a:latin typeface="Times New Roman" panose="02020603050405020304" pitchFamily="18" charset="0"/>
                <a:ea typeface="Times New Roman" panose="02020603050405020304" pitchFamily="18" charset="0"/>
              </a:rPr>
              <a:t>ĐIỀU</a:t>
            </a:r>
            <a:endParaRPr lang="en-US" sz="2000" b="1" dirty="0">
              <a:effectLst/>
              <a:latin typeface=".VnTime" panose="020B7200000000000000"/>
              <a:ea typeface="Times New Roman" panose="02020603050405020304" pitchFamily="18" charset="0"/>
              <a:cs typeface="Times New Roman" panose="02020603050405020304" pitchFamily="18" charset="0"/>
            </a:endParaRPr>
          </a:p>
        </p:txBody>
      </p:sp>
      <p:sp>
        <p:nvSpPr>
          <p:cNvPr id="22" name="TextBox 21"/>
          <p:cNvSpPr txBox="1"/>
          <p:nvPr/>
        </p:nvSpPr>
        <p:spPr>
          <a:xfrm>
            <a:off x="580768" y="1906451"/>
            <a:ext cx="11034583" cy="219354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indent="450215" algn="just">
              <a:lnSpc>
                <a:spcPct val="115000"/>
              </a:lnSpc>
              <a:spcBef>
                <a:spcPts val="600"/>
              </a:spcBef>
              <a:spcAft>
                <a:spcPts val="600"/>
              </a:spcAft>
            </a:pP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Quy</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định</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kiến</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nghị</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về</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trật</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tự</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an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toàn</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giao</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thông</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đường</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bộ</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đối</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với</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công</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trình</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đường</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bộ</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trong</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đó</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quy</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định</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Cơ</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quan</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quản</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lý</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đường</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bộ</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người</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quản</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lý</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sử</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dụng</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đường</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bộ</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trong</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phạm</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vi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nhiệm</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vụ</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quyền</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hạn</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của</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mình</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có</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trách</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nhiệm</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tiếp</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nhận</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kiểm</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tra</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và</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khắc</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phục</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các</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yếu</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tố</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có</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nguy</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cơ</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mất</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an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toàn</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đối</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với</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giao</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thông</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đường</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bộ</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thông</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báo</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kết</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quả</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khắc</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phục</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cho</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cơ</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quan</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Cảnh</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sát</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giao</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thông</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tổ</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chức</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cá</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nhân</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đã</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kiến</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nghị</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chịu</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trách</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nhiệm</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nếu</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để</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xảy</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ra</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hậu</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quả</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do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không</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xử</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lý</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khắc</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phục</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các</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yếu</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tố</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gây</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mất</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an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toàn</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giao</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thông</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đường</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bộ</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theo</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quy</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định</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a:t>
            </a:r>
            <a:endParaRPr lang="en-US" sz="2000" kern="100" dirty="0">
              <a:effectLst/>
              <a:latin typeface="Aptos"/>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33633727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2653932" y="147711"/>
            <a:ext cx="697133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II. NHỮNG NỘI DUNG MỚI, BỔ SUNG, SỬA ĐỔI CỦA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GIAO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endParaRPr lang="en-US" sz="2000" dirty="0">
              <a:effectLst/>
              <a:latin typeface=".VnTime" panose="020B7200000000000000"/>
              <a:ea typeface="Times New Roman" panose="02020603050405020304" pitchFamily="18" charset="0"/>
              <a:cs typeface="Times New Roman" panose="02020603050405020304" pitchFamily="18" charset="0"/>
            </a:endParaRPr>
          </a:p>
        </p:txBody>
      </p:sp>
      <p:sp>
        <p:nvSpPr>
          <p:cNvPr id="12" name="TextBox 11"/>
          <p:cNvSpPr txBox="1"/>
          <p:nvPr/>
        </p:nvSpPr>
        <p:spPr>
          <a:xfrm>
            <a:off x="798896" y="1081598"/>
            <a:ext cx="2627697" cy="369332"/>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TƯ</a:t>
            </a:r>
            <a:endParaRPr lang="en-US" sz="1800" dirty="0">
              <a:effectLst/>
              <a:latin typeface=".VnTime" panose="020B7200000000000000"/>
              <a:ea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442760" y="2079181"/>
            <a:ext cx="2251887" cy="1395535"/>
          </a:xfrm>
          <a:prstGeom prst="rect">
            <a:avLst/>
          </a:prstGeom>
        </p:spPr>
      </p:pic>
      <p:sp>
        <p:nvSpPr>
          <p:cNvPr id="17" name="TextBox 16"/>
          <p:cNvSpPr txBox="1"/>
          <p:nvPr/>
        </p:nvSpPr>
        <p:spPr>
          <a:xfrm>
            <a:off x="317631" y="3522841"/>
            <a:ext cx="2473694"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TT 32/2023/TT-BCA</a:t>
            </a:r>
          </a:p>
        </p:txBody>
      </p:sp>
      <p:sp>
        <p:nvSpPr>
          <p:cNvPr id="21" name="TextBox 20"/>
          <p:cNvSpPr txBox="1"/>
          <p:nvPr/>
        </p:nvSpPr>
        <p:spPr>
          <a:xfrm>
            <a:off x="3780211" y="1353701"/>
            <a:ext cx="7689893"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000" b="1" kern="100" dirty="0">
                <a:effectLst/>
                <a:latin typeface="Times New Roman" panose="02020603050405020304" pitchFamily="18" charset="0"/>
                <a:ea typeface="Times New Roman" panose="02020603050405020304" pitchFamily="18" charset="0"/>
              </a:rPr>
              <a:t>LUẬT TRẬT TỰ, AN TOÀN GIAO THÔNG ĐƯỜNG BỘ NĂM 2024 CÓ 9 CHƯƠNG, 89 </a:t>
            </a:r>
            <a:r>
              <a:rPr lang="en-US" sz="2000" b="1" kern="100" dirty="0" err="1">
                <a:latin typeface="Times New Roman" panose="02020603050405020304" pitchFamily="18" charset="0"/>
                <a:ea typeface="Times New Roman" panose="02020603050405020304" pitchFamily="18" charset="0"/>
              </a:rPr>
              <a:t>ĐIỀU</a:t>
            </a:r>
            <a:endParaRPr lang="en-US" sz="2000" b="1" dirty="0">
              <a:effectLst/>
              <a:latin typeface=".VnTime" panose="020B7200000000000000"/>
              <a:ea typeface="Times New Roman" panose="02020603050405020304" pitchFamily="18" charset="0"/>
              <a:cs typeface="Times New Roman" panose="02020603050405020304" pitchFamily="18" charset="0"/>
            </a:endParaRPr>
          </a:p>
        </p:txBody>
      </p:sp>
      <p:sp>
        <p:nvSpPr>
          <p:cNvPr id="22" name="TextBox 21"/>
          <p:cNvSpPr txBox="1"/>
          <p:nvPr/>
        </p:nvSpPr>
        <p:spPr>
          <a:xfrm>
            <a:off x="3262963" y="2277154"/>
            <a:ext cx="8207141" cy="23019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indent="365760" algn="just">
              <a:lnSpc>
                <a:spcPct val="115000"/>
              </a:lnSpc>
              <a:spcBef>
                <a:spcPts val="400"/>
              </a:spcBef>
              <a:spcAft>
                <a:spcPts val="400"/>
              </a:spcAft>
            </a:pPr>
            <a:r>
              <a:rPr lang="en-GB" sz="1800" b="1" kern="100" dirty="0" err="1">
                <a:effectLst/>
                <a:latin typeface="Times New Roman" panose="02020603050405020304" pitchFamily="18" charset="0"/>
                <a:ea typeface="Times New Roman" panose="02020603050405020304" pitchFamily="18" charset="0"/>
              </a:rPr>
              <a:t>Chương</a:t>
            </a:r>
            <a:r>
              <a:rPr lang="en-GB" sz="1800" b="1" kern="100" dirty="0">
                <a:effectLst/>
                <a:latin typeface="Times New Roman" panose="02020603050405020304" pitchFamily="18" charset="0"/>
                <a:ea typeface="Times New Roman" panose="02020603050405020304" pitchFamily="18" charset="0"/>
              </a:rPr>
              <a:t> VII (</a:t>
            </a:r>
            <a:r>
              <a:rPr lang="en-GB" sz="1800" b="1" kern="100" dirty="0" err="1">
                <a:effectLst/>
                <a:latin typeface="Times New Roman" panose="02020603050405020304" pitchFamily="18" charset="0"/>
                <a:ea typeface="Times New Roman" panose="02020603050405020304" pitchFamily="18" charset="0"/>
              </a:rPr>
              <a:t>Giải</a:t>
            </a:r>
            <a:r>
              <a:rPr lang="en-GB" sz="1800" b="1" kern="100" dirty="0">
                <a:effectLst/>
                <a:latin typeface="Times New Roman" panose="02020603050405020304" pitchFamily="18" charset="0"/>
                <a:ea typeface="Times New Roman" panose="02020603050405020304" pitchFamily="18" charset="0"/>
              </a:rPr>
              <a:t> </a:t>
            </a:r>
            <a:r>
              <a:rPr lang="en-GB" sz="1800" b="1" kern="100" dirty="0" err="1">
                <a:effectLst/>
                <a:latin typeface="Times New Roman" panose="02020603050405020304" pitchFamily="18" charset="0"/>
                <a:ea typeface="Times New Roman" panose="02020603050405020304" pitchFamily="18" charset="0"/>
              </a:rPr>
              <a:t>quyết</a:t>
            </a:r>
            <a:r>
              <a:rPr lang="en-GB" sz="1800" b="1" kern="100" dirty="0">
                <a:effectLst/>
                <a:latin typeface="Times New Roman" panose="02020603050405020304" pitchFamily="18" charset="0"/>
                <a:ea typeface="Times New Roman" panose="02020603050405020304" pitchFamily="18" charset="0"/>
              </a:rPr>
              <a:t> tai </a:t>
            </a:r>
            <a:r>
              <a:rPr lang="en-GB" sz="1800" b="1" kern="100" dirty="0" err="1">
                <a:effectLst/>
                <a:latin typeface="Times New Roman" panose="02020603050405020304" pitchFamily="18" charset="0"/>
                <a:ea typeface="Times New Roman" panose="02020603050405020304" pitchFamily="18" charset="0"/>
              </a:rPr>
              <a:t>nạn</a:t>
            </a:r>
            <a:r>
              <a:rPr lang="en-GB" sz="1800" b="1" kern="100" dirty="0">
                <a:effectLst/>
                <a:latin typeface="Times New Roman" panose="02020603050405020304" pitchFamily="18" charset="0"/>
                <a:ea typeface="Times New Roman" panose="02020603050405020304" pitchFamily="18" charset="0"/>
              </a:rPr>
              <a:t> </a:t>
            </a:r>
            <a:r>
              <a:rPr lang="en-GB" sz="1800" b="1" kern="100" dirty="0" err="1">
                <a:effectLst/>
                <a:latin typeface="Times New Roman" panose="02020603050405020304" pitchFamily="18" charset="0"/>
                <a:ea typeface="Times New Roman" panose="02020603050405020304" pitchFamily="18" charset="0"/>
              </a:rPr>
              <a:t>giao</a:t>
            </a:r>
            <a:r>
              <a:rPr lang="en-GB" sz="1800" b="1" kern="100" dirty="0">
                <a:effectLst/>
                <a:latin typeface="Times New Roman" panose="02020603050405020304" pitchFamily="18" charset="0"/>
                <a:ea typeface="Times New Roman" panose="02020603050405020304" pitchFamily="18" charset="0"/>
              </a:rPr>
              <a:t> </a:t>
            </a:r>
            <a:r>
              <a:rPr lang="en-GB" sz="1800" b="1" kern="100" dirty="0" err="1">
                <a:effectLst/>
                <a:latin typeface="Times New Roman" panose="02020603050405020304" pitchFamily="18" charset="0"/>
                <a:ea typeface="Times New Roman" panose="02020603050405020304" pitchFamily="18" charset="0"/>
              </a:rPr>
              <a:t>thông</a:t>
            </a:r>
            <a:r>
              <a:rPr lang="en-GB" sz="1800" b="1" kern="100" dirty="0">
                <a:effectLst/>
                <a:latin typeface="Times New Roman" panose="02020603050405020304" pitchFamily="18" charset="0"/>
                <a:ea typeface="Times New Roman" panose="02020603050405020304" pitchFamily="18" charset="0"/>
              </a:rPr>
              <a:t> </a:t>
            </a:r>
            <a:r>
              <a:rPr lang="en-GB" sz="1800" b="1" kern="100" dirty="0" err="1">
                <a:effectLst/>
                <a:latin typeface="Times New Roman" panose="02020603050405020304" pitchFamily="18" charset="0"/>
                <a:ea typeface="Times New Roman" panose="02020603050405020304" pitchFamily="18" charset="0"/>
              </a:rPr>
              <a:t>đường</a:t>
            </a:r>
            <a:r>
              <a:rPr lang="en-GB" sz="1800" b="1" kern="100" dirty="0">
                <a:effectLst/>
                <a:latin typeface="Times New Roman" panose="02020603050405020304" pitchFamily="18" charset="0"/>
                <a:ea typeface="Times New Roman" panose="02020603050405020304" pitchFamily="18" charset="0"/>
              </a:rPr>
              <a:t> </a:t>
            </a:r>
            <a:r>
              <a:rPr lang="en-GB" sz="1800" b="1" kern="100" dirty="0" err="1">
                <a:effectLst/>
                <a:latin typeface="Times New Roman" panose="02020603050405020304" pitchFamily="18" charset="0"/>
                <a:ea typeface="Times New Roman" panose="02020603050405020304" pitchFamily="18" charset="0"/>
              </a:rPr>
              <a:t>bộ</a:t>
            </a:r>
            <a:r>
              <a:rPr lang="en-GB" sz="1800" b="1" kern="100" dirty="0">
                <a:effectLst/>
                <a:latin typeface="Times New Roman" panose="02020603050405020304" pitchFamily="18" charset="0"/>
                <a:ea typeface="Times New Roman" panose="02020603050405020304" pitchFamily="18" charset="0"/>
              </a:rPr>
              <a:t>)</a:t>
            </a:r>
            <a:r>
              <a:rPr lang="pt-BR" sz="1800" b="1" kern="100" dirty="0">
                <a:effectLst/>
                <a:latin typeface="Times New Roman" panose="02020603050405020304" pitchFamily="18" charset="0"/>
                <a:ea typeface="Times New Roman" panose="02020603050405020304" pitchFamily="18" charset="0"/>
              </a:rPr>
              <a:t> gồm 6 điều, từ Điều 80 đến Điều 85, quy định về: </a:t>
            </a:r>
            <a:r>
              <a:rPr lang="en-GB" sz="1800" i="1" kern="100" dirty="0" err="1">
                <a:effectLst/>
                <a:latin typeface="Times New Roman" panose="02020603050405020304" pitchFamily="18" charset="0"/>
                <a:ea typeface="Times New Roman" panose="02020603050405020304" pitchFamily="18" charset="0"/>
              </a:rPr>
              <a:t>Trách</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nhiệm</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của</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người</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điều</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khiển</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phương</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tiện</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tham</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gia</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giao</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thông</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đường</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bộ</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gây</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ra</a:t>
            </a:r>
            <a:r>
              <a:rPr lang="en-GB" sz="1800" i="1" kern="100" dirty="0">
                <a:effectLst/>
                <a:latin typeface="Times New Roman" panose="02020603050405020304" pitchFamily="18" charset="0"/>
                <a:ea typeface="Times New Roman" panose="02020603050405020304" pitchFamily="18" charset="0"/>
              </a:rPr>
              <a:t> tai </a:t>
            </a:r>
            <a:r>
              <a:rPr lang="en-GB" sz="1800" i="1" kern="100" dirty="0" err="1">
                <a:effectLst/>
                <a:latin typeface="Times New Roman" panose="02020603050405020304" pitchFamily="18" charset="0"/>
                <a:ea typeface="Times New Roman" panose="02020603050405020304" pitchFamily="18" charset="0"/>
              </a:rPr>
              <a:t>nạn</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giao</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thông</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đường</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bộ</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người</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liên</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quan</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và</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người</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có</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mặt</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tại</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hiện</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trường</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vụ</a:t>
            </a:r>
            <a:r>
              <a:rPr lang="en-GB" sz="1800" i="1" kern="100" dirty="0">
                <a:effectLst/>
                <a:latin typeface="Times New Roman" panose="02020603050405020304" pitchFamily="18" charset="0"/>
                <a:ea typeface="Times New Roman" panose="02020603050405020304" pitchFamily="18" charset="0"/>
              </a:rPr>
              <a:t> tai </a:t>
            </a:r>
            <a:r>
              <a:rPr lang="en-GB" sz="1800" i="1" kern="100" dirty="0" err="1">
                <a:effectLst/>
                <a:latin typeface="Times New Roman" panose="02020603050405020304" pitchFamily="18" charset="0"/>
                <a:ea typeface="Times New Roman" panose="02020603050405020304" pitchFamily="18" charset="0"/>
              </a:rPr>
              <a:t>nạn</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giao</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thông</a:t>
            </a:r>
            <a:r>
              <a:rPr lang="vi-VN" sz="1800" i="1" kern="100" dirty="0">
                <a:effectLst/>
                <a:latin typeface="Times New Roman" panose="02020603050405020304" pitchFamily="18" charset="0"/>
                <a:ea typeface="Times New Roman" panose="02020603050405020304" pitchFamily="18" charset="0"/>
              </a:rPr>
              <a:t> đường bộ</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Phát</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hiện</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tiếp</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nhận</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xử</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lý</a:t>
            </a:r>
            <a:r>
              <a:rPr lang="en-GB" sz="1800" i="1" kern="100" dirty="0">
                <a:effectLst/>
                <a:latin typeface="Times New Roman" panose="02020603050405020304" pitchFamily="18" charset="0"/>
                <a:ea typeface="Times New Roman" panose="02020603050405020304" pitchFamily="18" charset="0"/>
              </a:rPr>
              <a:t> tin </a:t>
            </a:r>
            <a:r>
              <a:rPr lang="en-GB" sz="1800" i="1" kern="100" dirty="0" err="1">
                <a:effectLst/>
                <a:latin typeface="Times New Roman" panose="02020603050405020304" pitchFamily="18" charset="0"/>
                <a:ea typeface="Times New Roman" panose="02020603050405020304" pitchFamily="18" charset="0"/>
              </a:rPr>
              <a:t>báo</a:t>
            </a:r>
            <a:r>
              <a:rPr lang="en-GB" sz="1800" i="1" kern="100" dirty="0">
                <a:effectLst/>
                <a:latin typeface="Times New Roman" panose="02020603050405020304" pitchFamily="18" charset="0"/>
                <a:ea typeface="Times New Roman" panose="02020603050405020304" pitchFamily="18" charset="0"/>
              </a:rPr>
              <a:t> tai </a:t>
            </a:r>
            <a:r>
              <a:rPr lang="en-GB" sz="1800" i="1" kern="100" dirty="0" err="1">
                <a:effectLst/>
                <a:latin typeface="Times New Roman" panose="02020603050405020304" pitchFamily="18" charset="0"/>
                <a:ea typeface="Times New Roman" panose="02020603050405020304" pitchFamily="18" charset="0"/>
              </a:rPr>
              <a:t>nạn</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giao</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thông</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đường</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bộ</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Cứu</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nạn</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cứu</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hộ</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khi</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xảy</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ra</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vụ</a:t>
            </a:r>
            <a:r>
              <a:rPr lang="en-GB" sz="1800" i="1" kern="100" dirty="0">
                <a:effectLst/>
                <a:latin typeface="Times New Roman" panose="02020603050405020304" pitchFamily="18" charset="0"/>
                <a:ea typeface="Times New Roman" panose="02020603050405020304" pitchFamily="18" charset="0"/>
              </a:rPr>
              <a:t> tai </a:t>
            </a:r>
            <a:r>
              <a:rPr lang="en-GB" sz="1800" i="1" kern="100" dirty="0" err="1">
                <a:effectLst/>
                <a:latin typeface="Times New Roman" panose="02020603050405020304" pitchFamily="18" charset="0"/>
                <a:ea typeface="Times New Roman" panose="02020603050405020304" pitchFamily="18" charset="0"/>
              </a:rPr>
              <a:t>nạn</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giao</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thông</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đường</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bộ</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Điều</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tra</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giải</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quyết</a:t>
            </a:r>
            <a:r>
              <a:rPr lang="en-GB" sz="1800" i="1" kern="100" dirty="0">
                <a:effectLst/>
                <a:latin typeface="Times New Roman" panose="02020603050405020304" pitchFamily="18" charset="0"/>
                <a:ea typeface="Times New Roman" panose="02020603050405020304" pitchFamily="18" charset="0"/>
              </a:rPr>
              <a:t> tai </a:t>
            </a:r>
            <a:r>
              <a:rPr lang="en-GB" sz="1800" i="1" kern="100" dirty="0" err="1">
                <a:effectLst/>
                <a:latin typeface="Times New Roman" panose="02020603050405020304" pitchFamily="18" charset="0"/>
                <a:ea typeface="Times New Roman" panose="02020603050405020304" pitchFamily="18" charset="0"/>
              </a:rPr>
              <a:t>nạn</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giao</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thông</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đường</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bộ</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Thống</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kê</a:t>
            </a:r>
            <a:r>
              <a:rPr lang="en-GB" sz="1800" i="1" kern="100" dirty="0">
                <a:effectLst/>
                <a:latin typeface="Times New Roman" panose="02020603050405020304" pitchFamily="18" charset="0"/>
                <a:ea typeface="Times New Roman" panose="02020603050405020304" pitchFamily="18" charset="0"/>
              </a:rPr>
              <a:t> tai </a:t>
            </a:r>
            <a:r>
              <a:rPr lang="en-GB" sz="1800" i="1" kern="100" dirty="0" err="1">
                <a:effectLst/>
                <a:latin typeface="Times New Roman" panose="02020603050405020304" pitchFamily="18" charset="0"/>
                <a:ea typeface="Times New Roman" panose="02020603050405020304" pitchFamily="18" charset="0"/>
              </a:rPr>
              <a:t>nạn</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giao</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thông</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đường</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bộ</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Quỹ</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giảm</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thiểu</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thiệt</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hại</a:t>
            </a:r>
            <a:r>
              <a:rPr lang="en-GB" sz="1800" i="1" kern="100" dirty="0">
                <a:effectLst/>
                <a:latin typeface="Times New Roman" panose="02020603050405020304" pitchFamily="18" charset="0"/>
                <a:ea typeface="Times New Roman" panose="02020603050405020304" pitchFamily="18" charset="0"/>
              </a:rPr>
              <a:t> tai </a:t>
            </a:r>
            <a:r>
              <a:rPr lang="en-GB" sz="1800" i="1" kern="100" dirty="0" err="1">
                <a:effectLst/>
                <a:latin typeface="Times New Roman" panose="02020603050405020304" pitchFamily="18" charset="0"/>
                <a:ea typeface="Times New Roman" panose="02020603050405020304" pitchFamily="18" charset="0"/>
              </a:rPr>
              <a:t>nạn</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giao</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thông</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đường</a:t>
            </a:r>
            <a:r>
              <a:rPr lang="en-GB" sz="1800" i="1" kern="100" dirty="0">
                <a:effectLst/>
                <a:latin typeface="Times New Roman" panose="02020603050405020304" pitchFamily="18" charset="0"/>
                <a:ea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rPr>
              <a:t>bộ</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23" name="Straight Arrow Connector 22"/>
          <p:cNvCxnSpPr/>
          <p:nvPr/>
        </p:nvCxnSpPr>
        <p:spPr>
          <a:xfrm>
            <a:off x="2432675" y="1722923"/>
            <a:ext cx="1347536"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60" y="5460918"/>
            <a:ext cx="1494434" cy="896661"/>
          </a:xfrm>
          <a:prstGeom prst="rect">
            <a:avLst/>
          </a:prstGeom>
        </p:spPr>
      </p:pic>
    </p:spTree>
    <p:extLst>
      <p:ext uri="{BB962C8B-B14F-4D97-AF65-F5344CB8AC3E}">
        <p14:creationId xmlns:p14="http://schemas.microsoft.com/office/powerpoint/2010/main" val="71272963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2653932" y="147711"/>
            <a:ext cx="697133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II. NHỮNG NỘI DUNG MỚI, BỔ SUNG, SỬA ĐỔI CỦA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GIAO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endParaRPr lang="en-US" sz="2000" dirty="0">
              <a:effectLst/>
              <a:latin typeface=".VnTime" panose="020B7200000000000000"/>
              <a:ea typeface="Times New Roman" panose="02020603050405020304" pitchFamily="18" charset="0"/>
              <a:cs typeface="Times New Roman" panose="02020603050405020304" pitchFamily="18" charset="0"/>
            </a:endParaRPr>
          </a:p>
        </p:txBody>
      </p:sp>
      <p:sp>
        <p:nvSpPr>
          <p:cNvPr id="12" name="TextBox 11"/>
          <p:cNvSpPr txBox="1"/>
          <p:nvPr/>
        </p:nvSpPr>
        <p:spPr>
          <a:xfrm>
            <a:off x="798896" y="1081598"/>
            <a:ext cx="2627697" cy="369332"/>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TƯ</a:t>
            </a:r>
            <a:endParaRPr lang="en-US" sz="1800" dirty="0">
              <a:effectLst/>
              <a:latin typeface=".VnTime" panose="020B7200000000000000"/>
              <a:ea typeface="Times New Roman" panose="02020603050405020304" pitchFamily="18" charset="0"/>
              <a:cs typeface="Times New Roman" panose="02020603050405020304" pitchFamily="18" charset="0"/>
            </a:endParaRPr>
          </a:p>
        </p:txBody>
      </p:sp>
      <p:sp>
        <p:nvSpPr>
          <p:cNvPr id="21" name="TextBox 20"/>
          <p:cNvSpPr txBox="1"/>
          <p:nvPr/>
        </p:nvSpPr>
        <p:spPr>
          <a:xfrm>
            <a:off x="3780211" y="1007706"/>
            <a:ext cx="7689893"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000" b="1" kern="100" dirty="0">
                <a:effectLst/>
                <a:latin typeface="Times New Roman" panose="02020603050405020304" pitchFamily="18" charset="0"/>
                <a:ea typeface="Times New Roman" panose="02020603050405020304" pitchFamily="18" charset="0"/>
              </a:rPr>
              <a:t>LUẬT TRẬT TỰ, AN TOÀN GIAO THÔNG ĐƯỜNG BỘ NĂM 2024 CÓ 9 CHƯƠNG, 89 </a:t>
            </a:r>
            <a:r>
              <a:rPr lang="en-US" sz="2000" b="1" kern="100" dirty="0" err="1">
                <a:latin typeface="Times New Roman" panose="02020603050405020304" pitchFamily="18" charset="0"/>
                <a:ea typeface="Times New Roman" panose="02020603050405020304" pitchFamily="18" charset="0"/>
              </a:rPr>
              <a:t>ĐIỀU</a:t>
            </a:r>
            <a:endParaRPr lang="en-US" sz="2000" b="1" dirty="0">
              <a:effectLst/>
              <a:latin typeface=".VnTime" panose="020B7200000000000000"/>
              <a:ea typeface="Times New Roman" panose="02020603050405020304" pitchFamily="18" charset="0"/>
              <a:cs typeface="Times New Roman" panose="02020603050405020304" pitchFamily="18" charset="0"/>
            </a:endParaRPr>
          </a:p>
        </p:txBody>
      </p:sp>
      <p:sp>
        <p:nvSpPr>
          <p:cNvPr id="22" name="TextBox 21"/>
          <p:cNvSpPr txBox="1"/>
          <p:nvPr/>
        </p:nvSpPr>
        <p:spPr>
          <a:xfrm>
            <a:off x="580768" y="1906451"/>
            <a:ext cx="11034583" cy="25474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indent="450215" algn="just">
              <a:lnSpc>
                <a:spcPct val="115000"/>
              </a:lnSpc>
              <a:spcBef>
                <a:spcPts val="600"/>
              </a:spcBef>
              <a:spcAft>
                <a:spcPts val="600"/>
              </a:spcAft>
            </a:pP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Quy</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định</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cụ</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thể</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về</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thống</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kê</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tai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nạn</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giao</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thông</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đường</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bộ</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và</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Quỹ</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giảm</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thiểu</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thiệt</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hại</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tai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nạn</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giao</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thông</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đường</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bộ</a:t>
            </a:r>
            <a:r>
              <a:rPr lang="vi-VN" sz="2000" kern="100" dirty="0">
                <a:effectLst/>
                <a:latin typeface="Times New Roman" panose="02020603050405020304" pitchFamily="18" charset="0"/>
                <a:ea typeface="DengXian" panose="02010600030101010101" pitchFamily="2" charset="-122"/>
                <a:cs typeface="Times New Roman" panose="02020603050405020304" pitchFamily="18" charset="0"/>
              </a:rPr>
              <a:t> là quỹ tài chính </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n</a:t>
            </a:r>
            <a:r>
              <a:rPr lang="vi-VN" sz="2000" kern="100" dirty="0">
                <a:effectLst/>
                <a:latin typeface="Times New Roman" panose="02020603050405020304" pitchFamily="18" charset="0"/>
                <a:ea typeface="DengXian" panose="02010600030101010101" pitchFamily="2" charset="-122"/>
                <a:cs typeface="Times New Roman" panose="02020603050405020304" pitchFamily="18" charset="0"/>
              </a:rPr>
              <a:t>hà nước ngoài ngân sách, được hình thành ở </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t</a:t>
            </a:r>
            <a:r>
              <a:rPr lang="vi-VN" sz="2000" kern="100" dirty="0">
                <a:effectLst/>
                <a:latin typeface="Times New Roman" panose="02020603050405020304" pitchFamily="18" charset="0"/>
                <a:ea typeface="DengXian" panose="02010600030101010101" pitchFamily="2" charset="-122"/>
                <a:cs typeface="Times New Roman" panose="02020603050405020304" pitchFamily="18" charset="0"/>
              </a:rPr>
              <a:t>rung ương để huy động nguồn lực xã hội hỗ trợ giảm thiểu thiệt hại tai nạn giao thông đường bộ. Quỹ giảm thiểu thiệt hại tai nạn giao thông đường bộ được chi</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cho</a:t>
            </a:r>
            <a:r>
              <a:rPr lang="vi-VN" sz="2000" kern="100" dirty="0">
                <a:effectLst/>
                <a:latin typeface="Times New Roman" panose="02020603050405020304" pitchFamily="18" charset="0"/>
                <a:ea typeface="DengXian" panose="02010600030101010101" pitchFamily="2" charset="-122"/>
                <a:cs typeface="Times New Roman" panose="02020603050405020304" pitchFamily="18" charset="0"/>
              </a:rPr>
              <a:t> các hoạt động: Hỗ trợ nạn nhân, gia đình nạn nhân do tai nạn giao thông đường bộ gây ra;</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tổ</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chức</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cá</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nhân</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giúp</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đỡ</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cứu</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chữa</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đưa</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người</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bị</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tai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nạn</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giao</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thông</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đường</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bộ</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đi</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cấp</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cứu</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h</a:t>
            </a:r>
            <a:r>
              <a:rPr lang="vi-VN" sz="2000" kern="100" dirty="0">
                <a:effectLst/>
                <a:latin typeface="Times New Roman" panose="02020603050405020304" pitchFamily="18" charset="0"/>
                <a:ea typeface="DengXian" panose="02010600030101010101" pitchFamily="2" charset="-122"/>
                <a:cs typeface="Times New Roman" panose="02020603050405020304" pitchFamily="18" charset="0"/>
              </a:rPr>
              <a:t>ỗ trợ cho tổ chức, cá nhân tham gia tuyên truyền giảm thiểu thiệt hại tai nạn giao thông đường bộ mà không được </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N</a:t>
            </a:r>
            <a:r>
              <a:rPr lang="vi-VN" sz="2000" kern="100" dirty="0">
                <a:effectLst/>
                <a:latin typeface="Times New Roman" panose="02020603050405020304" pitchFamily="18" charset="0"/>
                <a:ea typeface="DengXian" panose="02010600030101010101" pitchFamily="2" charset="-122"/>
                <a:cs typeface="Times New Roman" panose="02020603050405020304" pitchFamily="18" charset="0"/>
              </a:rPr>
              <a:t>hà nước bảo đảm kinh phí.</a:t>
            </a:r>
            <a:endParaRPr lang="en-US" sz="1800" kern="100" dirty="0">
              <a:effectLst/>
              <a:latin typeface="Aptos"/>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3163557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2653932" y="147711"/>
            <a:ext cx="697133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II. NHỮNG NỘI DUNG MỚI, BỔ SUNG, SỬA ĐỔI CỦA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GIAO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endParaRPr lang="en-US" sz="2000" dirty="0">
              <a:effectLst/>
              <a:latin typeface=".VnTime" panose="020B7200000000000000"/>
              <a:ea typeface="Times New Roman" panose="02020603050405020304" pitchFamily="18" charset="0"/>
              <a:cs typeface="Times New Roman" panose="02020603050405020304" pitchFamily="18" charset="0"/>
            </a:endParaRPr>
          </a:p>
        </p:txBody>
      </p:sp>
      <p:sp>
        <p:nvSpPr>
          <p:cNvPr id="12" name="TextBox 11"/>
          <p:cNvSpPr txBox="1"/>
          <p:nvPr/>
        </p:nvSpPr>
        <p:spPr>
          <a:xfrm>
            <a:off x="798896" y="1081598"/>
            <a:ext cx="2627697" cy="369332"/>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TƯ</a:t>
            </a:r>
            <a:endParaRPr lang="en-US" sz="1800" dirty="0">
              <a:effectLst/>
              <a:latin typeface=".VnTime" panose="020B7200000000000000"/>
              <a:ea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442760" y="2079181"/>
            <a:ext cx="2251887" cy="1395535"/>
          </a:xfrm>
          <a:prstGeom prst="rect">
            <a:avLst/>
          </a:prstGeom>
        </p:spPr>
      </p:pic>
      <p:sp>
        <p:nvSpPr>
          <p:cNvPr id="17" name="TextBox 16"/>
          <p:cNvSpPr txBox="1"/>
          <p:nvPr/>
        </p:nvSpPr>
        <p:spPr>
          <a:xfrm>
            <a:off x="317631" y="3522841"/>
            <a:ext cx="2473694"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TT 32/2023/TT-BCA</a:t>
            </a:r>
          </a:p>
        </p:txBody>
      </p:sp>
      <p:sp>
        <p:nvSpPr>
          <p:cNvPr id="21" name="TextBox 20"/>
          <p:cNvSpPr txBox="1"/>
          <p:nvPr/>
        </p:nvSpPr>
        <p:spPr>
          <a:xfrm>
            <a:off x="3780211" y="1353701"/>
            <a:ext cx="7689893"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000" b="1" kern="100" dirty="0">
                <a:effectLst/>
                <a:latin typeface="Times New Roman" panose="02020603050405020304" pitchFamily="18" charset="0"/>
                <a:ea typeface="Times New Roman" panose="02020603050405020304" pitchFamily="18" charset="0"/>
              </a:rPr>
              <a:t>LUẬT TRẬT TỰ, AN TOÀN GIAO THÔNG ĐƯỜNG BỘ NĂM 2024 CÓ 9 CHƯƠNG, 89 </a:t>
            </a:r>
            <a:r>
              <a:rPr lang="en-US" sz="2000" b="1" kern="100" dirty="0" err="1">
                <a:latin typeface="Times New Roman" panose="02020603050405020304" pitchFamily="18" charset="0"/>
                <a:ea typeface="Times New Roman" panose="02020603050405020304" pitchFamily="18" charset="0"/>
              </a:rPr>
              <a:t>ĐIỀU</a:t>
            </a:r>
            <a:endParaRPr lang="en-US" sz="2000" b="1" dirty="0">
              <a:effectLst/>
              <a:latin typeface=".VnTime" panose="020B7200000000000000"/>
              <a:ea typeface="Times New Roman" panose="02020603050405020304" pitchFamily="18" charset="0"/>
              <a:cs typeface="Times New Roman" panose="02020603050405020304" pitchFamily="18" charset="0"/>
            </a:endParaRPr>
          </a:p>
        </p:txBody>
      </p:sp>
      <p:sp>
        <p:nvSpPr>
          <p:cNvPr id="22" name="TextBox 21"/>
          <p:cNvSpPr txBox="1"/>
          <p:nvPr/>
        </p:nvSpPr>
        <p:spPr>
          <a:xfrm>
            <a:off x="3262963" y="2277154"/>
            <a:ext cx="8207141" cy="13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indent="365760" algn="just">
              <a:lnSpc>
                <a:spcPct val="115000"/>
              </a:lnSpc>
              <a:spcBef>
                <a:spcPts val="400"/>
              </a:spcBef>
              <a:spcAft>
                <a:spcPts val="400"/>
              </a:spcAft>
            </a:pP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VIII (</a:t>
            </a: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lý</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2 </a:t>
            </a: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Điều 8</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6 </a:t>
            </a: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8</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7, </a:t>
            </a: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Nội dung quản lý nhà nước về trật tự, an toàn giao thông đường bộ</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Trách nhiệm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lý</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23" name="Straight Arrow Connector 22"/>
          <p:cNvCxnSpPr/>
          <p:nvPr/>
        </p:nvCxnSpPr>
        <p:spPr>
          <a:xfrm>
            <a:off x="2432675" y="1722923"/>
            <a:ext cx="1347536"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60" y="5460918"/>
            <a:ext cx="1494434" cy="896661"/>
          </a:xfrm>
          <a:prstGeom prst="rect">
            <a:avLst/>
          </a:prstGeom>
        </p:spPr>
      </p:pic>
    </p:spTree>
    <p:extLst>
      <p:ext uri="{BB962C8B-B14F-4D97-AF65-F5344CB8AC3E}">
        <p14:creationId xmlns:p14="http://schemas.microsoft.com/office/powerpoint/2010/main" val="111909931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2653932" y="147711"/>
            <a:ext cx="697133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II. NHỮNG NỘI DUNG MỚI, BỔ SUNG, SỬA ĐỔI CỦA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GIAO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endParaRPr lang="en-US" sz="2000" dirty="0">
              <a:effectLst/>
              <a:latin typeface=".VnTime" panose="020B7200000000000000"/>
              <a:ea typeface="Times New Roman" panose="02020603050405020304" pitchFamily="18" charset="0"/>
              <a:cs typeface="Times New Roman" panose="02020603050405020304" pitchFamily="18" charset="0"/>
            </a:endParaRPr>
          </a:p>
        </p:txBody>
      </p:sp>
      <p:sp>
        <p:nvSpPr>
          <p:cNvPr id="12" name="TextBox 11"/>
          <p:cNvSpPr txBox="1"/>
          <p:nvPr/>
        </p:nvSpPr>
        <p:spPr>
          <a:xfrm>
            <a:off x="798896" y="1081598"/>
            <a:ext cx="2627697" cy="369332"/>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TƯ</a:t>
            </a:r>
            <a:endParaRPr lang="en-US" sz="1800" dirty="0">
              <a:effectLst/>
              <a:latin typeface=".VnTime" panose="020B7200000000000000"/>
              <a:ea typeface="Times New Roman" panose="02020603050405020304" pitchFamily="18" charset="0"/>
              <a:cs typeface="Times New Roman" panose="02020603050405020304" pitchFamily="18" charset="0"/>
            </a:endParaRPr>
          </a:p>
        </p:txBody>
      </p:sp>
      <p:sp>
        <p:nvSpPr>
          <p:cNvPr id="21" name="TextBox 20"/>
          <p:cNvSpPr txBox="1"/>
          <p:nvPr/>
        </p:nvSpPr>
        <p:spPr>
          <a:xfrm>
            <a:off x="3780211" y="1007706"/>
            <a:ext cx="7689893"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000" b="1" kern="100" dirty="0">
                <a:effectLst/>
                <a:latin typeface="Times New Roman" panose="02020603050405020304" pitchFamily="18" charset="0"/>
                <a:ea typeface="Times New Roman" panose="02020603050405020304" pitchFamily="18" charset="0"/>
              </a:rPr>
              <a:t>LUẬT TRẬT TỰ, AN TOÀN GIAO THÔNG ĐƯỜNG BỘ NĂM 2024 CÓ 9 CHƯƠNG, 89 </a:t>
            </a:r>
            <a:r>
              <a:rPr lang="en-US" sz="2000" b="1" kern="100" dirty="0" err="1">
                <a:latin typeface="Times New Roman" panose="02020603050405020304" pitchFamily="18" charset="0"/>
                <a:ea typeface="Times New Roman" panose="02020603050405020304" pitchFamily="18" charset="0"/>
              </a:rPr>
              <a:t>ĐIỀU</a:t>
            </a:r>
            <a:endParaRPr lang="en-US" sz="2000" b="1" dirty="0">
              <a:effectLst/>
              <a:latin typeface=".VnTime" panose="020B7200000000000000"/>
              <a:ea typeface="Times New Roman" panose="02020603050405020304" pitchFamily="18" charset="0"/>
              <a:cs typeface="Times New Roman" panose="02020603050405020304" pitchFamily="18" charset="0"/>
            </a:endParaRPr>
          </a:p>
        </p:txBody>
      </p:sp>
      <p:sp>
        <p:nvSpPr>
          <p:cNvPr id="22" name="TextBox 21"/>
          <p:cNvSpPr txBox="1"/>
          <p:nvPr/>
        </p:nvSpPr>
        <p:spPr>
          <a:xfrm>
            <a:off x="580768" y="1906451"/>
            <a:ext cx="11034583" cy="44249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indent="450215" algn="just">
              <a:lnSpc>
                <a:spcPct val="115000"/>
              </a:lnSpc>
              <a:spcBef>
                <a:spcPts val="600"/>
              </a:spcBef>
              <a:spcAft>
                <a:spcPts val="600"/>
              </a:spcAft>
            </a:pP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Quy</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định</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Chính</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phủ</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vi-VN" sz="2000" kern="100" dirty="0">
                <a:effectLst/>
                <a:latin typeface="Times New Roman" panose="02020603050405020304" pitchFamily="18" charset="0"/>
                <a:ea typeface="DengXian" panose="02010600030101010101" pitchFamily="2" charset="-122"/>
                <a:cs typeface="Times New Roman" panose="02020603050405020304" pitchFamily="18" charset="0"/>
              </a:rPr>
              <a:t>thống nhất quản lý nhà nước về trật tự, an toàn giao thông đường bộ.</a:t>
            </a:r>
            <a:endParaRPr lang="en-US" sz="2000" kern="100" dirty="0">
              <a:effectLst/>
              <a:latin typeface="Aptos"/>
              <a:ea typeface="DengXian" panose="02010600030101010101" pitchFamily="2" charset="-122"/>
              <a:cs typeface="Times New Roman" panose="02020603050405020304" pitchFamily="18" charset="0"/>
            </a:endParaRPr>
          </a:p>
          <a:p>
            <a:pPr indent="450215" algn="just">
              <a:lnSpc>
                <a:spcPct val="115000"/>
              </a:lnSpc>
              <a:spcBef>
                <a:spcPts val="600"/>
              </a:spcBef>
              <a:spcAft>
                <a:spcPts val="600"/>
              </a:spcAft>
            </a:pP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Quy</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định</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vi-VN" sz="2000" kern="100" dirty="0">
                <a:effectLst/>
                <a:latin typeface="Times New Roman" panose="02020603050405020304" pitchFamily="18" charset="0"/>
                <a:ea typeface="DengXian" panose="02010600030101010101" pitchFamily="2" charset="-122"/>
                <a:cs typeface="Times New Roman" panose="02020603050405020304" pitchFamily="18" charset="0"/>
              </a:rPr>
              <a:t>Bộ Công an là</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cơ</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quan</a:t>
            </a:r>
            <a:r>
              <a:rPr lang="vi-VN" sz="2000" kern="100" dirty="0">
                <a:effectLst/>
                <a:latin typeface="Times New Roman" panose="02020603050405020304" pitchFamily="18" charset="0"/>
                <a:ea typeface="DengXian" panose="02010600030101010101" pitchFamily="2" charset="-122"/>
                <a:cs typeface="Times New Roman" panose="02020603050405020304" pitchFamily="18" charset="0"/>
              </a:rPr>
              <a:t> đầu mối</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giúp</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Chính</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phủ</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thực</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hiện</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thống</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nhất</a:t>
            </a:r>
            <a:r>
              <a:rPr lang="vi-VN" sz="2000" kern="100" dirty="0">
                <a:effectLst/>
                <a:latin typeface="Times New Roman" panose="02020603050405020304" pitchFamily="18" charset="0"/>
                <a:ea typeface="DengXian" panose="02010600030101010101" pitchFamily="2" charset="-122"/>
                <a:cs typeface="Times New Roman" panose="02020603050405020304" pitchFamily="18" charset="0"/>
              </a:rPr>
              <a:t> quản lý nhà nước về trật tự, an toàn giao thông đường bộ</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xây</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dựng</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lực</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lượng</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Cảnh</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sát</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giao</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thông</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chính</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quy</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tinh</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nhuệ</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hiện</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đại</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đáp</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ứng</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yêu</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cầu</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nhiệm</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vụ</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bảo</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đảm</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trật</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tự</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an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toàn</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giao</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thông</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đường</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bộ</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a:t>
            </a:r>
            <a:endParaRPr lang="en-US" sz="2000" kern="100" dirty="0">
              <a:effectLst/>
              <a:latin typeface="Aptos"/>
              <a:ea typeface="DengXian" panose="02010600030101010101" pitchFamily="2" charset="-122"/>
              <a:cs typeface="Times New Roman" panose="02020603050405020304" pitchFamily="18" charset="0"/>
            </a:endParaRPr>
          </a:p>
          <a:p>
            <a:pPr indent="450215" algn="just">
              <a:lnSpc>
                <a:spcPct val="115000"/>
              </a:lnSpc>
              <a:spcBef>
                <a:spcPts val="600"/>
              </a:spcBef>
              <a:spcAft>
                <a:spcPts val="600"/>
              </a:spcAft>
            </a:pPr>
            <a:r>
              <a:rPr lang="it-IT" sz="2000" kern="100" dirty="0">
                <a:effectLst/>
                <a:latin typeface="Times New Roman" panose="02020603050405020304" pitchFamily="18" charset="0"/>
                <a:ea typeface="DengXian" panose="02010600030101010101" pitchFamily="2" charset="-122"/>
                <a:cs typeface="Times New Roman" panose="02020603050405020304" pitchFamily="18" charset="0"/>
              </a:rPr>
              <a:t>- Quy định Bộ Giao thông vận tải thực hiện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quản</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lý</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nhà</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nước</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về</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đào</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tạo</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sát</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hạch</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cấp</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giấy</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phép</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lái</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xe</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chất</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lượng</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an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toàn</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kỹ</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thuật</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và</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bảo</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vệ</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môi</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trường</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của</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xe</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cơ</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giới</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xe</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máy</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chuyên</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dùng</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phụ</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tùng</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xe</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cơ</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giới</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và</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nhiệm</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vụ</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quản</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lý</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khác</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theo</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quy</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định</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của</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Luật</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này</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ban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hành</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quy</a:t>
            </a:r>
            <a:r>
              <a:rPr lang="vi-VN" sz="2000" kern="100" dirty="0">
                <a:effectLst/>
                <a:latin typeface="Times New Roman" panose="02020603050405020304" pitchFamily="18" charset="0"/>
                <a:ea typeface="DengXian" panose="02010600030101010101" pitchFamily="2" charset="-122"/>
                <a:cs typeface="Times New Roman" panose="02020603050405020304" pitchFamily="18" charset="0"/>
              </a:rPr>
              <a:t> chuẩn kỹ thuật quốc gia về thiết bị an toàn cho trẻ em</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quy</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định</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tại</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khoản</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3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Điều</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10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của</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Luật</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này</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a:t>
            </a:r>
            <a:endParaRPr lang="en-US" sz="2000" kern="100" dirty="0">
              <a:effectLst/>
              <a:latin typeface="Aptos"/>
              <a:ea typeface="DengXian" panose="02010600030101010101" pitchFamily="2" charset="-122"/>
              <a:cs typeface="Times New Roman" panose="02020603050405020304" pitchFamily="18" charset="0"/>
            </a:endParaRPr>
          </a:p>
          <a:p>
            <a:pPr indent="450215" algn="just">
              <a:lnSpc>
                <a:spcPct val="115000"/>
              </a:lnSpc>
              <a:spcBef>
                <a:spcPts val="600"/>
              </a:spcBef>
              <a:spcAft>
                <a:spcPts val="600"/>
              </a:spcAft>
            </a:pP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Quy</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định</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Bộ</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Y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tế</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thực</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hiện</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quản</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lý</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nhà</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nước</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GB" sz="2000" kern="100" dirty="0" err="1">
                <a:effectLst/>
                <a:latin typeface="Times New Roman" panose="02020603050405020304" pitchFamily="18" charset="0"/>
                <a:ea typeface="DengXian" panose="02010600030101010101" pitchFamily="2" charset="-122"/>
                <a:cs typeface="Times New Roman" panose="02020603050405020304" pitchFamily="18" charset="0"/>
              </a:rPr>
              <a:t>về</a:t>
            </a:r>
            <a:r>
              <a:rPr lang="en-GB"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it-IT" sz="2000" kern="100" dirty="0">
                <a:effectLst/>
                <a:latin typeface="Times New Roman" panose="02020603050405020304" pitchFamily="18" charset="0"/>
                <a:ea typeface="DengXian" panose="02010600030101010101" pitchFamily="2" charset="-122"/>
                <a:cs typeface="Times New Roman" panose="02020603050405020304" pitchFamily="18" charset="0"/>
              </a:rPr>
              <a:t>điều kiện sức khỏe của người lái xe, người điều khiển xe máy chuyên dùng tham gia giao thông đường bộ; quy định về xác định nồng độ cồn và nồng độ cồn nội sinh trong máu.</a:t>
            </a:r>
            <a:endParaRPr lang="en-US" sz="2000" kern="100" dirty="0">
              <a:effectLst/>
              <a:latin typeface="Aptos"/>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32424720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3212198" y="176745"/>
            <a:ext cx="6237171"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I. </a:t>
            </a:r>
            <a:r>
              <a:rPr lang="en-US" sz="2000" b="1" dirty="0" err="1">
                <a:latin typeface="Times New Roman" panose="02020603050405020304" pitchFamily="18" charset="0"/>
                <a:cs typeface="Times New Roman" panose="02020603050405020304" pitchFamily="18" charset="0"/>
              </a:rPr>
              <a:t>SỰ</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CẦN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THIẾT</a:t>
            </a:r>
            <a:r>
              <a:rPr lang="en-US" sz="2000" b="1" dirty="0">
                <a:latin typeface="Times New Roman" panose="02020603050405020304" pitchFamily="18" charset="0"/>
                <a:cs typeface="Times New Roman" panose="02020603050405020304" pitchFamily="18" charset="0"/>
              </a:rPr>
              <a:t> BAN </a:t>
            </a:r>
            <a:r>
              <a:rPr lang="en-US" sz="2000" b="1" dirty="0" err="1">
                <a:latin typeface="Times New Roman" panose="02020603050405020304" pitchFamily="18" charset="0"/>
                <a:cs typeface="Times New Roman" panose="02020603050405020304" pitchFamily="18" charset="0"/>
              </a:rPr>
              <a:t>HÀNH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TƯ</a:t>
            </a:r>
            <a:endParaRPr lang="en-US" sz="2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419726" y="682031"/>
            <a:ext cx="4470933"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1. </a:t>
            </a:r>
            <a:r>
              <a:rPr lang="vi-VN" sz="2800" b="1" dirty="0">
                <a:solidFill>
                  <a:srgbClr val="FF0000"/>
                </a:solidFill>
                <a:latin typeface="Times New Roman" panose="02020603050405020304" pitchFamily="18" charset="0"/>
                <a:cs typeface="Times New Roman" panose="02020603050405020304" pitchFamily="18" charset="0"/>
              </a:rPr>
              <a:t>Cơ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sở</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chính</a:t>
            </a:r>
            <a:r>
              <a:rPr lang="en-US" sz="2800" b="1" dirty="0">
                <a:solidFill>
                  <a:srgbClr val="FF0000"/>
                </a:solidFill>
                <a:latin typeface="Times New Roman" panose="02020603050405020304" pitchFamily="18" charset="0"/>
                <a:cs typeface="Times New Roman" panose="02020603050405020304" pitchFamily="18" charset="0"/>
              </a:rPr>
              <a:t> tri, </a:t>
            </a:r>
            <a:r>
              <a:rPr lang="en-US" sz="2800" b="1" dirty="0" err="1">
                <a:solidFill>
                  <a:srgbClr val="FF0000"/>
                </a:solidFill>
                <a:latin typeface="Times New Roman" panose="02020603050405020304" pitchFamily="18" charset="0"/>
                <a:cs typeface="Times New Roman" panose="02020603050405020304" pitchFamily="18" charset="0"/>
              </a:rPr>
              <a:t>pháp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lý</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921029" y="1944431"/>
            <a:ext cx="2251887" cy="1395535"/>
          </a:xfrm>
          <a:prstGeom prst="rect">
            <a:avLst/>
          </a:prstGeom>
        </p:spPr>
      </p:pic>
      <p:sp>
        <p:nvSpPr>
          <p:cNvPr id="12" name="TextBox 11"/>
          <p:cNvSpPr txBox="1"/>
          <p:nvPr/>
        </p:nvSpPr>
        <p:spPr>
          <a:xfrm>
            <a:off x="385005" y="3339966"/>
            <a:ext cx="3570973" cy="984885"/>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Luật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tự</a:t>
            </a:r>
            <a:r>
              <a:rPr lang="en-US" sz="2000" b="1" dirty="0">
                <a:latin typeface="Times New Roman" panose="02020603050405020304" pitchFamily="18" charset="0"/>
                <a:cs typeface="Times New Roman" panose="02020603050405020304" pitchFamily="18" charset="0"/>
              </a:rPr>
              <a:t>, an </a:t>
            </a:r>
            <a:r>
              <a:rPr lang="en-US" sz="2000" b="1" dirty="0" err="1">
                <a:latin typeface="Times New Roman" panose="02020603050405020304" pitchFamily="18" charset="0"/>
                <a:cs typeface="Times New Roman" panose="02020603050405020304" pitchFamily="18" charset="0"/>
              </a:rPr>
              <a:t>toàn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đường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bộ</a:t>
            </a:r>
            <a:endParaRPr lang="en-US" sz="2000" b="1" dirty="0">
              <a:latin typeface="Times New Roman" panose="02020603050405020304" pitchFamily="18" charset="0"/>
              <a:cs typeface="Times New Roman" panose="02020603050405020304" pitchFamily="18" charset="0"/>
            </a:endParaRPr>
          </a:p>
          <a:p>
            <a:endParaRPr lang="en-US" dirty="0"/>
          </a:p>
        </p:txBody>
      </p:sp>
      <p:cxnSp>
        <p:nvCxnSpPr>
          <p:cNvPr id="13" name="Straight Arrow Connector 12"/>
          <p:cNvCxnSpPr/>
          <p:nvPr/>
        </p:nvCxnSpPr>
        <p:spPr>
          <a:xfrm>
            <a:off x="3311091" y="1944431"/>
            <a:ext cx="2916454"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8" name="TextBox 17"/>
          <p:cNvSpPr txBox="1"/>
          <p:nvPr/>
        </p:nvSpPr>
        <p:spPr>
          <a:xfrm>
            <a:off x="6776185" y="1426855"/>
            <a:ext cx="3368842" cy="1015663"/>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Nhiều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phạm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pháp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luật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cứ</a:t>
            </a:r>
            <a:r>
              <a:rPr lang="en-US" sz="2000" b="1" dirty="0">
                <a:latin typeface="Times New Roman" panose="02020603050405020304" pitchFamily="18" charset="0"/>
                <a:cs typeface="Times New Roman" panose="02020603050405020304" pitchFamily="18" charset="0"/>
              </a:rPr>
              <a:t> ban </a:t>
            </a:r>
            <a:r>
              <a:rPr lang="en-US" sz="2000" b="1" dirty="0" err="1">
                <a:latin typeface="Times New Roman" panose="02020603050405020304" pitchFamily="18" charset="0"/>
                <a:cs typeface="Times New Roman" panose="02020603050405020304" pitchFamily="18" charset="0"/>
              </a:rPr>
              <a:t>hành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tư</a:t>
            </a:r>
            <a:r>
              <a:rPr lang="en-US" sz="2000" b="1" dirty="0">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đã</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thay</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đổi</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5476774" y="3226870"/>
            <a:ext cx="6237172" cy="1354217"/>
          </a:xfrm>
          <a:prstGeom prst="rect">
            <a:avLst/>
          </a:prstGeom>
          <a:noFill/>
        </p:spPr>
        <p:txBody>
          <a:bodyPr wrap="square" rtlCol="0">
            <a:spAutoFit/>
          </a:bodyPr>
          <a:lstStyle/>
          <a:p>
            <a:pPr>
              <a:spcBef>
                <a:spcPts val="600"/>
              </a:spcBef>
            </a:pP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Kết luận số 19-KL/TW ngày 14/10/2021 </a:t>
            </a:r>
            <a:endParaRPr lang="en-US" sz="2400" b="1" dirty="0">
              <a:latin typeface="Times New Roman" panose="02020603050405020304" pitchFamily="18" charset="0"/>
              <a:cs typeface="Times New Roman" panose="02020603050405020304" pitchFamily="18" charset="0"/>
            </a:endParaRPr>
          </a:p>
          <a:p>
            <a:pPr>
              <a:spcBef>
                <a:spcPts val="600"/>
              </a:spcBef>
            </a:pP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Chỉ thị số 23-CT/TW ngày 25/5/2023 </a:t>
            </a:r>
          </a:p>
          <a:p>
            <a:pPr>
              <a:spcBef>
                <a:spcPts val="600"/>
              </a:spcBef>
            </a:pP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Kết luận số 45-KL/TW ngày 01/02/2019</a:t>
            </a:r>
          </a:p>
        </p:txBody>
      </p:sp>
      <p:sp>
        <p:nvSpPr>
          <p:cNvPr id="20" name="Arrow: Down 19"/>
          <p:cNvSpPr/>
          <p:nvPr/>
        </p:nvSpPr>
        <p:spPr>
          <a:xfrm>
            <a:off x="8133347" y="2616628"/>
            <a:ext cx="484632" cy="6102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055" y="5474564"/>
            <a:ext cx="1331492" cy="876836"/>
          </a:xfrm>
          <a:prstGeom prst="rect">
            <a:avLst/>
          </a:prstGeom>
        </p:spPr>
      </p:pic>
    </p:spTree>
    <p:extLst>
      <p:ext uri="{BB962C8B-B14F-4D97-AF65-F5344CB8AC3E}">
        <p14:creationId xmlns:p14="http://schemas.microsoft.com/office/powerpoint/2010/main" val="1092221979"/>
      </p:ext>
    </p:extLst>
  </p:cSld>
  <p:clrMapOvr>
    <a:masterClrMapping/>
  </p:clrMapOvr>
  <mc:AlternateContent xmlns:mc="http://schemas.openxmlformats.org/markup-compatibility/2006" xmlns:p14="http://schemas.microsoft.com/office/powerpoint/2010/main">
    <mc:Choice Requires="p14">
      <p:transition p14:dur="250">
        <p:split orient="vert"/>
        <p:sndAc>
          <p:endSnd/>
        </p:sndAc>
      </p:transition>
    </mc:Choice>
    <mc:Fallback xmlns="">
      <p:transition>
        <p:split orient="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 calcmode="lin" valueType="num">
                                      <p:cBhvr>
                                        <p:cTn id="13" dur="500" fill="hold"/>
                                        <p:tgtEl>
                                          <p:spTgt spid="1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anim calcmode="lin" valueType="num">
                                      <p:cBhvr>
                                        <p:cTn id="19" dur="500" fill="hold"/>
                                        <p:tgtEl>
                                          <p:spTgt spid="1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9">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2653932" y="147711"/>
            <a:ext cx="697133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II. NHỮNG NỘI DUNG MỚI, BỔ SUNG, SỬA ĐỔI CỦA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GIAO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endParaRPr lang="en-US" sz="2000" dirty="0">
              <a:effectLst/>
              <a:latin typeface=".VnTime" panose="020B7200000000000000"/>
              <a:ea typeface="Times New Roman" panose="02020603050405020304" pitchFamily="18" charset="0"/>
              <a:cs typeface="Times New Roman" panose="02020603050405020304" pitchFamily="18" charset="0"/>
            </a:endParaRPr>
          </a:p>
        </p:txBody>
      </p:sp>
      <p:sp>
        <p:nvSpPr>
          <p:cNvPr id="12" name="TextBox 11"/>
          <p:cNvSpPr txBox="1"/>
          <p:nvPr/>
        </p:nvSpPr>
        <p:spPr>
          <a:xfrm>
            <a:off x="798896" y="1081598"/>
            <a:ext cx="2627697" cy="369332"/>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spc="-20" dirty="0" err="1">
                <a:effectLst/>
                <a:latin typeface="Times New Roman" panose="02020603050405020304" pitchFamily="18" charset="0"/>
                <a:ea typeface="Times New Roman" panose="02020603050405020304" pitchFamily="18" charset="0"/>
                <a:cs typeface="Times New Roman" panose="02020603050405020304" pitchFamily="18" charset="0"/>
              </a:rPr>
              <a:t>TƯ</a:t>
            </a:r>
            <a:endParaRPr lang="en-US" sz="1800" dirty="0">
              <a:effectLst/>
              <a:latin typeface=".VnTime" panose="020B7200000000000000"/>
              <a:ea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442760" y="2079181"/>
            <a:ext cx="2251887" cy="1395535"/>
          </a:xfrm>
          <a:prstGeom prst="rect">
            <a:avLst/>
          </a:prstGeom>
        </p:spPr>
      </p:pic>
      <p:sp>
        <p:nvSpPr>
          <p:cNvPr id="17" name="TextBox 16"/>
          <p:cNvSpPr txBox="1"/>
          <p:nvPr/>
        </p:nvSpPr>
        <p:spPr>
          <a:xfrm>
            <a:off x="317631" y="3522841"/>
            <a:ext cx="2473694"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TT 32/2023/TT-BCA</a:t>
            </a:r>
          </a:p>
        </p:txBody>
      </p:sp>
      <p:sp>
        <p:nvSpPr>
          <p:cNvPr id="21" name="TextBox 20"/>
          <p:cNvSpPr txBox="1"/>
          <p:nvPr/>
        </p:nvSpPr>
        <p:spPr>
          <a:xfrm>
            <a:off x="3780211" y="1353701"/>
            <a:ext cx="7689893"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pt-BR" sz="2000" b="1" kern="100" dirty="0">
                <a:effectLst/>
                <a:latin typeface="Times New Roman" panose="02020603050405020304" pitchFamily="18" charset="0"/>
                <a:ea typeface="Times New Roman" panose="02020603050405020304" pitchFamily="18" charset="0"/>
              </a:rPr>
              <a:t>LUẬT TRẬT TỰ, AN TOÀN GIAO THÔNG ĐƯỜNG BỘ NĂM 2024 CÓ 9 CHƯƠNG, 89 </a:t>
            </a:r>
            <a:r>
              <a:rPr lang="en-US" sz="2000" b="1" kern="100" dirty="0" err="1">
                <a:latin typeface="Times New Roman" panose="02020603050405020304" pitchFamily="18" charset="0"/>
                <a:ea typeface="Times New Roman" panose="02020603050405020304" pitchFamily="18" charset="0"/>
              </a:rPr>
              <a:t>ĐIỀU</a:t>
            </a:r>
            <a:endParaRPr lang="en-US" sz="2000" b="1" dirty="0">
              <a:effectLst/>
              <a:latin typeface=".VnTime" panose="020B7200000000000000"/>
              <a:ea typeface="Times New Roman" panose="02020603050405020304" pitchFamily="18" charset="0"/>
              <a:cs typeface="Times New Roman" panose="02020603050405020304" pitchFamily="18" charset="0"/>
            </a:endParaRPr>
          </a:p>
        </p:txBody>
      </p:sp>
      <p:sp>
        <p:nvSpPr>
          <p:cNvPr id="22" name="TextBox 21"/>
          <p:cNvSpPr txBox="1"/>
          <p:nvPr/>
        </p:nvSpPr>
        <p:spPr>
          <a:xfrm>
            <a:off x="3262963" y="2277154"/>
            <a:ext cx="8207141" cy="388394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indent="365760" algn="just">
              <a:lnSpc>
                <a:spcPct val="115000"/>
              </a:lnSpc>
              <a:spcBef>
                <a:spcPts val="400"/>
              </a:spcBef>
              <a:spcAft>
                <a:spcPts val="400"/>
              </a:spcAft>
            </a:pP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IX (</a:t>
            </a: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khoản</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thi</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gồm 2 điều, từ </a:t>
            </a:r>
            <a:r>
              <a:rPr lang="vi-VN"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Điều 8</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8 </a:t>
            </a: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Điều 8</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9 </a:t>
            </a: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Hiệu lực thi hành</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vi-VN"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chuyển tiếp</a:t>
            </a:r>
            <a:r>
              <a:rPr lang="en-GB"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indent="365760" algn="just">
              <a:lnSpc>
                <a:spcPct val="115000"/>
              </a:lnSpc>
              <a:spcBef>
                <a:spcPts val="400"/>
              </a:spcBef>
              <a:spcAft>
                <a:spcPts val="400"/>
              </a:spcAft>
            </a:pP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indent="365760" algn="just">
              <a:lnSpc>
                <a:spcPct val="115000"/>
              </a:lnSpc>
              <a:spcBef>
                <a:spcPts val="400"/>
              </a:spcBef>
              <a:spcAft>
                <a:spcPts val="400"/>
              </a:spcAft>
            </a:pP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2024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thi</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01/01/2025.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kern="100" dirty="0">
                <a:effectLst/>
                <a:latin typeface="Times New Roman" panose="02020603050405020304" pitchFamily="18" charset="0"/>
                <a:ea typeface="Times New Roman" panose="02020603050405020304" pitchFamily="18" charset="0"/>
                <a:cs typeface="Times New Roman" panose="02020603050405020304" pitchFamily="18" charset="0"/>
              </a:rPr>
              <a:t>Khi chở trẻ em dưới 10 tuổi và chiều cao dưới 1,35 mét trên xe ô tô</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ghế</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lái</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xe</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trừ</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xe</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ô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tô</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ghế</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1800" kern="100" dirty="0">
                <a:effectLst/>
                <a:latin typeface="Times New Roman" panose="02020603050405020304" pitchFamily="18" charset="0"/>
                <a:ea typeface="Times New Roman" panose="02020603050405020304" pitchFamily="18" charset="0"/>
                <a:cs typeface="Times New Roman" panose="02020603050405020304" pitchFamily="18" charset="0"/>
              </a:rPr>
              <a:t> người lái xe phải sử dụng</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vi-VN" sz="1800" kern="100" dirty="0">
                <a:effectLst/>
                <a:latin typeface="Times New Roman" panose="02020603050405020304" pitchFamily="18" charset="0"/>
                <a:ea typeface="Times New Roman" panose="02020603050405020304" pitchFamily="18" charset="0"/>
                <a:cs typeface="Times New Roman" panose="02020603050405020304" pitchFamily="18" charset="0"/>
              </a:rPr>
              <a:t> thiết bị an toàn</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thi</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01/01/2026.</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indent="365760" algn="just">
              <a:lnSpc>
                <a:spcPct val="115000"/>
              </a:lnSpc>
              <a:spcBef>
                <a:spcPts val="400"/>
              </a:spcBef>
              <a:spcAft>
                <a:spcPts val="400"/>
              </a:spcAft>
            </a:pP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lái</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xe</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đào</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lái</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xe</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xe</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thi</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23" name="Straight Arrow Connector 22"/>
          <p:cNvCxnSpPr/>
          <p:nvPr/>
        </p:nvCxnSpPr>
        <p:spPr>
          <a:xfrm>
            <a:off x="2432675" y="1722923"/>
            <a:ext cx="1347536"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60" y="5460918"/>
            <a:ext cx="1494434" cy="896661"/>
          </a:xfrm>
          <a:prstGeom prst="rect">
            <a:avLst/>
          </a:prstGeom>
        </p:spPr>
      </p:pic>
    </p:spTree>
    <p:extLst>
      <p:ext uri="{BB962C8B-B14F-4D97-AF65-F5344CB8AC3E}">
        <p14:creationId xmlns:p14="http://schemas.microsoft.com/office/powerpoint/2010/main" val="390202709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716217"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2653932" y="147711"/>
            <a:ext cx="697133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II. </a:t>
            </a:r>
            <a:r>
              <a:rPr lang="pt-BR" sz="2000" b="1" spc="-6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vi-VN" sz="2000" b="1" spc="-60" dirty="0">
                <a:effectLst/>
                <a:latin typeface="Times New Roman" panose="02020603050405020304" pitchFamily="18" charset="0"/>
                <a:ea typeface="Times New Roman" panose="02020603050405020304" pitchFamily="18" charset="0"/>
                <a:cs typeface="Times New Roman" panose="02020603050405020304" pitchFamily="18" charset="0"/>
              </a:rPr>
              <a:t>NHỮNG NỘI DUNG LỚN ĐÃ ĐƯỢC BÃI BỎ HOẶC SỬA ĐỔI, BỔ SUNG</a:t>
            </a:r>
            <a:endParaRPr lang="en-US" sz="2000" dirty="0">
              <a:effectLst/>
              <a:latin typeface=".VnTime" panose="020B7200000000000000"/>
              <a:ea typeface="Times New Roman" panose="02020603050405020304" pitchFamily="18" charset="0"/>
              <a:cs typeface="Times New Roman" panose="02020603050405020304" pitchFamily="18" charset="0"/>
            </a:endParaRPr>
          </a:p>
        </p:txBody>
      </p:sp>
      <p:sp>
        <p:nvSpPr>
          <p:cNvPr id="13" name="TextBox 12"/>
          <p:cNvSpPr txBox="1"/>
          <p:nvPr/>
        </p:nvSpPr>
        <p:spPr>
          <a:xfrm>
            <a:off x="691876" y="1264529"/>
            <a:ext cx="3651096" cy="954107"/>
          </a:xfrm>
          <a:prstGeom prst="rect">
            <a:avLst/>
          </a:prstGeom>
          <a:solidFill>
            <a:srgbClr val="FFFF00"/>
          </a:solidFill>
        </p:spPr>
        <p:txBody>
          <a:bodyPr wrap="square" rtlCol="0">
            <a:spAutoFit/>
          </a:bodyPr>
          <a:lstStyle/>
          <a:p>
            <a:r>
              <a:rPr lang="pt-BR" sz="2000" b="1"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1800" b="1" kern="100" dirty="0" err="1">
                <a:effectLst/>
                <a:latin typeface="Times New Roman" panose="02020603050405020304" pitchFamily="18" charset="0"/>
                <a:ea typeface="Times New Roman" panose="02020603050405020304" pitchFamily="18" charset="0"/>
              </a:rPr>
              <a:t>Về</a:t>
            </a:r>
            <a:r>
              <a:rPr lang="en-US" sz="1800" b="1" kern="100" dirty="0">
                <a:effectLst/>
                <a:latin typeface="Times New Roman" panose="02020603050405020304" pitchFamily="18" charset="0"/>
                <a:ea typeface="Times New Roman" panose="02020603050405020304" pitchFamily="18" charset="0"/>
              </a:rPr>
              <a:t> </a:t>
            </a:r>
            <a:r>
              <a:rPr lang="en-US" sz="1800" b="1" kern="100" dirty="0" err="1">
                <a:effectLst/>
                <a:latin typeface="Times New Roman" panose="02020603050405020304" pitchFamily="18" charset="0"/>
                <a:ea typeface="Times New Roman" panose="02020603050405020304" pitchFamily="18" charset="0"/>
              </a:rPr>
              <a:t>hành</a:t>
            </a:r>
            <a:r>
              <a:rPr lang="en-US" sz="1800" b="1" kern="100" dirty="0">
                <a:effectLst/>
                <a:latin typeface="Times New Roman" panose="02020603050405020304" pitchFamily="18" charset="0"/>
                <a:ea typeface="Times New Roman" panose="02020603050405020304" pitchFamily="18" charset="0"/>
              </a:rPr>
              <a:t> vi </a:t>
            </a:r>
            <a:r>
              <a:rPr lang="en-US" sz="1800" b="1" kern="100" dirty="0" err="1">
                <a:effectLst/>
                <a:latin typeface="Times New Roman" panose="02020603050405020304" pitchFamily="18" charset="0"/>
                <a:ea typeface="Times New Roman" panose="02020603050405020304" pitchFamily="18" charset="0"/>
              </a:rPr>
              <a:t>cấm</a:t>
            </a:r>
            <a:r>
              <a:rPr lang="en-US" sz="1800" b="1" kern="100" dirty="0">
                <a:effectLst/>
                <a:latin typeface="Times New Roman" panose="02020603050405020304" pitchFamily="18" charset="0"/>
                <a:ea typeface="Times New Roman" panose="02020603050405020304" pitchFamily="18" charset="0"/>
              </a:rPr>
              <a:t> “</a:t>
            </a:r>
            <a:r>
              <a:rPr lang="en-US" sz="1800" b="1" kern="100" dirty="0" err="1">
                <a:effectLst/>
                <a:latin typeface="Times New Roman" panose="02020603050405020304" pitchFamily="18" charset="0"/>
                <a:ea typeface="Times New Roman" panose="02020603050405020304" pitchFamily="18" charset="0"/>
              </a:rPr>
              <a:t>điều</a:t>
            </a:r>
            <a:r>
              <a:rPr lang="en-US" sz="1800" b="1" kern="100" dirty="0">
                <a:effectLst/>
                <a:latin typeface="Times New Roman" panose="02020603050405020304" pitchFamily="18" charset="0"/>
                <a:ea typeface="Times New Roman" panose="02020603050405020304" pitchFamily="18" charset="0"/>
              </a:rPr>
              <a:t> </a:t>
            </a:r>
            <a:r>
              <a:rPr lang="en-US" sz="1800" b="1" kern="100" dirty="0" err="1">
                <a:effectLst/>
                <a:latin typeface="Times New Roman" panose="02020603050405020304" pitchFamily="18" charset="0"/>
                <a:ea typeface="Times New Roman" panose="02020603050405020304" pitchFamily="18" charset="0"/>
              </a:rPr>
              <a:t>khiển</a:t>
            </a:r>
            <a:r>
              <a:rPr lang="en-US" sz="1800" b="1" kern="100" dirty="0">
                <a:effectLst/>
                <a:latin typeface="Times New Roman" panose="02020603050405020304" pitchFamily="18" charset="0"/>
                <a:ea typeface="Times New Roman" panose="02020603050405020304" pitchFamily="18" charset="0"/>
              </a:rPr>
              <a:t> </a:t>
            </a:r>
            <a:r>
              <a:rPr lang="en-US" sz="1800" b="1" kern="100" dirty="0" err="1">
                <a:effectLst/>
                <a:latin typeface="Times New Roman" panose="02020603050405020304" pitchFamily="18" charset="0"/>
                <a:ea typeface="Times New Roman" panose="02020603050405020304" pitchFamily="18" charset="0"/>
              </a:rPr>
              <a:t>phương</a:t>
            </a:r>
            <a:r>
              <a:rPr lang="en-US" sz="1800" b="1" kern="100" dirty="0">
                <a:effectLst/>
                <a:latin typeface="Times New Roman" panose="02020603050405020304" pitchFamily="18" charset="0"/>
                <a:ea typeface="Times New Roman" panose="02020603050405020304" pitchFamily="18" charset="0"/>
              </a:rPr>
              <a:t> </a:t>
            </a:r>
            <a:r>
              <a:rPr lang="en-US" sz="1800" b="1" kern="100" dirty="0" err="1">
                <a:effectLst/>
                <a:latin typeface="Times New Roman" panose="02020603050405020304" pitchFamily="18" charset="0"/>
                <a:ea typeface="Times New Roman" panose="02020603050405020304" pitchFamily="18" charset="0"/>
              </a:rPr>
              <a:t>tiện</a:t>
            </a:r>
            <a:r>
              <a:rPr lang="en-US" sz="1800" b="1" kern="100" dirty="0">
                <a:effectLst/>
                <a:latin typeface="Times New Roman" panose="02020603050405020304" pitchFamily="18" charset="0"/>
                <a:ea typeface="Times New Roman" panose="02020603050405020304" pitchFamily="18" charset="0"/>
              </a:rPr>
              <a:t> </a:t>
            </a:r>
            <a:r>
              <a:rPr lang="en-US" sz="1800" b="1" kern="100" dirty="0" err="1">
                <a:effectLst/>
                <a:latin typeface="Times New Roman" panose="02020603050405020304" pitchFamily="18" charset="0"/>
                <a:ea typeface="Times New Roman" panose="02020603050405020304" pitchFamily="18" charset="0"/>
              </a:rPr>
              <a:t>giao</a:t>
            </a:r>
            <a:r>
              <a:rPr lang="en-US" sz="1800" b="1" kern="100" dirty="0">
                <a:effectLst/>
                <a:latin typeface="Times New Roman" panose="02020603050405020304" pitchFamily="18" charset="0"/>
                <a:ea typeface="Times New Roman" panose="02020603050405020304" pitchFamily="18" charset="0"/>
              </a:rPr>
              <a:t> </a:t>
            </a:r>
            <a:r>
              <a:rPr lang="en-US" sz="1800" b="1" kern="100" dirty="0" err="1">
                <a:effectLst/>
                <a:latin typeface="Times New Roman" panose="02020603050405020304" pitchFamily="18" charset="0"/>
                <a:ea typeface="Times New Roman" panose="02020603050405020304" pitchFamily="18" charset="0"/>
              </a:rPr>
              <a:t>thông</a:t>
            </a:r>
            <a:r>
              <a:rPr lang="en-US" sz="1800" b="1" kern="100" dirty="0">
                <a:effectLst/>
                <a:latin typeface="Times New Roman" panose="02020603050405020304" pitchFamily="18" charset="0"/>
                <a:ea typeface="Times New Roman" panose="02020603050405020304" pitchFamily="18" charset="0"/>
              </a:rPr>
              <a:t> </a:t>
            </a:r>
            <a:r>
              <a:rPr lang="en-US" sz="1800" b="1" kern="100" dirty="0" err="1">
                <a:effectLst/>
                <a:latin typeface="Times New Roman" panose="02020603050405020304" pitchFamily="18" charset="0"/>
                <a:ea typeface="Times New Roman" panose="02020603050405020304" pitchFamily="18" charset="0"/>
              </a:rPr>
              <a:t>mà</a:t>
            </a:r>
            <a:r>
              <a:rPr lang="en-US" sz="1800" b="1" kern="100" dirty="0">
                <a:effectLst/>
                <a:latin typeface="Times New Roman" panose="02020603050405020304" pitchFamily="18" charset="0"/>
                <a:ea typeface="Times New Roman" panose="02020603050405020304" pitchFamily="18" charset="0"/>
              </a:rPr>
              <a:t> </a:t>
            </a:r>
            <a:r>
              <a:rPr lang="en-US" sz="1800" b="1" kern="100" dirty="0" err="1">
                <a:effectLst/>
                <a:latin typeface="Times New Roman" panose="02020603050405020304" pitchFamily="18" charset="0"/>
                <a:ea typeface="Times New Roman" panose="02020603050405020304" pitchFamily="18" charset="0"/>
              </a:rPr>
              <a:t>trong</a:t>
            </a:r>
            <a:r>
              <a:rPr lang="en-US" sz="1800" b="1" kern="100" dirty="0">
                <a:effectLst/>
                <a:latin typeface="Times New Roman" panose="02020603050405020304" pitchFamily="18" charset="0"/>
                <a:ea typeface="Times New Roman" panose="02020603050405020304" pitchFamily="18" charset="0"/>
              </a:rPr>
              <a:t> </a:t>
            </a:r>
            <a:r>
              <a:rPr lang="en-US" sz="1800" b="1" kern="100" dirty="0" err="1">
                <a:effectLst/>
                <a:latin typeface="Times New Roman" panose="02020603050405020304" pitchFamily="18" charset="0"/>
                <a:ea typeface="Times New Roman" panose="02020603050405020304" pitchFamily="18" charset="0"/>
              </a:rPr>
              <a:t>máu</a:t>
            </a:r>
            <a:r>
              <a:rPr lang="en-US" sz="1800" b="1" kern="100" dirty="0">
                <a:effectLst/>
                <a:latin typeface="Times New Roman" panose="02020603050405020304" pitchFamily="18" charset="0"/>
                <a:ea typeface="Times New Roman" panose="02020603050405020304" pitchFamily="18" charset="0"/>
              </a:rPr>
              <a:t> </a:t>
            </a:r>
            <a:r>
              <a:rPr lang="en-US" sz="1800" b="1" kern="100" dirty="0" err="1">
                <a:effectLst/>
                <a:latin typeface="Times New Roman" panose="02020603050405020304" pitchFamily="18" charset="0"/>
                <a:ea typeface="Times New Roman" panose="02020603050405020304" pitchFamily="18" charset="0"/>
              </a:rPr>
              <a:t>hoặc</a:t>
            </a:r>
            <a:r>
              <a:rPr lang="en-US" sz="1800" b="1" kern="100" dirty="0">
                <a:effectLst/>
                <a:latin typeface="Times New Roman" panose="02020603050405020304" pitchFamily="18" charset="0"/>
                <a:ea typeface="Times New Roman" panose="02020603050405020304" pitchFamily="18" charset="0"/>
              </a:rPr>
              <a:t> </a:t>
            </a:r>
            <a:r>
              <a:rPr lang="en-US" sz="1800" b="1" kern="100" dirty="0" err="1">
                <a:effectLst/>
                <a:latin typeface="Times New Roman" panose="02020603050405020304" pitchFamily="18" charset="0"/>
                <a:ea typeface="Times New Roman" panose="02020603050405020304" pitchFamily="18" charset="0"/>
              </a:rPr>
              <a:t>hơi</a:t>
            </a:r>
            <a:r>
              <a:rPr lang="en-US" sz="1800" b="1" kern="100" dirty="0">
                <a:effectLst/>
                <a:latin typeface="Times New Roman" panose="02020603050405020304" pitchFamily="18" charset="0"/>
                <a:ea typeface="Times New Roman" panose="02020603050405020304" pitchFamily="18" charset="0"/>
              </a:rPr>
              <a:t> </a:t>
            </a:r>
            <a:r>
              <a:rPr lang="en-US" sz="1800" b="1" kern="100" dirty="0" err="1">
                <a:effectLst/>
                <a:latin typeface="Times New Roman" panose="02020603050405020304" pitchFamily="18" charset="0"/>
                <a:ea typeface="Times New Roman" panose="02020603050405020304" pitchFamily="18" charset="0"/>
              </a:rPr>
              <a:t>thở</a:t>
            </a:r>
            <a:r>
              <a:rPr lang="en-US" sz="1800" b="1" kern="100" dirty="0">
                <a:effectLst/>
                <a:latin typeface="Times New Roman" panose="02020603050405020304" pitchFamily="18" charset="0"/>
                <a:ea typeface="Times New Roman" panose="02020603050405020304" pitchFamily="18" charset="0"/>
              </a:rPr>
              <a:t> </a:t>
            </a:r>
            <a:r>
              <a:rPr lang="en-US" sz="1800" b="1" kern="100" dirty="0" err="1">
                <a:effectLst/>
                <a:latin typeface="Times New Roman" panose="02020603050405020304" pitchFamily="18" charset="0"/>
                <a:ea typeface="Times New Roman" panose="02020603050405020304" pitchFamily="18" charset="0"/>
              </a:rPr>
              <a:t>có</a:t>
            </a:r>
            <a:r>
              <a:rPr lang="en-US" sz="1800" b="1" kern="100" dirty="0">
                <a:effectLst/>
                <a:latin typeface="Times New Roman" panose="02020603050405020304" pitchFamily="18" charset="0"/>
                <a:ea typeface="Times New Roman" panose="02020603050405020304" pitchFamily="18" charset="0"/>
              </a:rPr>
              <a:t> </a:t>
            </a:r>
            <a:r>
              <a:rPr lang="en-US" sz="1800" b="1" kern="100" dirty="0" err="1">
                <a:effectLst/>
                <a:latin typeface="Times New Roman" panose="02020603050405020304" pitchFamily="18" charset="0"/>
                <a:ea typeface="Times New Roman" panose="02020603050405020304" pitchFamily="18" charset="0"/>
              </a:rPr>
              <a:t>nồng</a:t>
            </a:r>
            <a:r>
              <a:rPr lang="en-US" sz="1800" b="1" kern="100" dirty="0">
                <a:effectLst/>
                <a:latin typeface="Times New Roman" panose="02020603050405020304" pitchFamily="18" charset="0"/>
                <a:ea typeface="Times New Roman" panose="02020603050405020304" pitchFamily="18" charset="0"/>
              </a:rPr>
              <a:t> </a:t>
            </a:r>
            <a:r>
              <a:rPr lang="en-US" sz="1800" b="1" kern="100" dirty="0" err="1">
                <a:effectLst/>
                <a:latin typeface="Times New Roman" panose="02020603050405020304" pitchFamily="18" charset="0"/>
                <a:ea typeface="Times New Roman" panose="02020603050405020304" pitchFamily="18" charset="0"/>
              </a:rPr>
              <a:t>độ</a:t>
            </a:r>
            <a:r>
              <a:rPr lang="en-US" sz="1800" b="1" kern="100" dirty="0">
                <a:effectLst/>
                <a:latin typeface="Times New Roman" panose="02020603050405020304" pitchFamily="18" charset="0"/>
                <a:ea typeface="Times New Roman" panose="02020603050405020304" pitchFamily="18" charset="0"/>
              </a:rPr>
              <a:t> </a:t>
            </a:r>
            <a:r>
              <a:rPr lang="en-US" sz="1800" b="1" kern="100" dirty="0" err="1">
                <a:effectLst/>
                <a:latin typeface="Times New Roman" panose="02020603050405020304" pitchFamily="18" charset="0"/>
                <a:ea typeface="Times New Roman" panose="02020603050405020304" pitchFamily="18" charset="0"/>
              </a:rPr>
              <a:t>cồn</a:t>
            </a:r>
            <a:r>
              <a:rPr lang="en-US" sz="1800" b="1" kern="100" dirty="0">
                <a:effectLst/>
                <a:latin typeface="Times New Roman" panose="02020603050405020304" pitchFamily="18" charset="0"/>
                <a:ea typeface="Times New Roman" panose="02020603050405020304" pitchFamily="18" charset="0"/>
              </a:rPr>
              <a:t>”</a:t>
            </a:r>
            <a:endParaRPr lang="en-US" sz="2000" dirty="0">
              <a:effectLst/>
              <a:latin typeface=".VnTime" panose="020B7200000000000000"/>
              <a:ea typeface="Times New Roman" panose="02020603050405020304" pitchFamily="18" charset="0"/>
              <a:cs typeface="Times New Roman" panose="02020603050405020304" pitchFamily="18" charset="0"/>
            </a:endParaRPr>
          </a:p>
        </p:txBody>
      </p:sp>
      <p:sp>
        <p:nvSpPr>
          <p:cNvPr id="17" name="TextBox 16"/>
          <p:cNvSpPr txBox="1"/>
          <p:nvPr/>
        </p:nvSpPr>
        <p:spPr>
          <a:xfrm>
            <a:off x="5842535" y="1161807"/>
            <a:ext cx="5775157" cy="1200329"/>
          </a:xfrm>
          <a:prstGeom prst="rect">
            <a:avLst/>
          </a:prstGeom>
          <a:solidFill>
            <a:schemeClr val="accent4">
              <a:lumMod val="40000"/>
              <a:lumOff val="60000"/>
            </a:schemeClr>
          </a:solidFill>
        </p:spPr>
        <p:txBody>
          <a:bodyPr wrap="square" rtlCol="0">
            <a:spAutoFit/>
          </a:bodyPr>
          <a:lstStyle/>
          <a:p>
            <a:pPr algn="just"/>
            <a:r>
              <a:rPr lang="en-US" sz="1800" kern="100" dirty="0" err="1">
                <a:effectLst/>
                <a:latin typeface="Times New Roman" panose="02020603050405020304" pitchFamily="18" charset="0"/>
                <a:ea typeface="Calibri" panose="020F0502020204030204" pitchFamily="34" charset="0"/>
              </a:rPr>
              <a:t>Trong</a:t>
            </a:r>
            <a:r>
              <a:rPr lang="en-US" sz="1800" kern="100" dirty="0">
                <a:effectLst/>
                <a:latin typeface="Times New Roman" panose="02020603050405020304" pitchFamily="18" charset="0"/>
                <a:ea typeface="Calibri" panose="020F0502020204030204" pitchFamily="34" charset="0"/>
              </a:rPr>
              <a:t> </a:t>
            </a:r>
            <a:r>
              <a:rPr lang="en-US" sz="1800" kern="100" dirty="0" err="1">
                <a:effectLst/>
                <a:latin typeface="Times New Roman" panose="02020603050405020304" pitchFamily="18" charset="0"/>
                <a:ea typeface="Calibri" panose="020F0502020204030204" pitchFamily="34" charset="0"/>
              </a:rPr>
              <a:t>quá</a:t>
            </a:r>
            <a:r>
              <a:rPr lang="en-US" sz="1800" kern="100" dirty="0">
                <a:effectLst/>
                <a:latin typeface="Times New Roman" panose="02020603050405020304" pitchFamily="18" charset="0"/>
                <a:ea typeface="Calibri" panose="020F0502020204030204" pitchFamily="34" charset="0"/>
              </a:rPr>
              <a:t> </a:t>
            </a:r>
            <a:r>
              <a:rPr lang="en-US" sz="1800" kern="100" dirty="0" err="1">
                <a:effectLst/>
                <a:latin typeface="Times New Roman" panose="02020603050405020304" pitchFamily="18" charset="0"/>
                <a:ea typeface="Calibri" panose="020F0502020204030204" pitchFamily="34" charset="0"/>
              </a:rPr>
              <a:t>trình</a:t>
            </a:r>
            <a:r>
              <a:rPr lang="en-US" sz="1800" kern="100" dirty="0">
                <a:effectLst/>
                <a:latin typeface="Times New Roman" panose="02020603050405020304" pitchFamily="18" charset="0"/>
                <a:ea typeface="Calibri" panose="020F0502020204030204" pitchFamily="34" charset="0"/>
              </a:rPr>
              <a:t> </a:t>
            </a:r>
            <a:r>
              <a:rPr lang="en-US" sz="1800" kern="100" dirty="0" err="1">
                <a:effectLst/>
                <a:latin typeface="Times New Roman" panose="02020603050405020304" pitchFamily="18" charset="0"/>
                <a:ea typeface="Calibri" panose="020F0502020204030204" pitchFamily="34" charset="0"/>
              </a:rPr>
              <a:t>xây</a:t>
            </a:r>
            <a:r>
              <a:rPr lang="en-US" sz="1800" kern="100" dirty="0">
                <a:effectLst/>
                <a:latin typeface="Times New Roman" panose="02020603050405020304" pitchFamily="18" charset="0"/>
                <a:ea typeface="Calibri" panose="020F0502020204030204" pitchFamily="34" charset="0"/>
              </a:rPr>
              <a:t> </a:t>
            </a:r>
            <a:r>
              <a:rPr lang="en-US" sz="1800" kern="100" dirty="0" err="1">
                <a:effectLst/>
                <a:latin typeface="Times New Roman" panose="02020603050405020304" pitchFamily="18" charset="0"/>
                <a:ea typeface="Calibri" panose="020F0502020204030204" pitchFamily="34" charset="0"/>
              </a:rPr>
              <a:t>dựng</a:t>
            </a:r>
            <a:r>
              <a:rPr lang="en-US" sz="1800" kern="100" dirty="0">
                <a:effectLst/>
                <a:latin typeface="Times New Roman" panose="02020603050405020304" pitchFamily="18" charset="0"/>
                <a:ea typeface="Calibri" panose="020F0502020204030204" pitchFamily="34" charset="0"/>
              </a:rPr>
              <a:t> </a:t>
            </a:r>
            <a:r>
              <a:rPr lang="en-US" sz="1800" kern="100" dirty="0" err="1">
                <a:effectLst/>
                <a:latin typeface="Times New Roman" panose="02020603050405020304" pitchFamily="18" charset="0"/>
                <a:ea typeface="Calibri" panose="020F0502020204030204" pitchFamily="34" charset="0"/>
              </a:rPr>
              <a:t>Luật</a:t>
            </a:r>
            <a:r>
              <a:rPr lang="en-US" sz="1800" kern="100" dirty="0">
                <a:effectLst/>
                <a:latin typeface="Times New Roman" panose="02020603050405020304" pitchFamily="18" charset="0"/>
                <a:ea typeface="Calibri" panose="020F0502020204030204" pitchFamily="34" charset="0"/>
              </a:rPr>
              <a:t> </a:t>
            </a:r>
            <a:r>
              <a:rPr lang="en-US" sz="1800" kern="100" dirty="0" err="1">
                <a:effectLst/>
                <a:latin typeface="Times New Roman" panose="02020603050405020304" pitchFamily="18" charset="0"/>
                <a:ea typeface="Calibri" panose="020F0502020204030204" pitchFamily="34" charset="0"/>
              </a:rPr>
              <a:t>Trật</a:t>
            </a:r>
            <a:r>
              <a:rPr lang="en-US" sz="1800" kern="100" dirty="0">
                <a:effectLst/>
                <a:latin typeface="Times New Roman" panose="02020603050405020304" pitchFamily="18" charset="0"/>
                <a:ea typeface="Calibri" panose="020F0502020204030204" pitchFamily="34" charset="0"/>
              </a:rPr>
              <a:t> </a:t>
            </a:r>
            <a:r>
              <a:rPr lang="en-US" sz="1800" kern="100" dirty="0" err="1">
                <a:effectLst/>
                <a:latin typeface="Times New Roman" panose="02020603050405020304" pitchFamily="18" charset="0"/>
                <a:ea typeface="Calibri" panose="020F0502020204030204" pitchFamily="34" charset="0"/>
              </a:rPr>
              <a:t>tự</a:t>
            </a:r>
            <a:r>
              <a:rPr lang="en-US" sz="1800" kern="100" dirty="0">
                <a:effectLst/>
                <a:latin typeface="Times New Roman" panose="02020603050405020304" pitchFamily="18" charset="0"/>
                <a:ea typeface="Calibri" panose="020F0502020204030204" pitchFamily="34" charset="0"/>
              </a:rPr>
              <a:t>, an </a:t>
            </a:r>
            <a:r>
              <a:rPr lang="en-US" sz="1800" kern="100" dirty="0" err="1">
                <a:effectLst/>
                <a:latin typeface="Times New Roman" panose="02020603050405020304" pitchFamily="18" charset="0"/>
                <a:ea typeface="Calibri" panose="020F0502020204030204" pitchFamily="34" charset="0"/>
              </a:rPr>
              <a:t>toàn</a:t>
            </a:r>
            <a:r>
              <a:rPr lang="en-US" sz="1800" kern="100" dirty="0">
                <a:effectLst/>
                <a:latin typeface="Times New Roman" panose="02020603050405020304" pitchFamily="18" charset="0"/>
                <a:ea typeface="Calibri" panose="020F0502020204030204" pitchFamily="34" charset="0"/>
              </a:rPr>
              <a:t> </a:t>
            </a:r>
            <a:r>
              <a:rPr lang="en-US" sz="1800" kern="100" dirty="0" err="1">
                <a:effectLst/>
                <a:latin typeface="Times New Roman" panose="02020603050405020304" pitchFamily="18" charset="0"/>
                <a:ea typeface="Calibri" panose="020F0502020204030204" pitchFamily="34" charset="0"/>
              </a:rPr>
              <a:t>giao</a:t>
            </a:r>
            <a:r>
              <a:rPr lang="en-US" sz="1800" kern="100" dirty="0">
                <a:effectLst/>
                <a:latin typeface="Times New Roman" panose="02020603050405020304" pitchFamily="18" charset="0"/>
                <a:ea typeface="Calibri" panose="020F0502020204030204" pitchFamily="34" charset="0"/>
              </a:rPr>
              <a:t> </a:t>
            </a:r>
            <a:r>
              <a:rPr lang="en-US" sz="1800" kern="100" dirty="0" err="1">
                <a:effectLst/>
                <a:latin typeface="Times New Roman" panose="02020603050405020304" pitchFamily="18" charset="0"/>
                <a:ea typeface="Calibri" panose="020F0502020204030204" pitchFamily="34" charset="0"/>
              </a:rPr>
              <a:t>thông</a:t>
            </a:r>
            <a:r>
              <a:rPr lang="en-US" sz="1800" kern="100" dirty="0">
                <a:effectLst/>
                <a:latin typeface="Times New Roman" panose="02020603050405020304" pitchFamily="18" charset="0"/>
                <a:ea typeface="Calibri" panose="020F0502020204030204" pitchFamily="34" charset="0"/>
              </a:rPr>
              <a:t> </a:t>
            </a:r>
            <a:r>
              <a:rPr lang="en-US" sz="1800" kern="100" dirty="0" err="1">
                <a:effectLst/>
                <a:latin typeface="Times New Roman" panose="02020603050405020304" pitchFamily="18" charset="0"/>
                <a:ea typeface="Calibri" panose="020F0502020204030204" pitchFamily="34" charset="0"/>
              </a:rPr>
              <a:t>đường</a:t>
            </a:r>
            <a:r>
              <a:rPr lang="en-US" sz="1800" kern="100" dirty="0">
                <a:effectLst/>
                <a:latin typeface="Times New Roman" panose="02020603050405020304" pitchFamily="18" charset="0"/>
                <a:ea typeface="Calibri" panose="020F0502020204030204" pitchFamily="34" charset="0"/>
              </a:rPr>
              <a:t> </a:t>
            </a:r>
            <a:r>
              <a:rPr lang="en-US" sz="1800" kern="100" dirty="0" err="1">
                <a:effectLst/>
                <a:latin typeface="Times New Roman" panose="02020603050405020304" pitchFamily="18" charset="0"/>
                <a:ea typeface="Calibri" panose="020F0502020204030204" pitchFamily="34" charset="0"/>
              </a:rPr>
              <a:t>bộ</a:t>
            </a:r>
            <a:r>
              <a:rPr lang="en-US" sz="1800" kern="100" dirty="0">
                <a:effectLst/>
                <a:latin typeface="Times New Roman" panose="02020603050405020304" pitchFamily="18" charset="0"/>
                <a:ea typeface="Calibri" panose="020F0502020204030204" pitchFamily="34" charset="0"/>
              </a:rPr>
              <a:t> </a:t>
            </a:r>
            <a:r>
              <a:rPr lang="en-US" sz="1800" kern="100" dirty="0" err="1">
                <a:effectLst/>
                <a:latin typeface="Times New Roman" panose="02020603050405020304" pitchFamily="18" charset="0"/>
                <a:ea typeface="Calibri" panose="020F0502020204030204" pitchFamily="34" charset="0"/>
              </a:rPr>
              <a:t>và</a:t>
            </a:r>
            <a:r>
              <a:rPr lang="en-US" sz="1800" kern="100" dirty="0">
                <a:effectLst/>
                <a:latin typeface="Times New Roman" panose="02020603050405020304" pitchFamily="18" charset="0"/>
                <a:ea typeface="Calibri" panose="020F0502020204030204" pitchFamily="34" charset="0"/>
              </a:rPr>
              <a:t> </a:t>
            </a:r>
            <a:r>
              <a:rPr lang="en-US" sz="1800" kern="100" dirty="0" err="1">
                <a:effectLst/>
                <a:latin typeface="Times New Roman" panose="02020603050405020304" pitchFamily="18" charset="0"/>
                <a:ea typeface="Calibri" panose="020F0502020204030204" pitchFamily="34" charset="0"/>
              </a:rPr>
              <a:t>nghiên</a:t>
            </a:r>
            <a:r>
              <a:rPr lang="en-US" sz="1800" kern="100" dirty="0">
                <a:effectLst/>
                <a:latin typeface="Times New Roman" panose="02020603050405020304" pitchFamily="18" charset="0"/>
                <a:ea typeface="Calibri" panose="020F0502020204030204" pitchFamily="34" charset="0"/>
              </a:rPr>
              <a:t> </a:t>
            </a:r>
            <a:r>
              <a:rPr lang="en-US" sz="1800" kern="100" dirty="0" err="1">
                <a:effectLst/>
                <a:latin typeface="Times New Roman" panose="02020603050405020304" pitchFamily="18" charset="0"/>
                <a:ea typeface="Calibri" panose="020F0502020204030204" pitchFamily="34" charset="0"/>
              </a:rPr>
              <a:t>cứu</a:t>
            </a:r>
            <a:r>
              <a:rPr lang="en-US" sz="1800" kern="100" dirty="0">
                <a:effectLst/>
                <a:latin typeface="Times New Roman" panose="02020603050405020304" pitchFamily="18" charset="0"/>
                <a:ea typeface="Calibri" panose="020F0502020204030204" pitchFamily="34" charset="0"/>
              </a:rPr>
              <a:t> </a:t>
            </a:r>
            <a:r>
              <a:rPr lang="en-US" sz="1800" kern="100" dirty="0" err="1">
                <a:effectLst/>
                <a:latin typeface="Times New Roman" panose="02020603050405020304" pitchFamily="18" charset="0"/>
                <a:ea typeface="Calibri" panose="020F0502020204030204" pitchFamily="34" charset="0"/>
              </a:rPr>
              <a:t>đưa</a:t>
            </a:r>
            <a:r>
              <a:rPr lang="en-US" sz="1800" b="1"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hành</a:t>
            </a:r>
            <a:r>
              <a:rPr lang="en-US" sz="1800" kern="100" dirty="0">
                <a:effectLst/>
                <a:latin typeface="Times New Roman" panose="02020603050405020304" pitchFamily="18" charset="0"/>
                <a:ea typeface="Times New Roman" panose="02020603050405020304" pitchFamily="18" charset="0"/>
              </a:rPr>
              <a:t> vi </a:t>
            </a:r>
            <a:r>
              <a:rPr lang="en-US" sz="1800" kern="100" dirty="0" err="1">
                <a:effectLst/>
                <a:latin typeface="Times New Roman" panose="02020603050405020304" pitchFamily="18" charset="0"/>
                <a:ea typeface="Times New Roman" panose="02020603050405020304" pitchFamily="18" charset="0"/>
              </a:rPr>
              <a:t>cấm</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điều</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khiển</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phương</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tiện</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giao</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thông</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mà</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trong</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máu</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hoặc</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hơi</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thở</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có</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nồng</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độ</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cồn</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vào</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Luật</a:t>
            </a:r>
            <a:endParaRPr lang="en-US" sz="2000" dirty="0"/>
          </a:p>
        </p:txBody>
      </p:sp>
      <p:sp>
        <p:nvSpPr>
          <p:cNvPr id="21" name="Arrow: Right 20"/>
          <p:cNvSpPr/>
          <p:nvPr/>
        </p:nvSpPr>
        <p:spPr>
          <a:xfrm>
            <a:off x="4446066" y="1531782"/>
            <a:ext cx="1087655" cy="484632"/>
          </a:xfrm>
          <a:prstGeom prst="rightArrow">
            <a:avLst/>
          </a:prstGeom>
          <a:solidFill>
            <a:schemeClr val="accent2">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17734" y="3108020"/>
            <a:ext cx="11143882" cy="2793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indent="365760" algn="just">
              <a:lnSpc>
                <a:spcPct val="115000"/>
              </a:lnSpc>
              <a:spcBef>
                <a:spcPts val="400"/>
              </a:spcBef>
              <a:spcAft>
                <a:spcPts val="400"/>
              </a:spcAft>
            </a:pP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khảo</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tiễn</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cấm</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khiển</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tiện</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máu</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thở</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nồng</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cồn</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rượu</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bia</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21;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khoản</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35)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TTATGT</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khoản</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9)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thói</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uống</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rượu</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bia</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lái</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nền</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b="1"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888" y="5874017"/>
            <a:ext cx="724302" cy="4769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8" name="TextBox 7"/>
          <p:cNvSpPr txBox="1"/>
          <p:nvPr/>
        </p:nvSpPr>
        <p:spPr>
          <a:xfrm>
            <a:off x="2653932" y="147711"/>
            <a:ext cx="697133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II. </a:t>
            </a:r>
            <a:r>
              <a:rPr lang="pt-BR" sz="2000" b="1" spc="-6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vi-VN" sz="2000" b="1" spc="-60" dirty="0">
                <a:effectLst/>
                <a:latin typeface="Times New Roman" panose="02020603050405020304" pitchFamily="18" charset="0"/>
                <a:ea typeface="Times New Roman" panose="02020603050405020304" pitchFamily="18" charset="0"/>
                <a:cs typeface="Times New Roman" panose="02020603050405020304" pitchFamily="18" charset="0"/>
              </a:rPr>
              <a:t>NHỮNG NỘI DUNG LỚN ĐÃ ĐƯỢC BÃI BỎ HOẶC SỬA ĐỔI, BỔ SUNG</a:t>
            </a:r>
            <a:endParaRPr lang="en-US" sz="2000" dirty="0">
              <a:effectLst/>
              <a:latin typeface=".VnTime" panose="020B7200000000000000"/>
              <a:ea typeface="Times New Roman" panose="02020603050405020304" pitchFamily="18" charset="0"/>
              <a:cs typeface="Times New Roman" panose="02020603050405020304" pitchFamily="18" charset="0"/>
            </a:endParaRPr>
          </a:p>
        </p:txBody>
      </p:sp>
      <p:sp>
        <p:nvSpPr>
          <p:cNvPr id="13" name="TextBox 12"/>
          <p:cNvSpPr txBox="1"/>
          <p:nvPr/>
        </p:nvSpPr>
        <p:spPr>
          <a:xfrm>
            <a:off x="673769" y="1029904"/>
            <a:ext cx="3510329" cy="1485663"/>
          </a:xfrm>
          <a:prstGeom prst="rect">
            <a:avLst/>
          </a:prstGeom>
          <a:solidFill>
            <a:srgbClr val="FFFF00"/>
          </a:solidFill>
        </p:spPr>
        <p:txBody>
          <a:bodyPr wrap="square" rtlCol="0">
            <a:spAutoFit/>
          </a:bodyPr>
          <a:lstStyle/>
          <a:p>
            <a:pPr indent="365760" algn="just">
              <a:lnSpc>
                <a:spcPct val="115000"/>
              </a:lnSpc>
              <a:spcBef>
                <a:spcPts val="400"/>
              </a:spcBef>
              <a:spcAft>
                <a:spcPts val="400"/>
              </a:spcAft>
            </a:pP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TTATGT</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dục</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8" name="TextBox 17"/>
          <p:cNvSpPr txBox="1"/>
          <p:nvPr/>
        </p:nvSpPr>
        <p:spPr>
          <a:xfrm>
            <a:off x="5631299" y="1421155"/>
            <a:ext cx="5832910" cy="400110"/>
          </a:xfrm>
          <a:prstGeom prst="rect">
            <a:avLst/>
          </a:prstGeom>
          <a:solidFill>
            <a:srgbClr val="FFC000"/>
          </a:solidFill>
        </p:spPr>
        <p:txBody>
          <a:bodyPr wrap="square" rtlCol="0">
            <a:spAutoFit/>
          </a:bodyPr>
          <a:lstStyle/>
          <a:p>
            <a:pPr algn="ctr"/>
            <a:r>
              <a:rPr lang="en-GB" sz="2000" b="1" kern="100" dirty="0" err="1">
                <a:latin typeface="Times New Roman" panose="02020603050405020304" pitchFamily="18" charset="0"/>
                <a:ea typeface="Times New Roman" panose="02020603050405020304" pitchFamily="18" charset="0"/>
                <a:cs typeface="Times New Roman" panose="02020603050405020304" pitchFamily="18" charset="0"/>
              </a:rPr>
              <a:t>N</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ội</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p>
        </p:txBody>
      </p:sp>
      <p:sp>
        <p:nvSpPr>
          <p:cNvPr id="19" name="TextBox 18"/>
          <p:cNvSpPr txBox="1"/>
          <p:nvPr/>
        </p:nvSpPr>
        <p:spPr>
          <a:xfrm>
            <a:off x="606392" y="2786236"/>
            <a:ext cx="10860678" cy="3255378"/>
          </a:xfrm>
          <a:prstGeom prst="rect">
            <a:avLst/>
          </a:prstGeom>
          <a:noFill/>
        </p:spPr>
        <p:txBody>
          <a:bodyPr wrap="square" rtlCol="0">
            <a:spAutoFit/>
          </a:bodyPr>
          <a:lstStyle/>
          <a:p>
            <a:pPr indent="365760" algn="just">
              <a:lnSpc>
                <a:spcPct val="115000"/>
              </a:lnSpc>
              <a:spcBef>
                <a:spcPts val="400"/>
              </a:spcBef>
              <a:spcAft>
                <a:spcPts val="400"/>
              </a:spcAft>
            </a:pP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TTATGT</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01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6)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TTATGT</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Đào</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Lao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binh</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trì</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phối</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lồng</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TTATGT</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giảng</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dạy</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trì</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CSGT</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phối</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lái</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xe</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máy</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nhằm</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nâng</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kĩ</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chấp</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TTATGT</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ngay</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ghế</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3" name="Straight Arrow Connector 2"/>
          <p:cNvCxnSpPr/>
          <p:nvPr/>
        </p:nvCxnSpPr>
        <p:spPr>
          <a:xfrm>
            <a:off x="4321705" y="1762741"/>
            <a:ext cx="1171987" cy="0"/>
          </a:xfrm>
          <a:prstGeom prst="straightConnector1">
            <a:avLst/>
          </a:prstGeom>
          <a:ln>
            <a:solidFill>
              <a:srgbClr val="FF0000"/>
            </a:solidFill>
            <a:tailEnd type="triangle"/>
          </a:ln>
        </p:spPr>
        <p:style>
          <a:lnRef idx="3">
            <a:schemeClr val="accent4"/>
          </a:lnRef>
          <a:fillRef idx="0">
            <a:schemeClr val="accent4"/>
          </a:fillRef>
          <a:effectRef idx="2">
            <a:schemeClr val="accent4"/>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8034" y="5678260"/>
            <a:ext cx="1211178" cy="7267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8" name="TextBox 7"/>
          <p:cNvSpPr txBox="1"/>
          <p:nvPr/>
        </p:nvSpPr>
        <p:spPr>
          <a:xfrm>
            <a:off x="2653932" y="147711"/>
            <a:ext cx="697133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II. </a:t>
            </a:r>
            <a:r>
              <a:rPr lang="pt-BR" sz="2000" b="1" spc="-6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vi-VN" sz="2000" b="1" spc="-60" dirty="0">
                <a:effectLst/>
                <a:latin typeface="Times New Roman" panose="02020603050405020304" pitchFamily="18" charset="0"/>
                <a:ea typeface="Times New Roman" panose="02020603050405020304" pitchFamily="18" charset="0"/>
                <a:cs typeface="Times New Roman" panose="02020603050405020304" pitchFamily="18" charset="0"/>
              </a:rPr>
              <a:t>NHỮNG NỘI DUNG LỚN ĐÃ ĐƯỢC BÃI BỎ HOẶC SỬA ĐỔI, BỔ SUNG</a:t>
            </a:r>
            <a:endParaRPr lang="en-US" sz="2000" dirty="0">
              <a:effectLst/>
              <a:latin typeface=".VnTime" panose="020B7200000000000000"/>
              <a:ea typeface="Times New Roman" panose="02020603050405020304" pitchFamily="18" charset="0"/>
              <a:cs typeface="Times New Roman" panose="02020603050405020304" pitchFamily="18" charset="0"/>
            </a:endParaRPr>
          </a:p>
        </p:txBody>
      </p:sp>
      <p:sp>
        <p:nvSpPr>
          <p:cNvPr id="13" name="TextBox 12"/>
          <p:cNvSpPr txBox="1"/>
          <p:nvPr/>
        </p:nvSpPr>
        <p:spPr>
          <a:xfrm>
            <a:off x="673769" y="1104046"/>
            <a:ext cx="3510329" cy="1131720"/>
          </a:xfrm>
          <a:prstGeom prst="rect">
            <a:avLst/>
          </a:prstGeom>
          <a:solidFill>
            <a:srgbClr val="FFFF00"/>
          </a:solidFill>
        </p:spPr>
        <p:txBody>
          <a:bodyPr wrap="square" rtlCol="0">
            <a:spAutoFit/>
          </a:bodyPr>
          <a:lstStyle/>
          <a:p>
            <a:pPr indent="365760" algn="just">
              <a:lnSpc>
                <a:spcPct val="115000"/>
              </a:lnSpc>
              <a:spcBef>
                <a:spcPts val="400"/>
              </a:spcBef>
              <a:spcAft>
                <a:spcPts val="400"/>
              </a:spcAft>
            </a:pP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dữ</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8" name="TextBox 17"/>
          <p:cNvSpPr txBox="1"/>
          <p:nvPr/>
        </p:nvSpPr>
        <p:spPr>
          <a:xfrm>
            <a:off x="5631299" y="1285228"/>
            <a:ext cx="5832910" cy="646331"/>
          </a:xfrm>
          <a:prstGeom prst="rect">
            <a:avLst/>
          </a:prstGeom>
          <a:solidFill>
            <a:srgbClr val="FFC000"/>
          </a:solidFill>
        </p:spPr>
        <p:txBody>
          <a:bodyPr wrap="square" rtlCol="0">
            <a:spAutoFit/>
          </a:bodyPr>
          <a:lstStyle/>
          <a:p>
            <a:pPr algn="just"/>
            <a:r>
              <a:rPr lang="en-GB" sz="1800" kern="100" dirty="0" err="1">
                <a:effectLst/>
                <a:latin typeface="Times New Roman" panose="02020603050405020304" pitchFamily="18" charset="0"/>
                <a:ea typeface="Times New Roman" panose="02020603050405020304" pitchFamily="18" charset="0"/>
              </a:rPr>
              <a:t>Cơ</a:t>
            </a:r>
            <a:r>
              <a:rPr lang="en-GB" sz="1800" kern="100" dirty="0">
                <a:effectLst/>
                <a:latin typeface="Times New Roman" panose="02020603050405020304" pitchFamily="18" charset="0"/>
                <a:ea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rPr>
              <a:t>sở</a:t>
            </a:r>
            <a:r>
              <a:rPr lang="en-GB" sz="1800" kern="100" dirty="0">
                <a:effectLst/>
                <a:latin typeface="Times New Roman" panose="02020603050405020304" pitchFamily="18" charset="0"/>
                <a:ea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rPr>
              <a:t>dữ</a:t>
            </a:r>
            <a:r>
              <a:rPr lang="en-GB" sz="1800" kern="100" dirty="0">
                <a:effectLst/>
                <a:latin typeface="Times New Roman" panose="02020603050405020304" pitchFamily="18" charset="0"/>
                <a:ea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rPr>
              <a:t>liệu</a:t>
            </a:r>
            <a:r>
              <a:rPr lang="en-GB" sz="1800" kern="100" dirty="0">
                <a:effectLst/>
                <a:latin typeface="Times New Roman" panose="02020603050405020304" pitchFamily="18" charset="0"/>
                <a:ea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rPr>
              <a:t>về</a:t>
            </a:r>
            <a:r>
              <a:rPr lang="en-GB" sz="1800" kern="100" dirty="0">
                <a:effectLst/>
                <a:latin typeface="Times New Roman" panose="02020603050405020304" pitchFamily="18" charset="0"/>
                <a:ea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rPr>
              <a:t>trật</a:t>
            </a:r>
            <a:r>
              <a:rPr lang="en-GB" sz="1800" kern="100" dirty="0">
                <a:effectLst/>
                <a:latin typeface="Times New Roman" panose="02020603050405020304" pitchFamily="18" charset="0"/>
                <a:ea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rPr>
              <a:t>tự</a:t>
            </a:r>
            <a:r>
              <a:rPr lang="en-GB" sz="1800" kern="100" dirty="0">
                <a:effectLst/>
                <a:latin typeface="Times New Roman" panose="02020603050405020304" pitchFamily="18" charset="0"/>
                <a:ea typeface="Times New Roman" panose="02020603050405020304" pitchFamily="18" charset="0"/>
              </a:rPr>
              <a:t>, an </a:t>
            </a:r>
            <a:r>
              <a:rPr lang="en-GB" sz="1800" kern="100" dirty="0" err="1">
                <a:effectLst/>
                <a:latin typeface="Times New Roman" panose="02020603050405020304" pitchFamily="18" charset="0"/>
                <a:ea typeface="Times New Roman" panose="02020603050405020304" pitchFamily="18" charset="0"/>
              </a:rPr>
              <a:t>toàn</a:t>
            </a:r>
            <a:r>
              <a:rPr lang="en-GB" sz="1800" kern="100" dirty="0">
                <a:effectLst/>
                <a:latin typeface="Times New Roman" panose="02020603050405020304" pitchFamily="18" charset="0"/>
                <a:ea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rPr>
              <a:t>giao</a:t>
            </a:r>
            <a:r>
              <a:rPr lang="en-GB" sz="1800" kern="100" dirty="0">
                <a:effectLst/>
                <a:latin typeface="Times New Roman" panose="02020603050405020304" pitchFamily="18" charset="0"/>
                <a:ea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rPr>
              <a:t>thông</a:t>
            </a:r>
            <a:r>
              <a:rPr lang="en-GB" sz="1800" kern="100" dirty="0">
                <a:effectLst/>
                <a:latin typeface="Times New Roman" panose="02020603050405020304" pitchFamily="18" charset="0"/>
                <a:ea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rPr>
              <a:t>đường</a:t>
            </a:r>
            <a:r>
              <a:rPr lang="en-GB" sz="1800" kern="100" dirty="0">
                <a:effectLst/>
                <a:latin typeface="Times New Roman" panose="02020603050405020304" pitchFamily="18" charset="0"/>
                <a:ea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rPr>
              <a:t>bộ</a:t>
            </a:r>
            <a:r>
              <a:rPr lang="en-GB" sz="1800" kern="100" dirty="0">
                <a:effectLst/>
                <a:latin typeface="Times New Roman" panose="02020603050405020304" pitchFamily="18" charset="0"/>
                <a:ea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rPr>
              <a:t>Điều</a:t>
            </a:r>
            <a:r>
              <a:rPr lang="en-GB" sz="1800" kern="100" dirty="0">
                <a:effectLst/>
                <a:latin typeface="Times New Roman" panose="02020603050405020304" pitchFamily="18" charset="0"/>
                <a:ea typeface="Times New Roman" panose="02020603050405020304" pitchFamily="18" charset="0"/>
              </a:rPr>
              <a:t> 7) bao </a:t>
            </a:r>
            <a:r>
              <a:rPr lang="en-GB" sz="1800" kern="100" dirty="0" err="1">
                <a:effectLst/>
                <a:latin typeface="Times New Roman" panose="02020603050405020304" pitchFamily="18" charset="0"/>
                <a:ea typeface="Times New Roman" panose="02020603050405020304" pitchFamily="18" charset="0"/>
              </a:rPr>
              <a:t>gồm</a:t>
            </a:r>
            <a:r>
              <a:rPr lang="en-GB" sz="1800" kern="100" dirty="0">
                <a:effectLst/>
                <a:latin typeface="Times New Roman" panose="02020603050405020304" pitchFamily="18" charset="0"/>
                <a:ea typeface="Times New Roman" panose="02020603050405020304" pitchFamily="18" charset="0"/>
              </a:rPr>
              <a:t>: </a:t>
            </a:r>
            <a:endParaRPr lang="en-US" sz="2000" dirty="0"/>
          </a:p>
        </p:txBody>
      </p:sp>
      <p:sp>
        <p:nvSpPr>
          <p:cNvPr id="19" name="TextBox 18"/>
          <p:cNvSpPr txBox="1"/>
          <p:nvPr/>
        </p:nvSpPr>
        <p:spPr>
          <a:xfrm>
            <a:off x="606392" y="2786236"/>
            <a:ext cx="10860678" cy="3571747"/>
          </a:xfrm>
          <a:prstGeom prst="rect">
            <a:avLst/>
          </a:prstGeom>
          <a:noFill/>
        </p:spPr>
        <p:txBody>
          <a:bodyPr wrap="square" rtlCol="0">
            <a:spAutoFit/>
          </a:bodyPr>
          <a:lstStyle/>
          <a:p>
            <a:pPr indent="365760" algn="just">
              <a:lnSpc>
                <a:spcPct val="115000"/>
              </a:lnSpc>
              <a:spcBef>
                <a:spcPts val="400"/>
              </a:spcBef>
              <a:spcAft>
                <a:spcPts val="400"/>
              </a:spcAft>
            </a:pPr>
            <a:r>
              <a:rPr lang="en-GB" sz="2200" b="1" kern="100" baseline="30000" dirty="0">
                <a:effectLst/>
                <a:latin typeface="Times New Roman" panose="02020603050405020304" pitchFamily="18" charset="0"/>
                <a:ea typeface="Times New Roman" panose="02020603050405020304" pitchFamily="18" charset="0"/>
              </a:rPr>
              <a:t>(1) </a:t>
            </a:r>
            <a:r>
              <a:rPr lang="en-GB" sz="2200" kern="100" dirty="0" err="1">
                <a:effectLst/>
                <a:latin typeface="Times New Roman" panose="02020603050405020304" pitchFamily="18" charset="0"/>
                <a:ea typeface="Times New Roman" panose="02020603050405020304" pitchFamily="18" charset="0"/>
              </a:rPr>
              <a:t>cơ</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sở</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dữ</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liệu</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về</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đăng</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ký</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quản</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lý</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xe</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cơ</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giới</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xe</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máy</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chuyên</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dùng</a:t>
            </a:r>
            <a:r>
              <a:rPr lang="en-GB" sz="2200" kern="100" dirty="0">
                <a:effectLst/>
                <a:latin typeface="Times New Roman" panose="02020603050405020304" pitchFamily="18" charset="0"/>
                <a:ea typeface="Times New Roman" panose="02020603050405020304" pitchFamily="18" charset="0"/>
              </a:rPr>
              <a:t>; </a:t>
            </a:r>
            <a:r>
              <a:rPr lang="en-GB" sz="2200" kern="100" baseline="30000" dirty="0">
                <a:effectLst/>
                <a:latin typeface="Times New Roman" panose="02020603050405020304" pitchFamily="18" charset="0"/>
                <a:ea typeface="Times New Roman" panose="02020603050405020304" pitchFamily="18" charset="0"/>
              </a:rPr>
              <a:t>(2) </a:t>
            </a:r>
            <a:r>
              <a:rPr lang="en-GB" sz="2200" kern="100" dirty="0" err="1">
                <a:effectLst/>
                <a:latin typeface="Times New Roman" panose="02020603050405020304" pitchFamily="18" charset="0"/>
                <a:ea typeface="Times New Roman" panose="02020603050405020304" pitchFamily="18" charset="0"/>
              </a:rPr>
              <a:t>cơ</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sở</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dữ</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liệu</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về</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đăng</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kiểm</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xe</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cơ</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giới</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xe</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máy</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chuyên</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dùng</a:t>
            </a:r>
            <a:r>
              <a:rPr lang="en-GB" sz="2200" kern="100" dirty="0">
                <a:effectLst/>
                <a:latin typeface="Times New Roman" panose="02020603050405020304" pitchFamily="18" charset="0"/>
                <a:ea typeface="Times New Roman" panose="02020603050405020304" pitchFamily="18" charset="0"/>
              </a:rPr>
              <a:t>; </a:t>
            </a:r>
            <a:r>
              <a:rPr lang="en-GB" sz="2200" kern="100" baseline="30000" dirty="0">
                <a:effectLst/>
                <a:latin typeface="Times New Roman" panose="02020603050405020304" pitchFamily="18" charset="0"/>
                <a:ea typeface="Times New Roman" panose="02020603050405020304" pitchFamily="18" charset="0"/>
              </a:rPr>
              <a:t>(3)</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cơ</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sở</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dữ</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liệu</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về</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đào</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tạo</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sát</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hạch</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cấp</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giấy</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phép</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lái</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xe</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chứng</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chỉ</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bồi</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dưỡng</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kiến</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thức</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pháp</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luật</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về</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giao</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thông</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đường</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bộ</a:t>
            </a:r>
            <a:r>
              <a:rPr lang="en-GB" sz="2200" kern="100" dirty="0">
                <a:effectLst/>
                <a:latin typeface="Times New Roman" panose="02020603050405020304" pitchFamily="18" charset="0"/>
                <a:ea typeface="Times New Roman" panose="02020603050405020304" pitchFamily="18" charset="0"/>
              </a:rPr>
              <a:t>; </a:t>
            </a:r>
            <a:r>
              <a:rPr lang="en-GB" sz="2200" kern="100" baseline="30000" dirty="0">
                <a:effectLst/>
                <a:latin typeface="Times New Roman" panose="02020603050405020304" pitchFamily="18" charset="0"/>
                <a:ea typeface="Times New Roman" panose="02020603050405020304" pitchFamily="18" charset="0"/>
              </a:rPr>
              <a:t>(4)</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cơ</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sở</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dữ</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liệu</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về</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người</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điều</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khiển</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xe</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cơ</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giới</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xe</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máy</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chuyên</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dùng</a:t>
            </a:r>
            <a:r>
              <a:rPr lang="en-GB" sz="2200" kern="100" dirty="0">
                <a:effectLst/>
                <a:latin typeface="Times New Roman" panose="02020603050405020304" pitchFamily="18" charset="0"/>
                <a:ea typeface="Times New Roman" panose="02020603050405020304" pitchFamily="18" charset="0"/>
              </a:rPr>
              <a:t>; </a:t>
            </a:r>
            <a:r>
              <a:rPr lang="en-GB" sz="2200" kern="100" baseline="30000" dirty="0">
                <a:effectLst/>
                <a:latin typeface="Times New Roman" panose="02020603050405020304" pitchFamily="18" charset="0"/>
                <a:ea typeface="Times New Roman" panose="02020603050405020304" pitchFamily="18" charset="0"/>
              </a:rPr>
              <a:t>(5)</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cơ</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sở</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dữ</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liệu</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về</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bảo</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hiểm</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của</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chủ</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xe</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cơ</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giới</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xe</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máy</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chuyên</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dùng</a:t>
            </a:r>
            <a:r>
              <a:rPr lang="en-GB" sz="2200" kern="100" dirty="0">
                <a:effectLst/>
                <a:latin typeface="Times New Roman" panose="02020603050405020304" pitchFamily="18" charset="0"/>
                <a:ea typeface="Times New Roman" panose="02020603050405020304" pitchFamily="18" charset="0"/>
              </a:rPr>
              <a:t>; </a:t>
            </a:r>
            <a:r>
              <a:rPr lang="en-GB" sz="2200" kern="100" baseline="30000" dirty="0">
                <a:effectLst/>
                <a:latin typeface="Times New Roman" panose="02020603050405020304" pitchFamily="18" charset="0"/>
                <a:ea typeface="Times New Roman" panose="02020603050405020304" pitchFamily="18" charset="0"/>
              </a:rPr>
              <a:t>(6)</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cơ</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sở</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dữ</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liệu</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về</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xử</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lý</a:t>
            </a:r>
            <a:r>
              <a:rPr lang="en-GB" sz="2200" kern="100" dirty="0">
                <a:effectLst/>
                <a:latin typeface="Times New Roman" panose="02020603050405020304" pitchFamily="18" charset="0"/>
                <a:ea typeface="Times New Roman" panose="02020603050405020304" pitchFamily="18" charset="0"/>
              </a:rPr>
              <a:t> vi </a:t>
            </a:r>
            <a:r>
              <a:rPr lang="en-GB" sz="2200" kern="100" dirty="0" err="1">
                <a:effectLst/>
                <a:latin typeface="Times New Roman" panose="02020603050405020304" pitchFamily="18" charset="0"/>
                <a:ea typeface="Times New Roman" panose="02020603050405020304" pitchFamily="18" charset="0"/>
              </a:rPr>
              <a:t>phạm</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hành</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chính</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về</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trật</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tự</a:t>
            </a:r>
            <a:r>
              <a:rPr lang="en-GB" sz="2200" kern="100" dirty="0">
                <a:effectLst/>
                <a:latin typeface="Times New Roman" panose="02020603050405020304" pitchFamily="18" charset="0"/>
                <a:ea typeface="Times New Roman" panose="02020603050405020304" pitchFamily="18" charset="0"/>
              </a:rPr>
              <a:t>, an </a:t>
            </a:r>
            <a:r>
              <a:rPr lang="en-GB" sz="2200" kern="100" dirty="0" err="1">
                <a:effectLst/>
                <a:latin typeface="Times New Roman" panose="02020603050405020304" pitchFamily="18" charset="0"/>
                <a:ea typeface="Times New Roman" panose="02020603050405020304" pitchFamily="18" charset="0"/>
              </a:rPr>
              <a:t>toàn</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giao</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thông</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đường</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bộ</a:t>
            </a:r>
            <a:r>
              <a:rPr lang="en-GB" sz="2200" kern="100" dirty="0">
                <a:effectLst/>
                <a:latin typeface="Times New Roman" panose="02020603050405020304" pitchFamily="18" charset="0"/>
                <a:ea typeface="Times New Roman" panose="02020603050405020304" pitchFamily="18" charset="0"/>
              </a:rPr>
              <a:t>; </a:t>
            </a:r>
            <a:r>
              <a:rPr lang="en-GB" sz="2200" kern="100" baseline="30000" dirty="0">
                <a:effectLst/>
                <a:latin typeface="Times New Roman" panose="02020603050405020304" pitchFamily="18" charset="0"/>
                <a:ea typeface="Times New Roman" panose="02020603050405020304" pitchFamily="18" charset="0"/>
              </a:rPr>
              <a:t>(7)</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cơ</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sở</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dữ</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liệu</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về</a:t>
            </a:r>
            <a:r>
              <a:rPr lang="en-GB" sz="2200" kern="100" dirty="0">
                <a:effectLst/>
                <a:latin typeface="Times New Roman" panose="02020603050405020304" pitchFamily="18" charset="0"/>
                <a:ea typeface="Times New Roman" panose="02020603050405020304" pitchFamily="18" charset="0"/>
              </a:rPr>
              <a:t> tai </a:t>
            </a:r>
            <a:r>
              <a:rPr lang="en-GB" sz="2200" kern="100" dirty="0" err="1">
                <a:effectLst/>
                <a:latin typeface="Times New Roman" panose="02020603050405020304" pitchFamily="18" charset="0"/>
                <a:ea typeface="Times New Roman" panose="02020603050405020304" pitchFamily="18" charset="0"/>
              </a:rPr>
              <a:t>nạn</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giao</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thông</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đường</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bộ</a:t>
            </a:r>
            <a:r>
              <a:rPr lang="en-GB" sz="2200" kern="100" dirty="0">
                <a:effectLst/>
                <a:latin typeface="Times New Roman" panose="02020603050405020304" pitchFamily="18" charset="0"/>
                <a:ea typeface="Times New Roman" panose="02020603050405020304" pitchFamily="18" charset="0"/>
              </a:rPr>
              <a:t>; </a:t>
            </a:r>
            <a:r>
              <a:rPr lang="en-GB" sz="2200" kern="100" baseline="30000" dirty="0">
                <a:effectLst/>
                <a:latin typeface="Times New Roman" panose="02020603050405020304" pitchFamily="18" charset="0"/>
                <a:ea typeface="Times New Roman" panose="02020603050405020304" pitchFamily="18" charset="0"/>
              </a:rPr>
              <a:t>(8)</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cơ</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sở</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dữ</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liệu</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về</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hành</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trình</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của</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phương</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tiện</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giao</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thông</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đường</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bộ</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hình</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ảnh</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người</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lái</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xe</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theo</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quy</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định</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của</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Luật</a:t>
            </a:r>
            <a:r>
              <a:rPr lang="en-GB" sz="2200" kern="100" dirty="0">
                <a:effectLst/>
                <a:latin typeface="Times New Roman" panose="02020603050405020304" pitchFamily="18" charset="0"/>
                <a:ea typeface="Times New Roman" panose="02020603050405020304" pitchFamily="18" charset="0"/>
              </a:rPr>
              <a:t>; </a:t>
            </a:r>
            <a:r>
              <a:rPr lang="en-GB" sz="2200" kern="100" baseline="30000" dirty="0">
                <a:effectLst/>
                <a:latin typeface="Times New Roman" panose="02020603050405020304" pitchFamily="18" charset="0"/>
                <a:ea typeface="Times New Roman" panose="02020603050405020304" pitchFamily="18" charset="0"/>
              </a:rPr>
              <a:t>(9)</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cơ</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sở</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dữ</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liệu</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về</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quản</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lý</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thời</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gian</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của</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người</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lái</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xe</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theo</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quy</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định</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của</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Luật</a:t>
            </a:r>
            <a:r>
              <a:rPr lang="en-GB" sz="2200" kern="100" dirty="0">
                <a:effectLst/>
                <a:latin typeface="Times New Roman" panose="02020603050405020304" pitchFamily="18" charset="0"/>
                <a:ea typeface="Times New Roman" panose="02020603050405020304" pitchFamily="18" charset="0"/>
              </a:rPr>
              <a:t>; </a:t>
            </a:r>
            <a:r>
              <a:rPr lang="en-GB" sz="2200" kern="100" baseline="30000" dirty="0">
                <a:effectLst/>
                <a:latin typeface="Times New Roman" panose="02020603050405020304" pitchFamily="18" charset="0"/>
                <a:ea typeface="Times New Roman" panose="02020603050405020304" pitchFamily="18" charset="0"/>
              </a:rPr>
              <a:t>(10)</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cơ</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sở</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dữ</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liệu</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khác</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liên</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quan</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đến</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công</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tác</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bảo</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đảm</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trật</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tự</a:t>
            </a:r>
            <a:r>
              <a:rPr lang="en-GB" sz="2200" kern="100" dirty="0">
                <a:effectLst/>
                <a:latin typeface="Times New Roman" panose="02020603050405020304" pitchFamily="18" charset="0"/>
                <a:ea typeface="Times New Roman" panose="02020603050405020304" pitchFamily="18" charset="0"/>
              </a:rPr>
              <a:t>, an </a:t>
            </a:r>
            <a:r>
              <a:rPr lang="en-GB" sz="2200" kern="100" dirty="0" err="1">
                <a:effectLst/>
                <a:latin typeface="Times New Roman" panose="02020603050405020304" pitchFamily="18" charset="0"/>
                <a:ea typeface="Times New Roman" panose="02020603050405020304" pitchFamily="18" charset="0"/>
              </a:rPr>
              <a:t>toàn</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giao</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thông</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đường</a:t>
            </a:r>
            <a:r>
              <a:rPr lang="en-GB" sz="2200" kern="100" dirty="0">
                <a:effectLst/>
                <a:latin typeface="Times New Roman" panose="02020603050405020304" pitchFamily="18" charset="0"/>
                <a:ea typeface="Times New Roman" panose="02020603050405020304" pitchFamily="18" charset="0"/>
              </a:rPr>
              <a:t> </a:t>
            </a:r>
            <a:r>
              <a:rPr lang="en-GB" sz="2200" kern="100" dirty="0" err="1">
                <a:effectLst/>
                <a:latin typeface="Times New Roman" panose="02020603050405020304" pitchFamily="18" charset="0"/>
                <a:ea typeface="Times New Roman" panose="02020603050405020304" pitchFamily="18" charset="0"/>
              </a:rPr>
              <a:t>bộ</a:t>
            </a:r>
            <a:r>
              <a:rPr lang="en-GB" sz="2200" kern="100" dirty="0">
                <a:effectLst/>
                <a:latin typeface="Times New Roman" panose="02020603050405020304" pitchFamily="18" charset="0"/>
                <a:ea typeface="Times New Roman" panose="02020603050405020304" pitchFamily="18" charset="0"/>
              </a:rPr>
              <a:t>.</a:t>
            </a:r>
            <a:endParaRPr lang="en-US" sz="2200" b="1"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3" name="Straight Arrow Connector 2"/>
          <p:cNvCxnSpPr/>
          <p:nvPr/>
        </p:nvCxnSpPr>
        <p:spPr>
          <a:xfrm>
            <a:off x="4321705" y="1688599"/>
            <a:ext cx="1171987" cy="0"/>
          </a:xfrm>
          <a:prstGeom prst="straightConnector1">
            <a:avLst/>
          </a:prstGeom>
          <a:ln>
            <a:solidFill>
              <a:srgbClr val="FF0000"/>
            </a:solidFill>
            <a:tailEnd type="triangle"/>
          </a:ln>
        </p:spPr>
        <p:style>
          <a:lnRef idx="3">
            <a:schemeClr val="accent4"/>
          </a:lnRef>
          <a:fillRef idx="0">
            <a:schemeClr val="accent4"/>
          </a:fillRef>
          <a:effectRef idx="2">
            <a:schemeClr val="accent4"/>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8034" y="5678260"/>
            <a:ext cx="1211178" cy="726707"/>
          </a:xfrm>
          <a:prstGeom prst="rect">
            <a:avLst/>
          </a:prstGeom>
        </p:spPr>
      </p:pic>
    </p:spTree>
    <p:extLst>
      <p:ext uri="{BB962C8B-B14F-4D97-AF65-F5344CB8AC3E}">
        <p14:creationId xmlns:p14="http://schemas.microsoft.com/office/powerpoint/2010/main" val="672086159"/>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8" name="TextBox 7"/>
          <p:cNvSpPr txBox="1"/>
          <p:nvPr/>
        </p:nvSpPr>
        <p:spPr>
          <a:xfrm>
            <a:off x="2653932" y="147711"/>
            <a:ext cx="697133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II. </a:t>
            </a:r>
            <a:r>
              <a:rPr lang="pt-BR" sz="2000" b="1" spc="-6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vi-VN" sz="2000" b="1" spc="-60" dirty="0">
                <a:effectLst/>
                <a:latin typeface="Times New Roman" panose="02020603050405020304" pitchFamily="18" charset="0"/>
                <a:ea typeface="Times New Roman" panose="02020603050405020304" pitchFamily="18" charset="0"/>
                <a:cs typeface="Times New Roman" panose="02020603050405020304" pitchFamily="18" charset="0"/>
              </a:rPr>
              <a:t>NHỮNG NỘI DUNG LỚN ĐÃ ĐƯỢC BÃI BỎ HOẶC SỬA ĐỔI, BỔ SUNG</a:t>
            </a:r>
            <a:endParaRPr lang="en-US" sz="2000" dirty="0">
              <a:effectLst/>
              <a:latin typeface=".VnTime" panose="020B7200000000000000"/>
              <a:ea typeface="Times New Roman" panose="02020603050405020304" pitchFamily="18" charset="0"/>
              <a:cs typeface="Times New Roman" panose="02020603050405020304" pitchFamily="18" charset="0"/>
            </a:endParaRPr>
          </a:p>
        </p:txBody>
      </p:sp>
      <p:sp>
        <p:nvSpPr>
          <p:cNvPr id="13" name="TextBox 12"/>
          <p:cNvSpPr txBox="1"/>
          <p:nvPr/>
        </p:nvSpPr>
        <p:spPr>
          <a:xfrm>
            <a:off x="673769" y="1104046"/>
            <a:ext cx="3510329" cy="1235723"/>
          </a:xfrm>
          <a:prstGeom prst="rect">
            <a:avLst/>
          </a:prstGeom>
          <a:solidFill>
            <a:srgbClr val="FFFF00"/>
          </a:solidFill>
        </p:spPr>
        <p:txBody>
          <a:bodyPr wrap="square" rtlCol="0">
            <a:spAutoFit/>
          </a:bodyPr>
          <a:lstStyle/>
          <a:p>
            <a:pPr indent="365760" algn="just">
              <a:lnSpc>
                <a:spcPct val="115000"/>
              </a:lnSpc>
              <a:spcBef>
                <a:spcPts val="400"/>
              </a:spcBef>
              <a:spcAft>
                <a:spcPts val="400"/>
              </a:spcAft>
            </a:pP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endParaRPr lang="en-US" sz="22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8" name="TextBox 17"/>
          <p:cNvSpPr txBox="1"/>
          <p:nvPr/>
        </p:nvSpPr>
        <p:spPr>
          <a:xfrm>
            <a:off x="5631299" y="865090"/>
            <a:ext cx="5832910" cy="1664879"/>
          </a:xfrm>
          <a:prstGeom prst="rect">
            <a:avLst/>
          </a:prstGeom>
          <a:solidFill>
            <a:srgbClr val="FFC000"/>
          </a:solidFill>
        </p:spPr>
        <p:txBody>
          <a:bodyPr wrap="square" rtlCol="0">
            <a:spAutoFit/>
          </a:bodyPr>
          <a:lstStyle/>
          <a:p>
            <a:pPr indent="365760" algn="just">
              <a:lnSpc>
                <a:spcPct val="115000"/>
              </a:lnSpc>
              <a:spcBef>
                <a:spcPts val="400"/>
              </a:spcBef>
              <a:spcAft>
                <a:spcPts val="400"/>
              </a:spcAft>
            </a:pPr>
            <a:r>
              <a:rPr lang="en-GB"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GB"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GB"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GB"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GB"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GB"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GB"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u="sng"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 Luật Trật tự, an toàn giao thông "/>
              </a:rPr>
              <a:t>Luật</a:t>
            </a:r>
            <a:r>
              <a:rPr lang="en-GB" sz="1800"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 Luật Trật tự, an toàn giao thông "/>
              </a:rPr>
              <a:t> </a:t>
            </a:r>
            <a:r>
              <a:rPr lang="en-GB" sz="1800" u="sng"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 Luật Trật tự, an toàn giao thông "/>
              </a:rPr>
              <a:t>Trật</a:t>
            </a:r>
            <a:r>
              <a:rPr lang="en-GB" sz="1800"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 Luật Trật tự, an toàn giao thông "/>
              </a:rPr>
              <a:t> </a:t>
            </a:r>
            <a:r>
              <a:rPr lang="en-GB" sz="1800" u="sng"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 Luật Trật tự, an toàn giao thông "/>
              </a:rPr>
              <a:t>tự</a:t>
            </a:r>
            <a:r>
              <a:rPr lang="en-GB" sz="1800"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 Luật Trật tự, an toàn giao thông "/>
              </a:rPr>
              <a:t>, an </a:t>
            </a:r>
            <a:r>
              <a:rPr lang="en-GB" sz="1800" u="sng"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 Luật Trật tự, an toàn giao thông "/>
              </a:rPr>
              <a:t>toàn</a:t>
            </a:r>
            <a:r>
              <a:rPr lang="en-GB" sz="1800"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 Luật Trật tự, an toàn giao thông "/>
              </a:rPr>
              <a:t> </a:t>
            </a:r>
            <a:r>
              <a:rPr lang="en-GB" sz="1800" u="sng"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 Luật Trật tự, an toàn giao thông "/>
              </a:rPr>
              <a:t>giao</a:t>
            </a:r>
            <a:r>
              <a:rPr lang="en-GB" sz="1800"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 Luật Trật tự, an toàn giao thông "/>
              </a:rPr>
              <a:t> </a:t>
            </a:r>
            <a:r>
              <a:rPr lang="en-GB" sz="1800" u="sng"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 Luật Trật tự, an toàn giao thông "/>
              </a:rPr>
              <a:t>thông</a:t>
            </a:r>
            <a:r>
              <a:rPr lang="en-GB" sz="1800"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 Luật Trật tự, an toàn giao thông "/>
              </a:rPr>
              <a:t> </a:t>
            </a:r>
            <a:r>
              <a:rPr lang="en-GB"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GB"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GB"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GB"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GB"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GB"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GB"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GB"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GB"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GB"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GB"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GB"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GB"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GB"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GB"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thai</a:t>
            </a:r>
            <a:r>
              <a:rPr lang="en-US"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khuyết</a:t>
            </a:r>
            <a:r>
              <a:rPr lang="en-US"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tật</a:t>
            </a:r>
            <a:r>
              <a:rPr lang="en-US"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n-US"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a:t>
            </a:r>
            <a:r>
              <a:rPr lang="en-US"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9" name="TextBox 18"/>
          <p:cNvSpPr txBox="1"/>
          <p:nvPr/>
        </p:nvSpPr>
        <p:spPr>
          <a:xfrm>
            <a:off x="606392" y="2625595"/>
            <a:ext cx="10860678" cy="3814506"/>
          </a:xfrm>
          <a:prstGeom prst="rect">
            <a:avLst/>
          </a:prstGeom>
          <a:noFill/>
        </p:spPr>
        <p:txBody>
          <a:bodyPr wrap="square" rtlCol="0">
            <a:spAutoFit/>
          </a:bodyPr>
          <a:lstStyle/>
          <a:p>
            <a:pPr indent="365760" algn="just">
              <a:lnSpc>
                <a:spcPct val="115000"/>
              </a:lnSpc>
              <a:spcBef>
                <a:spcPts val="400"/>
              </a:spcBef>
              <a:spcAft>
                <a:spcPts val="400"/>
              </a:spcAft>
            </a:pP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Khoản</a:t>
            </a: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 b</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đẳng</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mang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thai</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già</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khuyết</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tật</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phổ</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bồi</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dưỡng</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nâng</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chấp</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indent="365760" algn="just">
              <a:lnSpc>
                <a:spcPct val="115000"/>
              </a:lnSpc>
              <a:spcBef>
                <a:spcPts val="400"/>
              </a:spcBef>
              <a:spcAft>
                <a:spcPts val="400"/>
              </a:spcAft>
            </a:pP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Khoản</a:t>
            </a: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 10 </a:t>
            </a:r>
            <a:r>
              <a:rPr lang="en-US"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 ô </a:t>
            </a:r>
            <a:r>
              <a:rPr lang="en-US"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tô</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thắt</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dây</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đai</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chỗ</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dây</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đai</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indent="365760" algn="just">
              <a:lnSpc>
                <a:spcPct val="115000"/>
              </a:lnSpc>
              <a:spcBef>
                <a:spcPts val="400"/>
              </a:spcBef>
              <a:spcAft>
                <a:spcPts val="400"/>
              </a:spcAft>
            </a:pPr>
            <a:r>
              <a:rPr lang="en-US"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Khoản</a:t>
            </a: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 10 </a:t>
            </a:r>
            <a:r>
              <a:rPr lang="en-US"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chở</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10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1,35m</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xe</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ô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tô</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ghế</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lái</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xe</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trừ</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xe</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ô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tô</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ghế</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lái</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xe</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1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GB"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3" name="Straight Arrow Connector 2"/>
          <p:cNvCxnSpPr/>
          <p:nvPr/>
        </p:nvCxnSpPr>
        <p:spPr>
          <a:xfrm>
            <a:off x="4321705" y="1688599"/>
            <a:ext cx="1171987" cy="0"/>
          </a:xfrm>
          <a:prstGeom prst="straightConnector1">
            <a:avLst/>
          </a:prstGeom>
          <a:ln>
            <a:solidFill>
              <a:srgbClr val="FF0000"/>
            </a:solidFill>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949042924"/>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8" name="TextBox 7"/>
          <p:cNvSpPr txBox="1"/>
          <p:nvPr/>
        </p:nvSpPr>
        <p:spPr>
          <a:xfrm>
            <a:off x="2653932" y="147711"/>
            <a:ext cx="697133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II. </a:t>
            </a:r>
            <a:r>
              <a:rPr lang="pt-BR" sz="2000" b="1" spc="-6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vi-VN" sz="2000" b="1" spc="-60" dirty="0">
                <a:effectLst/>
                <a:latin typeface="Times New Roman" panose="02020603050405020304" pitchFamily="18" charset="0"/>
                <a:ea typeface="Times New Roman" panose="02020603050405020304" pitchFamily="18" charset="0"/>
                <a:cs typeface="Times New Roman" panose="02020603050405020304" pitchFamily="18" charset="0"/>
              </a:rPr>
              <a:t>NHỮNG NỘI DUNG LỚN ĐÃ ĐƯỢC BÃI BỎ HOẶC SỬA ĐỔI, BỔ SUNG</a:t>
            </a:r>
            <a:endParaRPr lang="en-US" sz="2000" dirty="0">
              <a:effectLst/>
              <a:latin typeface=".VnTime" panose="020B7200000000000000"/>
              <a:ea typeface="Times New Roman" panose="02020603050405020304" pitchFamily="18" charset="0"/>
              <a:cs typeface="Times New Roman" panose="02020603050405020304" pitchFamily="18" charset="0"/>
            </a:endParaRPr>
          </a:p>
        </p:txBody>
      </p:sp>
      <p:sp>
        <p:nvSpPr>
          <p:cNvPr id="13" name="TextBox 12"/>
          <p:cNvSpPr txBox="1"/>
          <p:nvPr/>
        </p:nvSpPr>
        <p:spPr>
          <a:xfrm>
            <a:off x="673769" y="1104046"/>
            <a:ext cx="3510329" cy="1235723"/>
          </a:xfrm>
          <a:prstGeom prst="rect">
            <a:avLst/>
          </a:prstGeom>
          <a:solidFill>
            <a:srgbClr val="FFFF00"/>
          </a:solidFill>
        </p:spPr>
        <p:txBody>
          <a:bodyPr wrap="square" rtlCol="0">
            <a:spAutoFit/>
          </a:bodyPr>
          <a:lstStyle/>
          <a:p>
            <a:pPr indent="365760" algn="just">
              <a:lnSpc>
                <a:spcPct val="115000"/>
              </a:lnSpc>
              <a:spcBef>
                <a:spcPts val="400"/>
              </a:spcBef>
              <a:spcAft>
                <a:spcPts val="400"/>
              </a:spcAft>
            </a:pP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endParaRPr lang="en-US" sz="22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8" name="TextBox 17"/>
          <p:cNvSpPr txBox="1"/>
          <p:nvPr/>
        </p:nvSpPr>
        <p:spPr>
          <a:xfrm>
            <a:off x="5631299" y="865090"/>
            <a:ext cx="5832910" cy="1027782"/>
          </a:xfrm>
          <a:prstGeom prst="rect">
            <a:avLst/>
          </a:prstGeom>
          <a:solidFill>
            <a:srgbClr val="FFC000"/>
          </a:solidFill>
        </p:spPr>
        <p:txBody>
          <a:bodyPr wrap="square" rtlCol="0">
            <a:spAutoFit/>
          </a:bodyPr>
          <a:lstStyle/>
          <a:p>
            <a:pPr indent="365760" algn="just">
              <a:lnSpc>
                <a:spcPct val="115000"/>
              </a:lnSpc>
              <a:spcBef>
                <a:spcPts val="400"/>
              </a:spcBef>
              <a:spcAft>
                <a:spcPts val="400"/>
              </a:spcAft>
            </a:pPr>
            <a:r>
              <a:rPr lang="en-GB"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GB"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GB"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GB"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GB"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GB"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GB"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u="sng"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 Luật Trật tự, an toàn giao thông "/>
              </a:rPr>
              <a:t>Luật</a:t>
            </a:r>
            <a:r>
              <a:rPr lang="en-GB" sz="1800"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 Luật Trật tự, an toàn giao thông "/>
              </a:rPr>
              <a:t> </a:t>
            </a:r>
            <a:r>
              <a:rPr lang="en-GB" sz="1800" u="sng"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 Luật Trật tự, an toàn giao thông "/>
              </a:rPr>
              <a:t>Trật</a:t>
            </a:r>
            <a:r>
              <a:rPr lang="en-GB" sz="1800"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 Luật Trật tự, an toàn giao thông "/>
              </a:rPr>
              <a:t> </a:t>
            </a:r>
            <a:r>
              <a:rPr lang="en-GB" sz="1800" u="sng"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 Luật Trật tự, an toàn giao thông "/>
              </a:rPr>
              <a:t>tự</a:t>
            </a:r>
            <a:r>
              <a:rPr lang="en-GB" sz="1800"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 Luật Trật tự, an toàn giao thông "/>
              </a:rPr>
              <a:t>, an </a:t>
            </a:r>
            <a:r>
              <a:rPr lang="en-GB" sz="1800" u="sng"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 Luật Trật tự, an toàn giao thông "/>
              </a:rPr>
              <a:t>toàn</a:t>
            </a:r>
            <a:r>
              <a:rPr lang="en-GB" sz="1800"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 Luật Trật tự, an toàn giao thông "/>
              </a:rPr>
              <a:t> </a:t>
            </a:r>
            <a:r>
              <a:rPr lang="en-GB" sz="1800" u="sng"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 Luật Trật tự, an toàn giao thông "/>
              </a:rPr>
              <a:t>giao</a:t>
            </a:r>
            <a:r>
              <a:rPr lang="en-GB" sz="1800"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 Luật Trật tự, an toàn giao thông "/>
              </a:rPr>
              <a:t> </a:t>
            </a:r>
            <a:r>
              <a:rPr lang="en-GB" sz="1800" u="sng"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 Luật Trật tự, an toàn giao thông "/>
              </a:rPr>
              <a:t>thông</a:t>
            </a:r>
            <a:r>
              <a:rPr lang="en-GB" sz="1800"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 Luật Trật tự, an toàn giao thông "/>
              </a:rPr>
              <a:t> </a:t>
            </a:r>
            <a:r>
              <a:rPr lang="en-GB"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GB"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GB"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GB"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GB"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GB"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GB"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GB"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GB"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GB"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GB"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GB"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GB"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GB"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GB"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9" name="TextBox 18"/>
          <p:cNvSpPr txBox="1"/>
          <p:nvPr/>
        </p:nvSpPr>
        <p:spPr>
          <a:xfrm>
            <a:off x="606392" y="2291956"/>
            <a:ext cx="10860678" cy="4202497"/>
          </a:xfrm>
          <a:prstGeom prst="rect">
            <a:avLst/>
          </a:prstGeom>
          <a:noFill/>
        </p:spPr>
        <p:txBody>
          <a:bodyPr wrap="square" rtlCol="0">
            <a:spAutoFit/>
          </a:bodyPr>
          <a:lstStyle/>
          <a:p>
            <a:pPr indent="365760" algn="just">
              <a:lnSpc>
                <a:spcPct val="115000"/>
              </a:lnSpc>
              <a:spcBef>
                <a:spcPts val="400"/>
              </a:spcBef>
              <a:spcAft>
                <a:spcPts val="400"/>
              </a:spcAft>
            </a:pP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khoản</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23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bổ</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sung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thai</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phà</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phà</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bến</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indent="365760" algn="just">
              <a:lnSpc>
                <a:spcPct val="115000"/>
              </a:lnSpc>
              <a:spcBef>
                <a:spcPts val="400"/>
              </a:spcBef>
              <a:spcAft>
                <a:spcPts val="400"/>
              </a:spcAft>
            </a:pP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Khoản</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30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thai</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già</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khuyết</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tật</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ưu</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7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dắt</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khiếm</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dắt</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khuyết</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tật</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lăn</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vỉa</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hè</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lề</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vạch</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kẻ</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thô</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7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thai</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già</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khuyết</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tật</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indent="365760" algn="just">
              <a:lnSpc>
                <a:spcPct val="115000"/>
              </a:lnSpc>
              <a:spcBef>
                <a:spcPts val="400"/>
              </a:spcBef>
              <a:spcAft>
                <a:spcPts val="400"/>
              </a:spcAft>
            </a:pP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33 </a:t>
            </a:r>
            <a:r>
              <a:rPr lang="en-US"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q</a:t>
            </a:r>
            <a:r>
              <a:rPr lang="en-US"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uy</a:t>
            </a:r>
            <a:r>
              <a:rPr lang="en-US"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t>
            </a:r>
            <a:r>
              <a:rPr lang="pt-BR"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ạ độ tuổi từ 14 xuống 12 tuổi đối với trường hợp người lái xe mô tô hai bánh, xe gắn máy được chở tối đa 02 người và thêm đối tượng được chở là người già yếu hoặc người khuyết tật.</a:t>
            </a:r>
            <a:endParaRPr lang="en-US"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indent="365760" algn="just">
              <a:lnSpc>
                <a:spcPct val="115000"/>
              </a:lnSpc>
              <a:spcBef>
                <a:spcPts val="400"/>
              </a:spcBef>
              <a:spcAft>
                <a:spcPts val="400"/>
              </a:spcAft>
            </a:pPr>
            <a:r>
              <a:rPr lang="en-US" sz="1800" kern="100" dirty="0">
                <a:effectLst/>
                <a:latin typeface="Times New Roman" panose="02020603050405020304" pitchFamily="18" charset="0"/>
                <a:ea typeface="Times New Roman" panose="02020603050405020304" pitchFamily="18" charset="0"/>
              </a:rPr>
              <a:t>(6) </a:t>
            </a:r>
            <a:r>
              <a:rPr lang="en-US" sz="1800" kern="100" dirty="0" err="1">
                <a:effectLst/>
                <a:latin typeface="Times New Roman" panose="02020603050405020304" pitchFamily="18" charset="0"/>
                <a:ea typeface="Times New Roman" panose="02020603050405020304" pitchFamily="18" charset="0"/>
              </a:rPr>
              <a:t>Điều</a:t>
            </a:r>
            <a:r>
              <a:rPr lang="en-US" sz="1800" kern="100" dirty="0">
                <a:effectLst/>
                <a:latin typeface="Times New Roman" panose="02020603050405020304" pitchFamily="18" charset="0"/>
                <a:ea typeface="Times New Roman" panose="02020603050405020304" pitchFamily="18" charset="0"/>
              </a:rPr>
              <a:t> 46 </a:t>
            </a:r>
            <a:r>
              <a:rPr lang="en-US" sz="1800" kern="100" dirty="0" err="1">
                <a:effectLst/>
                <a:latin typeface="Times New Roman" panose="02020603050405020304" pitchFamily="18" charset="0"/>
                <a:ea typeface="Times New Roman" panose="02020603050405020304" pitchFamily="18" charset="0"/>
              </a:rPr>
              <a:t>quy</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định</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về</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điều</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kiện</a:t>
            </a:r>
            <a:r>
              <a:rPr lang="en-US" sz="1800" kern="100" dirty="0">
                <a:effectLst/>
                <a:latin typeface="Times New Roman" panose="02020603050405020304" pitchFamily="18" charset="0"/>
                <a:ea typeface="Times New Roman" panose="02020603050405020304" pitchFamily="18" charset="0"/>
              </a:rPr>
              <a:t> b</a:t>
            </a:r>
            <a:r>
              <a:rPr lang="en-GB" sz="1800" kern="100" dirty="0" err="1">
                <a:effectLst/>
                <a:latin typeface="Times New Roman" panose="02020603050405020304" pitchFamily="18" charset="0"/>
                <a:ea typeface="Times New Roman" panose="02020603050405020304" pitchFamily="18" charset="0"/>
              </a:rPr>
              <a:t>ảo</a:t>
            </a:r>
            <a:r>
              <a:rPr lang="en-GB" sz="1800" kern="100" dirty="0">
                <a:effectLst/>
                <a:latin typeface="Times New Roman" panose="02020603050405020304" pitchFamily="18" charset="0"/>
                <a:ea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rPr>
              <a:t>đảm</a:t>
            </a:r>
            <a:r>
              <a:rPr lang="en-GB" sz="1800" kern="100" dirty="0">
                <a:effectLst/>
                <a:latin typeface="Times New Roman" panose="02020603050405020304" pitchFamily="18" charset="0"/>
                <a:ea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rPr>
              <a:t>trật</a:t>
            </a:r>
            <a:r>
              <a:rPr lang="en-GB" sz="1800" kern="100" dirty="0">
                <a:effectLst/>
                <a:latin typeface="Times New Roman" panose="02020603050405020304" pitchFamily="18" charset="0"/>
                <a:ea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rPr>
              <a:t>tự</a:t>
            </a:r>
            <a:r>
              <a:rPr lang="en-GB" sz="1800" kern="100" dirty="0">
                <a:effectLst/>
                <a:latin typeface="Times New Roman" panose="02020603050405020304" pitchFamily="18" charset="0"/>
                <a:ea typeface="Times New Roman" panose="02020603050405020304" pitchFamily="18" charset="0"/>
              </a:rPr>
              <a:t>, an </a:t>
            </a:r>
            <a:r>
              <a:rPr lang="en-GB" sz="1800" kern="100" dirty="0" err="1">
                <a:effectLst/>
                <a:latin typeface="Times New Roman" panose="02020603050405020304" pitchFamily="18" charset="0"/>
                <a:ea typeface="Times New Roman" panose="02020603050405020304" pitchFamily="18" charset="0"/>
              </a:rPr>
              <a:t>toàn</a:t>
            </a:r>
            <a:r>
              <a:rPr lang="en-GB" sz="1800" kern="100" dirty="0">
                <a:effectLst/>
                <a:latin typeface="Times New Roman" panose="02020603050405020304" pitchFamily="18" charset="0"/>
                <a:ea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rPr>
              <a:t>giao</a:t>
            </a:r>
            <a:r>
              <a:rPr lang="en-GB" sz="1800" kern="100" dirty="0">
                <a:effectLst/>
                <a:latin typeface="Times New Roman" panose="02020603050405020304" pitchFamily="18" charset="0"/>
                <a:ea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rPr>
              <a:t>thông</a:t>
            </a:r>
            <a:r>
              <a:rPr lang="en-GB" sz="1800" kern="100" dirty="0">
                <a:effectLst/>
                <a:latin typeface="Times New Roman" panose="02020603050405020304" pitchFamily="18" charset="0"/>
                <a:ea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rPr>
              <a:t>đường</a:t>
            </a:r>
            <a:r>
              <a:rPr lang="en-GB" sz="1800" kern="100" dirty="0">
                <a:effectLst/>
                <a:latin typeface="Times New Roman" panose="02020603050405020304" pitchFamily="18" charset="0"/>
                <a:ea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rPr>
              <a:t>bộ</a:t>
            </a:r>
            <a:r>
              <a:rPr lang="en-GB" sz="1800" kern="100" dirty="0">
                <a:effectLst/>
                <a:latin typeface="Times New Roman" panose="02020603050405020304" pitchFamily="18" charset="0"/>
                <a:ea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rPr>
              <a:t>đối</a:t>
            </a:r>
            <a:r>
              <a:rPr lang="en-GB" sz="1800" kern="100" dirty="0">
                <a:effectLst/>
                <a:latin typeface="Times New Roman" panose="02020603050405020304" pitchFamily="18" charset="0"/>
                <a:ea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rPr>
              <a:t>với</a:t>
            </a:r>
            <a:r>
              <a:rPr lang="en-GB" sz="1800" kern="100" dirty="0">
                <a:effectLst/>
                <a:latin typeface="Times New Roman" panose="02020603050405020304" pitchFamily="18" charset="0"/>
                <a:ea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rPr>
              <a:t>xe</a:t>
            </a:r>
            <a:r>
              <a:rPr lang="en-GB" sz="1800" kern="100" dirty="0">
                <a:effectLst/>
                <a:latin typeface="Times New Roman" panose="02020603050405020304" pitchFamily="18" charset="0"/>
                <a:ea typeface="Times New Roman" panose="02020603050405020304" pitchFamily="18" charset="0"/>
              </a:rPr>
              <a:t> ô </a:t>
            </a:r>
            <a:r>
              <a:rPr lang="en-GB" sz="1800" kern="100" dirty="0" err="1">
                <a:effectLst/>
                <a:latin typeface="Times New Roman" panose="02020603050405020304" pitchFamily="18" charset="0"/>
                <a:ea typeface="Times New Roman" panose="02020603050405020304" pitchFamily="18" charset="0"/>
              </a:rPr>
              <a:t>tô</a:t>
            </a:r>
            <a:r>
              <a:rPr lang="en-GB" sz="1800" kern="100" dirty="0">
                <a:effectLst/>
                <a:latin typeface="Times New Roman" panose="02020603050405020304" pitchFamily="18" charset="0"/>
                <a:ea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rPr>
              <a:t>chở</a:t>
            </a:r>
            <a:r>
              <a:rPr lang="en-GB" sz="1800" kern="100" dirty="0">
                <a:effectLst/>
                <a:latin typeface="Times New Roman" panose="02020603050405020304" pitchFamily="18" charset="0"/>
                <a:ea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rPr>
              <a:t>trẻ</a:t>
            </a:r>
            <a:r>
              <a:rPr lang="en-GB" sz="1800" kern="100" dirty="0">
                <a:effectLst/>
                <a:latin typeface="Times New Roman" panose="02020603050405020304" pitchFamily="18" charset="0"/>
                <a:ea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rPr>
              <a:t>em</a:t>
            </a:r>
            <a:r>
              <a:rPr lang="en-GB" sz="1800" kern="100" dirty="0">
                <a:effectLst/>
                <a:latin typeface="Times New Roman" panose="02020603050405020304" pitchFamily="18" charset="0"/>
                <a:ea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rPr>
              <a:t>mầm</a:t>
            </a:r>
            <a:r>
              <a:rPr lang="en-GB" sz="1800" kern="100" dirty="0">
                <a:effectLst/>
                <a:latin typeface="Times New Roman" panose="02020603050405020304" pitchFamily="18" charset="0"/>
                <a:ea typeface="Times New Roman" panose="02020603050405020304" pitchFamily="18" charset="0"/>
              </a:rPr>
              <a:t> non, </a:t>
            </a:r>
            <a:r>
              <a:rPr lang="en-GB" sz="1800" kern="100" dirty="0" err="1">
                <a:effectLst/>
                <a:latin typeface="Times New Roman" panose="02020603050405020304" pitchFamily="18" charset="0"/>
                <a:ea typeface="Times New Roman" panose="02020603050405020304" pitchFamily="18" charset="0"/>
              </a:rPr>
              <a:t>học</a:t>
            </a:r>
            <a:r>
              <a:rPr lang="en-GB" sz="1800" kern="100" dirty="0">
                <a:effectLst/>
                <a:latin typeface="Times New Roman" panose="02020603050405020304" pitchFamily="18" charset="0"/>
                <a:ea typeface="Times New Roman" panose="02020603050405020304" pitchFamily="18" charset="0"/>
              </a:rPr>
              <a:t> </a:t>
            </a:r>
            <a:r>
              <a:rPr lang="en-GB" sz="1800" kern="100" dirty="0" err="1">
                <a:effectLst/>
                <a:latin typeface="Times New Roman" panose="02020603050405020304" pitchFamily="18" charset="0"/>
                <a:ea typeface="Times New Roman" panose="02020603050405020304" pitchFamily="18" charset="0"/>
              </a:rPr>
              <a:t>sinh</a:t>
            </a:r>
            <a:r>
              <a:rPr lang="en-US" sz="1800" kern="100" dirty="0">
                <a:effectLst/>
                <a:latin typeface="Times New Roman" panose="02020603050405020304" pitchFamily="18" charset="0"/>
                <a:ea typeface="Times New Roman" panose="02020603050405020304" pitchFamily="18" charset="0"/>
              </a:rPr>
              <a:t>. </a:t>
            </a:r>
            <a:endParaRPr lang="en-US" sz="20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3" name="Straight Arrow Connector 2"/>
          <p:cNvCxnSpPr/>
          <p:nvPr/>
        </p:nvCxnSpPr>
        <p:spPr>
          <a:xfrm>
            <a:off x="4321705" y="1688599"/>
            <a:ext cx="1171987" cy="0"/>
          </a:xfrm>
          <a:prstGeom prst="straightConnector1">
            <a:avLst/>
          </a:prstGeom>
          <a:ln>
            <a:solidFill>
              <a:srgbClr val="FF0000"/>
            </a:solidFill>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674715629"/>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8" name="TextBox 7"/>
          <p:cNvSpPr txBox="1"/>
          <p:nvPr/>
        </p:nvSpPr>
        <p:spPr>
          <a:xfrm>
            <a:off x="2653932" y="147711"/>
            <a:ext cx="697133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II. </a:t>
            </a:r>
            <a:r>
              <a:rPr lang="pt-BR" sz="2000" b="1" spc="-6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vi-VN" sz="2000" b="1" spc="-60" dirty="0">
                <a:effectLst/>
                <a:latin typeface="Times New Roman" panose="02020603050405020304" pitchFamily="18" charset="0"/>
                <a:ea typeface="Times New Roman" panose="02020603050405020304" pitchFamily="18" charset="0"/>
                <a:cs typeface="Times New Roman" panose="02020603050405020304" pitchFamily="18" charset="0"/>
              </a:rPr>
              <a:t>NHỮNG NỘI DUNG LỚN ĐÃ ĐƯỢC BÃI BỎ HOẶC SỬA ĐỔI, BỔ SUNG</a:t>
            </a:r>
            <a:endParaRPr lang="en-US" sz="2000" dirty="0">
              <a:effectLst/>
              <a:latin typeface=".VnTime" panose="020B7200000000000000"/>
              <a:ea typeface="Times New Roman" panose="02020603050405020304" pitchFamily="18" charset="0"/>
              <a:cs typeface="Times New Roman" panose="02020603050405020304" pitchFamily="18" charset="0"/>
            </a:endParaRPr>
          </a:p>
        </p:txBody>
      </p:sp>
      <p:sp>
        <p:nvSpPr>
          <p:cNvPr id="13" name="TextBox 12"/>
          <p:cNvSpPr txBox="1"/>
          <p:nvPr/>
        </p:nvSpPr>
        <p:spPr>
          <a:xfrm>
            <a:off x="673769" y="1437680"/>
            <a:ext cx="3510329" cy="709233"/>
          </a:xfrm>
          <a:prstGeom prst="rect">
            <a:avLst/>
          </a:prstGeom>
          <a:solidFill>
            <a:srgbClr val="FFFF00"/>
          </a:solidFill>
        </p:spPr>
        <p:txBody>
          <a:bodyPr wrap="square" rtlCol="0">
            <a:spAutoFit/>
          </a:bodyPr>
          <a:lstStyle/>
          <a:p>
            <a:pPr indent="365760" algn="just">
              <a:lnSpc>
                <a:spcPct val="115000"/>
              </a:lnSpc>
              <a:spcBef>
                <a:spcPts val="400"/>
              </a:spcBef>
              <a:spcAft>
                <a:spcPts val="400"/>
              </a:spcAft>
            </a:pPr>
            <a:r>
              <a:rPr lang="en-US" sz="1800" b="1" kern="100" spc="-20" dirty="0">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sz="1800" b="1" kern="100" spc="-20" dirty="0" err="1">
                <a:effectLst/>
                <a:latin typeface="Times New Roman" panose="02020603050405020304" pitchFamily="18" charset="0"/>
                <a:ea typeface="Times New Roman" panose="02020603050405020304" pitchFamily="18" charset="0"/>
                <a:cs typeface="Times New Roman" panose="02020603050405020304" pitchFamily="18" charset="0"/>
              </a:rPr>
              <a:t>V</a:t>
            </a:r>
            <a:r>
              <a:rPr lang="en-US"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ề</a:t>
            </a:r>
            <a:r>
              <a:rPr lang="en-US"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ô </a:t>
            </a:r>
            <a:r>
              <a:rPr lang="en-US"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tô</a:t>
            </a:r>
            <a:r>
              <a:rPr lang="en-US"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a:t>
            </a:r>
            <a:r>
              <a:rPr lang="en-GB" sz="1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a:t>
            </a:r>
            <a:r>
              <a:rPr lang="en-GB" sz="1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a:t>
            </a:r>
            <a:r>
              <a:rPr lang="en-GB" sz="1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a:t>
            </a:r>
            <a:r>
              <a:rPr lang="en-GB" sz="1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GB" sz="1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máy</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8" name="TextBox 17"/>
          <p:cNvSpPr txBox="1"/>
          <p:nvPr/>
        </p:nvSpPr>
        <p:spPr>
          <a:xfrm>
            <a:off x="5631299" y="1421150"/>
            <a:ext cx="5832910" cy="709233"/>
          </a:xfrm>
          <a:prstGeom prst="rect">
            <a:avLst/>
          </a:prstGeom>
          <a:solidFill>
            <a:srgbClr val="FFC000"/>
          </a:solidFill>
        </p:spPr>
        <p:txBody>
          <a:bodyPr wrap="square" rtlCol="0">
            <a:spAutoFit/>
          </a:bodyPr>
          <a:lstStyle/>
          <a:p>
            <a:pPr indent="365760" algn="just">
              <a:lnSpc>
                <a:spcPct val="115000"/>
              </a:lnSpc>
              <a:spcBef>
                <a:spcPts val="400"/>
              </a:spcBef>
              <a:spcAft>
                <a:spcPts val="400"/>
              </a:spcAft>
            </a:pPr>
            <a:r>
              <a:rPr lang="en-US" sz="1800" kern="100" dirty="0" err="1">
                <a:effectLst/>
                <a:latin typeface="Times New Roman" panose="02020603050405020304" pitchFamily="18" charset="0"/>
                <a:ea typeface="Times New Roman" panose="02020603050405020304" pitchFamily="18" charset="0"/>
              </a:rPr>
              <a:t>Thực</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hiện</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Nghị</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quyết</a:t>
            </a:r>
            <a:r>
              <a:rPr lang="en-US" sz="1800" kern="100" dirty="0">
                <a:effectLst/>
                <a:latin typeface="Times New Roman" panose="02020603050405020304" pitchFamily="18" charset="0"/>
                <a:ea typeface="Times New Roman" panose="02020603050405020304" pitchFamily="18" charset="0"/>
              </a:rPr>
              <a:t> 73/2022/</a:t>
            </a:r>
            <a:r>
              <a:rPr lang="en-US" sz="1800" kern="100" dirty="0" err="1">
                <a:effectLst/>
                <a:latin typeface="Times New Roman" panose="02020603050405020304" pitchFamily="18" charset="0"/>
                <a:ea typeface="Times New Roman" panose="02020603050405020304" pitchFamily="18" charset="0"/>
              </a:rPr>
              <a:t>QH15</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của</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Quốc</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hội</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khóa</a:t>
            </a:r>
            <a:r>
              <a:rPr lang="en-US" sz="1800" kern="100" dirty="0">
                <a:effectLst/>
                <a:latin typeface="Times New Roman" panose="02020603050405020304" pitchFamily="18" charset="0"/>
                <a:ea typeface="Times New Roman" panose="02020603050405020304" pitchFamily="18" charset="0"/>
              </a:rPr>
              <a:t> XV </a:t>
            </a:r>
            <a:r>
              <a:rPr lang="en-US" sz="1800" kern="100" dirty="0" err="1">
                <a:effectLst/>
                <a:latin typeface="Times New Roman" panose="02020603050405020304" pitchFamily="18" charset="0"/>
                <a:ea typeface="Times New Roman" panose="02020603050405020304" pitchFamily="18" charset="0"/>
              </a:rPr>
              <a:t>về</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thí</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điểm</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đấu</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giá</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biển</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số</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xe</a:t>
            </a:r>
            <a:r>
              <a:rPr lang="en-US" sz="1800" kern="100" dirty="0">
                <a:effectLst/>
                <a:latin typeface="Times New Roman" panose="02020603050405020304" pitchFamily="18" charset="0"/>
                <a:ea typeface="Times New Roman" panose="02020603050405020304" pitchFamily="18" charset="0"/>
              </a:rPr>
              <a:t> ô </a:t>
            </a:r>
            <a:r>
              <a:rPr lang="en-US" sz="1800" kern="100" dirty="0" err="1">
                <a:effectLst/>
                <a:latin typeface="Times New Roman" panose="02020603050405020304" pitchFamily="18" charset="0"/>
                <a:ea typeface="Times New Roman" panose="02020603050405020304" pitchFamily="18" charset="0"/>
              </a:rPr>
              <a:t>tô</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9" name="TextBox 18"/>
          <p:cNvSpPr txBox="1"/>
          <p:nvPr/>
        </p:nvSpPr>
        <p:spPr>
          <a:xfrm>
            <a:off x="606392" y="3342283"/>
            <a:ext cx="10860678" cy="1764394"/>
          </a:xfrm>
          <a:prstGeom prst="rect">
            <a:avLst/>
          </a:prstGeom>
          <a:noFill/>
        </p:spPr>
        <p:txBody>
          <a:bodyPr wrap="square" rtlCol="0">
            <a:spAutoFit/>
          </a:bodyPr>
          <a:lstStyle/>
          <a:p>
            <a:pPr indent="365760" algn="just">
              <a:lnSpc>
                <a:spcPct val="115000"/>
              </a:lnSpc>
              <a:spcBef>
                <a:spcPts val="400"/>
              </a:spcBef>
              <a:spcAft>
                <a:spcPts val="400"/>
              </a:spcAft>
            </a:pP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37),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trúng</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38)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mã</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phủ</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06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phủ</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3" name="Straight Arrow Connector 2"/>
          <p:cNvCxnSpPr/>
          <p:nvPr/>
        </p:nvCxnSpPr>
        <p:spPr>
          <a:xfrm>
            <a:off x="4321705" y="1824522"/>
            <a:ext cx="1171987" cy="0"/>
          </a:xfrm>
          <a:prstGeom prst="straightConnector1">
            <a:avLst/>
          </a:prstGeom>
          <a:ln>
            <a:solidFill>
              <a:srgbClr val="FF0000"/>
            </a:solidFill>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578570627"/>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Times New Roman" panose="02020603050405020304" pitchFamily="18" charset="0"/>
                <a:ea typeface="Tiffany" pitchFamily="18" charset="0"/>
                <a:cs typeface="Times New Roman" panose="02020603050405020304" pitchFamily="18" charset="0"/>
              </a:rPr>
              <a:t>2</a:t>
            </a:r>
          </a:p>
        </p:txBody>
      </p:sp>
      <p:sp>
        <p:nvSpPr>
          <p:cNvPr id="8" name="TextBox 7"/>
          <p:cNvSpPr txBox="1"/>
          <p:nvPr/>
        </p:nvSpPr>
        <p:spPr>
          <a:xfrm>
            <a:off x="2653932" y="147711"/>
            <a:ext cx="697133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 </a:t>
            </a:r>
            <a:r>
              <a:rPr kumimoji="0" lang="pt-BR" sz="2000" b="1" i="0" u="none" strike="noStrike" kern="1200" cap="none" spc="-6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vi-VN" sz="2000" b="1" i="0" u="none" strike="noStrike" kern="1200" cap="none" spc="-6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 NỘI DUNG LỚN ĐÃ ĐƯỢC BÃI BỎ HOẶC SỬA ĐỔI, BỔ SUNG</a:t>
            </a:r>
            <a:endParaRPr kumimoji="0" lang="en-US" sz="2000" b="0" i="0" u="none" strike="noStrike" kern="1200" cap="none" spc="0" normalizeH="0" baseline="0" noProof="0" dirty="0">
              <a:ln>
                <a:noFill/>
              </a:ln>
              <a:solidFill>
                <a:prstClr val="black"/>
              </a:solidFill>
              <a:effectLst/>
              <a:uLnTx/>
              <a:uFillTx/>
              <a:latin typeface=".VnTime" panose="020B7200000000000000"/>
              <a:ea typeface="Times New Roman" panose="02020603050405020304" pitchFamily="18" charset="0"/>
              <a:cs typeface="Times New Roman" panose="02020603050405020304" pitchFamily="18" charset="0"/>
            </a:endParaRPr>
          </a:p>
        </p:txBody>
      </p:sp>
      <p:sp>
        <p:nvSpPr>
          <p:cNvPr id="13" name="TextBox 12"/>
          <p:cNvSpPr txBox="1"/>
          <p:nvPr/>
        </p:nvSpPr>
        <p:spPr>
          <a:xfrm>
            <a:off x="673769" y="1437680"/>
            <a:ext cx="3510329" cy="709233"/>
          </a:xfrm>
          <a:prstGeom prst="rect">
            <a:avLst/>
          </a:prstGeom>
          <a:solidFill>
            <a:srgbClr val="FFFF00"/>
          </a:solidFill>
        </p:spPr>
        <p:txBody>
          <a:bodyPr wrap="square" rtlCol="0">
            <a:spAutoFit/>
          </a:bodyPr>
          <a:lstStyle/>
          <a:p>
            <a:pPr indent="365760" algn="just">
              <a:lnSpc>
                <a:spcPct val="115000"/>
              </a:lnSpc>
              <a:spcBef>
                <a:spcPts val="400"/>
              </a:spcBef>
              <a:spcAft>
                <a:spcPts val="400"/>
              </a:spcAft>
            </a:pPr>
            <a:r>
              <a:rPr lang="en-US"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6. </a:t>
            </a:r>
            <a:r>
              <a:rPr lang="en-US"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trừ</a:t>
            </a:r>
            <a:r>
              <a:rPr lang="en-US"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lái</a:t>
            </a:r>
            <a:r>
              <a:rPr lang="en-US"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xe</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8" name="TextBox 17"/>
          <p:cNvSpPr txBox="1"/>
          <p:nvPr/>
        </p:nvSpPr>
        <p:spPr>
          <a:xfrm>
            <a:off x="5631299" y="1421150"/>
            <a:ext cx="5832910" cy="709233"/>
          </a:xfrm>
          <a:prstGeom prst="rect">
            <a:avLst/>
          </a:prstGeom>
          <a:solidFill>
            <a:srgbClr val="FFC000"/>
          </a:solidFill>
        </p:spPr>
        <p:txBody>
          <a:bodyPr wrap="square" rtlCol="0">
            <a:spAutoFit/>
          </a:bodyPr>
          <a:lstStyle/>
          <a:p>
            <a:pPr marL="0" marR="0" lvl="0" indent="365760" algn="just" defTabSz="914400" rtl="0" eaLnBrk="1" fontAlgn="auto" latinLnBrk="0" hangingPunct="1">
              <a:lnSpc>
                <a:spcPct val="115000"/>
              </a:lnSpc>
              <a:spcBef>
                <a:spcPts val="400"/>
              </a:spcBef>
              <a:spcAft>
                <a:spcPts val="400"/>
              </a:spcAft>
              <a:buClrTx/>
              <a:buSzTx/>
              <a:buFontTx/>
              <a:buNone/>
              <a:tabLst/>
              <a:defRPr/>
            </a:pPr>
            <a:r>
              <a:rPr lang="en-US" sz="1800" kern="100" dirty="0" err="1">
                <a:effectLst/>
                <a:latin typeface="Times New Roman" panose="02020603050405020304" pitchFamily="18" charset="0"/>
                <a:ea typeface="Times New Roman" panose="02020603050405020304" pitchFamily="18" charset="0"/>
              </a:rPr>
              <a:t>Luật</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Trật</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tự</a:t>
            </a:r>
            <a:r>
              <a:rPr lang="en-US" sz="1800" kern="100" dirty="0">
                <a:effectLst/>
                <a:latin typeface="Times New Roman" panose="02020603050405020304" pitchFamily="18" charset="0"/>
                <a:ea typeface="Times New Roman" panose="02020603050405020304" pitchFamily="18" charset="0"/>
              </a:rPr>
              <a:t>, an </a:t>
            </a:r>
            <a:r>
              <a:rPr lang="en-US" sz="1800" kern="100" dirty="0" err="1">
                <a:effectLst/>
                <a:latin typeface="Times New Roman" panose="02020603050405020304" pitchFamily="18" charset="0"/>
                <a:ea typeface="Times New Roman" panose="02020603050405020304" pitchFamily="18" charset="0"/>
              </a:rPr>
              <a:t>toàn</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giao</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thông</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đường</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bộ</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đã</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quy</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định</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về</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điểm</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trừ</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điểm</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của</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GPLX</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Điều</a:t>
            </a:r>
            <a:r>
              <a:rPr lang="en-US" sz="1800" kern="100" dirty="0">
                <a:effectLst/>
                <a:latin typeface="Times New Roman" panose="02020603050405020304" pitchFamily="18" charset="0"/>
                <a:ea typeface="Times New Roman" panose="02020603050405020304" pitchFamily="18" charset="0"/>
              </a:rPr>
              <a:t> 58)</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19" name="TextBox 18"/>
          <p:cNvSpPr txBox="1"/>
          <p:nvPr/>
        </p:nvSpPr>
        <p:spPr>
          <a:xfrm>
            <a:off x="606392" y="2415521"/>
            <a:ext cx="10860678" cy="4168449"/>
          </a:xfrm>
          <a:prstGeom prst="rect">
            <a:avLst/>
          </a:prstGeom>
          <a:noFill/>
        </p:spPr>
        <p:txBody>
          <a:bodyPr wrap="square" rtlCol="0">
            <a:spAutoFit/>
          </a:bodyPr>
          <a:lstStyle/>
          <a:p>
            <a:pPr indent="365760" algn="just">
              <a:lnSpc>
                <a:spcPct val="115000"/>
              </a:lnSpc>
              <a:spcBef>
                <a:spcPts val="400"/>
              </a:spcBef>
              <a:spcAft>
                <a:spcPts val="400"/>
              </a:spcAft>
            </a:pPr>
            <a:r>
              <a:rPr lang="pt-BR" sz="2000" kern="100" dirty="0">
                <a:effectLst/>
                <a:latin typeface="Times New Roman" panose="02020603050405020304" pitchFamily="18" charset="0"/>
                <a:ea typeface="Times New Roman" panose="02020603050405020304" pitchFamily="18" charset="0"/>
                <a:cs typeface="Times New Roman" panose="02020603050405020304" pitchFamily="18" charset="0"/>
              </a:rPr>
              <a:t>GPLX chưa bị trừ hết điểm, người lái xe tiếp tục được điều khiển phương tiện tham gia giao thông, không ảnh hưởng đến hoạt động tham gia giao thông, hoạt động sản xuất kinh doanh, đời sống của nhân dân, qua đó bảo đảm tính nhân văn, nhân đạo của pháp luật Việt Nam; </a:t>
            </a:r>
          </a:p>
          <a:p>
            <a:pPr indent="365760" algn="just">
              <a:lnSpc>
                <a:spcPct val="115000"/>
              </a:lnSpc>
              <a:spcBef>
                <a:spcPts val="400"/>
              </a:spcBef>
              <a:spcAft>
                <a:spcPts val="400"/>
              </a:spcAft>
            </a:pPr>
            <a:r>
              <a:rPr lang="pt-BR" sz="2000" kern="100" dirty="0">
                <a:effectLst/>
                <a:latin typeface="Times New Roman" panose="02020603050405020304" pitchFamily="18" charset="0"/>
                <a:ea typeface="Times New Roman" panose="02020603050405020304" pitchFamily="18" charset="0"/>
                <a:cs typeface="Times New Roman" panose="02020603050405020304" pitchFamily="18" charset="0"/>
              </a:rPr>
              <a:t>GPLX bị trừ hết điểm thì người có GPLX không được điều khiển phương tiện tham gia giao thông đường bộ theo giấy phép lái xe đó. </a:t>
            </a:r>
          </a:p>
          <a:p>
            <a:pPr indent="365760" algn="just">
              <a:lnSpc>
                <a:spcPct val="115000"/>
              </a:lnSpc>
              <a:spcBef>
                <a:spcPts val="400"/>
              </a:spcBef>
              <a:spcAft>
                <a:spcPts val="400"/>
              </a:spcAft>
            </a:pPr>
            <a:r>
              <a:rPr lang="pt-BR" sz="2000" kern="100" spc="-10" dirty="0">
                <a:effectLst/>
                <a:latin typeface="Times New Roman" panose="02020603050405020304" pitchFamily="18" charset="0"/>
                <a:ea typeface="Times New Roman" panose="02020603050405020304" pitchFamily="18" charset="0"/>
              </a:rPr>
              <a:t>Thủ tục trừ điểm, phục hồi điểm sẽ bảo đảm đơn giản, hợp lý tránh phiền hà cho người vi phạm, theo hướng ứng dụng công nghệ thông tin, chuyển đổi số, số hoá hệ thống CSDL về sát hạch, cấp GPLX; hệ thống CSDL về xử phạt vi phạm hành chính; khi có quyết định xử phạt (đối với hành vi vi phạm có quyết định trừ điểm) người lái xe sẽ nhận được thông báo của cơ quan xử phạt về việc GPLX bị trừ điểm; hệ thống CSDL sẽ tự động trừ điểm; sau 12 tháng tính từ lần trừ điểm gần nhất, nếu GPLX còn điểm hệ thống sẽ tự động phục hồi điểm cho người lái xe’</a:t>
            </a:r>
            <a:endParaRPr lang="en-US" sz="20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3" name="Straight Arrow Connector 2"/>
          <p:cNvCxnSpPr/>
          <p:nvPr/>
        </p:nvCxnSpPr>
        <p:spPr>
          <a:xfrm>
            <a:off x="4321705" y="1824522"/>
            <a:ext cx="1171987" cy="0"/>
          </a:xfrm>
          <a:prstGeom prst="straightConnector1">
            <a:avLst/>
          </a:prstGeom>
          <a:ln>
            <a:solidFill>
              <a:srgbClr val="FF0000"/>
            </a:solidFill>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384960242"/>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Times New Roman" panose="02020603050405020304" pitchFamily="18" charset="0"/>
                <a:ea typeface="Tiffany" pitchFamily="18" charset="0"/>
                <a:cs typeface="Times New Roman" panose="02020603050405020304" pitchFamily="18" charset="0"/>
              </a:rPr>
              <a:t>2</a:t>
            </a:r>
          </a:p>
        </p:txBody>
      </p:sp>
      <p:sp>
        <p:nvSpPr>
          <p:cNvPr id="8" name="TextBox 7"/>
          <p:cNvSpPr txBox="1"/>
          <p:nvPr/>
        </p:nvSpPr>
        <p:spPr>
          <a:xfrm>
            <a:off x="2653932" y="147711"/>
            <a:ext cx="697133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 </a:t>
            </a:r>
            <a:r>
              <a:rPr kumimoji="0" lang="pt-BR" sz="2000" b="1" i="0" u="none" strike="noStrike" kern="1200" cap="none" spc="-6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vi-VN" sz="2000" b="1" i="0" u="none" strike="noStrike" kern="1200" cap="none" spc="-6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 NỘI DUNG LỚN ĐÃ ĐƯỢC BÃI BỎ HOẶC SỬA ĐỔI, BỔ SUNG</a:t>
            </a:r>
            <a:endParaRPr kumimoji="0" lang="en-US" sz="2000" b="0" i="0" u="none" strike="noStrike" kern="1200" cap="none" spc="0" normalizeH="0" baseline="0" noProof="0" dirty="0">
              <a:ln>
                <a:noFill/>
              </a:ln>
              <a:solidFill>
                <a:prstClr val="black"/>
              </a:solidFill>
              <a:effectLst/>
              <a:uLnTx/>
              <a:uFillTx/>
              <a:latin typeface=".VnTime" panose="020B7200000000000000"/>
              <a:ea typeface="Times New Roman" panose="02020603050405020304" pitchFamily="18" charset="0"/>
              <a:cs typeface="Times New Roman" panose="02020603050405020304" pitchFamily="18" charset="0"/>
            </a:endParaRPr>
          </a:p>
        </p:txBody>
      </p:sp>
      <p:sp>
        <p:nvSpPr>
          <p:cNvPr id="13" name="TextBox 12"/>
          <p:cNvSpPr txBox="1"/>
          <p:nvPr/>
        </p:nvSpPr>
        <p:spPr>
          <a:xfrm>
            <a:off x="673769" y="1437680"/>
            <a:ext cx="3510329" cy="777777"/>
          </a:xfrm>
          <a:prstGeom prst="rect">
            <a:avLst/>
          </a:prstGeom>
          <a:solidFill>
            <a:srgbClr val="FFFF00"/>
          </a:solidFill>
        </p:spPr>
        <p:txBody>
          <a:bodyPr wrap="square" rtlCol="0">
            <a:spAutoFit/>
          </a:bodyPr>
          <a:lstStyle/>
          <a:p>
            <a:pPr indent="365760" algn="just">
              <a:lnSpc>
                <a:spcPct val="115000"/>
              </a:lnSpc>
              <a:spcBef>
                <a:spcPts val="400"/>
              </a:spcBef>
              <a:spcAft>
                <a:spcPts val="400"/>
              </a:spcAft>
            </a:pP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7.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hạng</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lái</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xe</a:t>
            </a:r>
            <a:endParaRPr lang="en-US" sz="20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8" name="TextBox 17"/>
          <p:cNvSpPr txBox="1"/>
          <p:nvPr/>
        </p:nvSpPr>
        <p:spPr>
          <a:xfrm>
            <a:off x="5631299" y="1421150"/>
            <a:ext cx="5832910" cy="709233"/>
          </a:xfrm>
          <a:prstGeom prst="rect">
            <a:avLst/>
          </a:prstGeom>
          <a:solidFill>
            <a:srgbClr val="FFC000"/>
          </a:solidFill>
        </p:spPr>
        <p:txBody>
          <a:bodyPr wrap="square" rtlCol="0">
            <a:spAutoFit/>
          </a:bodyPr>
          <a:lstStyle/>
          <a:p>
            <a:pPr marL="0" marR="0" lvl="0" indent="365760" algn="just" defTabSz="914400" rtl="0" eaLnBrk="1" fontAlgn="auto" latinLnBrk="0" hangingPunct="1">
              <a:lnSpc>
                <a:spcPct val="115000"/>
              </a:lnSpc>
              <a:spcBef>
                <a:spcPts val="400"/>
              </a:spcBef>
              <a:spcAft>
                <a:spcPts val="400"/>
              </a:spcAft>
              <a:buClrTx/>
              <a:buSzTx/>
              <a:buFontTx/>
              <a:buNone/>
              <a:tabLst/>
              <a:defRPr/>
            </a:pPr>
            <a:r>
              <a:rPr lang="en-US" sz="1800" kern="100" dirty="0" err="1">
                <a:effectLst/>
                <a:latin typeface="Times New Roman" panose="02020603050405020304" pitchFamily="18" charset="0"/>
                <a:ea typeface="Times New Roman" panose="02020603050405020304" pitchFamily="18" charset="0"/>
              </a:rPr>
              <a:t>Luật</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Trật</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tự</a:t>
            </a:r>
            <a:r>
              <a:rPr lang="en-US" sz="1800" kern="100" dirty="0">
                <a:effectLst/>
                <a:latin typeface="Times New Roman" panose="02020603050405020304" pitchFamily="18" charset="0"/>
                <a:ea typeface="Times New Roman" panose="02020603050405020304" pitchFamily="18" charset="0"/>
              </a:rPr>
              <a:t>, an </a:t>
            </a:r>
            <a:r>
              <a:rPr lang="en-US" sz="1800" kern="100" dirty="0" err="1">
                <a:effectLst/>
                <a:latin typeface="Times New Roman" panose="02020603050405020304" pitchFamily="18" charset="0"/>
                <a:ea typeface="Times New Roman" panose="02020603050405020304" pitchFamily="18" charset="0"/>
              </a:rPr>
              <a:t>toàn</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giao</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thông</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đường</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bộ</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đã</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quy</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định</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về</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điểm</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trừ</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điểm</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của</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GPLX</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Điều</a:t>
            </a:r>
            <a:r>
              <a:rPr lang="en-US" sz="1800" kern="100" dirty="0">
                <a:effectLst/>
                <a:latin typeface="Times New Roman" panose="02020603050405020304" pitchFamily="18" charset="0"/>
                <a:ea typeface="Times New Roman" panose="02020603050405020304" pitchFamily="18" charset="0"/>
              </a:rPr>
              <a:t> 58)</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19" name="TextBox 18"/>
          <p:cNvSpPr txBox="1"/>
          <p:nvPr/>
        </p:nvSpPr>
        <p:spPr>
          <a:xfrm>
            <a:off x="606392" y="2415521"/>
            <a:ext cx="10860678" cy="3571747"/>
          </a:xfrm>
          <a:prstGeom prst="rect">
            <a:avLst/>
          </a:prstGeom>
          <a:noFill/>
        </p:spPr>
        <p:txBody>
          <a:bodyPr wrap="square" rtlCol="0">
            <a:spAutoFit/>
          </a:bodyPr>
          <a:lstStyle/>
          <a:p>
            <a:pPr indent="365760" algn="just">
              <a:lnSpc>
                <a:spcPct val="115000"/>
              </a:lnSpc>
              <a:spcBef>
                <a:spcPts val="400"/>
              </a:spcBef>
              <a:spcAft>
                <a:spcPts val="400"/>
              </a:spcAft>
            </a:pP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hạng</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GPLX</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GTĐB</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2008,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nhằm</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hạng</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GPLX</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1968,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cam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Cộng</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kí</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nhập</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phí</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GPLX</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du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du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mại</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ráp</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nhập</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khẩu</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tiện</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hạng</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tiện</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ea typeface="Times New Roman" panose="02020603050405020304" pitchFamily="18" charset="0"/>
                <a:cs typeface="Times New Roman" panose="02020603050405020304" pitchFamily="18" charset="0"/>
              </a:rPr>
              <a:t>GPLX</a:t>
            </a:r>
            <a:r>
              <a:rPr lang="en-US" sz="22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3" name="Straight Arrow Connector 2"/>
          <p:cNvCxnSpPr/>
          <p:nvPr/>
        </p:nvCxnSpPr>
        <p:spPr>
          <a:xfrm>
            <a:off x="4321705" y="1824522"/>
            <a:ext cx="1171987" cy="0"/>
          </a:xfrm>
          <a:prstGeom prst="straightConnector1">
            <a:avLst/>
          </a:prstGeom>
          <a:ln>
            <a:solidFill>
              <a:srgbClr val="FF0000"/>
            </a:solidFill>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503269009"/>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Times New Roman" panose="02020603050405020304" pitchFamily="18" charset="0"/>
                <a:ea typeface="Tiffany" pitchFamily="18" charset="0"/>
                <a:cs typeface="Times New Roman" panose="02020603050405020304" pitchFamily="18" charset="0"/>
              </a:rPr>
              <a:t>2</a:t>
            </a:r>
          </a:p>
        </p:txBody>
      </p:sp>
      <p:sp>
        <p:nvSpPr>
          <p:cNvPr id="8" name="TextBox 7"/>
          <p:cNvSpPr txBox="1"/>
          <p:nvPr/>
        </p:nvSpPr>
        <p:spPr>
          <a:xfrm>
            <a:off x="2653932" y="147711"/>
            <a:ext cx="697133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 </a:t>
            </a:r>
            <a:r>
              <a:rPr kumimoji="0" lang="pt-BR" sz="2000" b="1" i="0" u="none" strike="noStrike" kern="1200" cap="none" spc="-6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vi-VN" sz="2000" b="1" i="0" u="none" strike="noStrike" kern="1200" cap="none" spc="-6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 NỘI DUNG LỚN ĐÃ ĐƯỢC BÃI BỎ HOẶC SỬA ĐỔI, BỔ SUNG</a:t>
            </a:r>
            <a:endParaRPr kumimoji="0" lang="en-US" sz="2000" b="0" i="0" u="none" strike="noStrike" kern="1200" cap="none" spc="0" normalizeH="0" baseline="0" noProof="0" dirty="0">
              <a:ln>
                <a:noFill/>
              </a:ln>
              <a:solidFill>
                <a:prstClr val="black"/>
              </a:solidFill>
              <a:effectLst/>
              <a:uLnTx/>
              <a:uFillTx/>
              <a:latin typeface=".VnTime" panose="020B7200000000000000"/>
              <a:ea typeface="Times New Roman" panose="02020603050405020304" pitchFamily="18" charset="0"/>
              <a:cs typeface="Times New Roman" panose="02020603050405020304" pitchFamily="18" charset="0"/>
            </a:endParaRPr>
          </a:p>
        </p:txBody>
      </p:sp>
      <p:sp>
        <p:nvSpPr>
          <p:cNvPr id="13" name="TextBox 12"/>
          <p:cNvSpPr txBox="1"/>
          <p:nvPr/>
        </p:nvSpPr>
        <p:spPr>
          <a:xfrm>
            <a:off x="673769" y="1066972"/>
            <a:ext cx="3510329" cy="1485663"/>
          </a:xfrm>
          <a:prstGeom prst="rect">
            <a:avLst/>
          </a:prstGeom>
          <a:solidFill>
            <a:srgbClr val="FFFF00"/>
          </a:solidFill>
        </p:spPr>
        <p:txBody>
          <a:bodyPr wrap="square" rtlCol="0">
            <a:spAutoFit/>
          </a:bodyPr>
          <a:lstStyle/>
          <a:p>
            <a:pPr indent="365760" algn="just">
              <a:lnSpc>
                <a:spcPct val="115000"/>
              </a:lnSpc>
              <a:spcBef>
                <a:spcPts val="400"/>
              </a:spcBef>
              <a:spcAft>
                <a:spcPts val="400"/>
              </a:spcAft>
            </a:pP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8</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khiển</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tiện</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tờ</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khoản</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GB"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tử</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8" name="TextBox 17"/>
          <p:cNvSpPr txBox="1"/>
          <p:nvPr/>
        </p:nvSpPr>
        <p:spPr>
          <a:xfrm>
            <a:off x="5631299" y="1421150"/>
            <a:ext cx="5832910" cy="709233"/>
          </a:xfrm>
          <a:prstGeom prst="rect">
            <a:avLst/>
          </a:prstGeom>
          <a:solidFill>
            <a:srgbClr val="FFC000"/>
          </a:solidFill>
        </p:spPr>
        <p:txBody>
          <a:bodyPr wrap="square" rtlCol="0">
            <a:spAutoFit/>
          </a:bodyPr>
          <a:lstStyle/>
          <a:p>
            <a:pPr marL="0" marR="0" lvl="0" indent="365760" algn="just" defTabSz="914400" rtl="0" eaLnBrk="1" fontAlgn="auto" latinLnBrk="0" hangingPunct="1">
              <a:lnSpc>
                <a:spcPct val="115000"/>
              </a:lnSpc>
              <a:spcBef>
                <a:spcPts val="400"/>
              </a:spcBef>
              <a:spcAft>
                <a:spcPts val="400"/>
              </a:spcAft>
              <a:buClrTx/>
              <a:buSzTx/>
              <a:buFontTx/>
              <a:buNone/>
              <a:tabLst/>
              <a:defRPr/>
            </a:pPr>
            <a:r>
              <a:rPr lang="en-US" sz="1800" kern="100" dirty="0" err="1">
                <a:effectLst/>
                <a:latin typeface="Times New Roman" panose="02020603050405020304" pitchFamily="18" charset="0"/>
                <a:ea typeface="Times New Roman" panose="02020603050405020304" pitchFamily="18" charset="0"/>
              </a:rPr>
              <a:t>Luật</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Trật</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tự</a:t>
            </a:r>
            <a:r>
              <a:rPr lang="en-US" sz="1800" kern="100" dirty="0">
                <a:effectLst/>
                <a:latin typeface="Times New Roman" panose="02020603050405020304" pitchFamily="18" charset="0"/>
                <a:ea typeface="Times New Roman" panose="02020603050405020304" pitchFamily="18" charset="0"/>
              </a:rPr>
              <a:t>, an </a:t>
            </a:r>
            <a:r>
              <a:rPr lang="en-US" sz="1800" kern="100" dirty="0" err="1">
                <a:effectLst/>
                <a:latin typeface="Times New Roman" panose="02020603050405020304" pitchFamily="18" charset="0"/>
                <a:ea typeface="Times New Roman" panose="02020603050405020304" pitchFamily="18" charset="0"/>
              </a:rPr>
              <a:t>toàn</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giao</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thông</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đường</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bộ</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đã</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quy</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định</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tại</a:t>
            </a:r>
            <a:r>
              <a:rPr lang="en-US" sz="1800" kern="100" dirty="0">
                <a:effectLst/>
                <a:latin typeface="Times New Roman" panose="02020603050405020304" pitchFamily="18" charset="0"/>
                <a:ea typeface="Times New Roman" panose="02020603050405020304" pitchFamily="18" charset="0"/>
              </a:rPr>
              <a:t> </a:t>
            </a:r>
            <a:r>
              <a:rPr lang="nl-NL" sz="1800" kern="100" dirty="0">
                <a:effectLst/>
                <a:latin typeface="Times New Roman" panose="02020603050405020304" pitchFamily="18" charset="0"/>
                <a:ea typeface="Times New Roman" panose="02020603050405020304" pitchFamily="18" charset="0"/>
              </a:rPr>
              <a:t>Khoản 3 Điều 56</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19" name="TextBox 18"/>
          <p:cNvSpPr txBox="1"/>
          <p:nvPr/>
        </p:nvSpPr>
        <p:spPr>
          <a:xfrm>
            <a:off x="606392" y="2600876"/>
            <a:ext cx="10860678" cy="4063677"/>
          </a:xfrm>
          <a:prstGeom prst="rect">
            <a:avLst/>
          </a:prstGeom>
          <a:noFill/>
        </p:spPr>
        <p:txBody>
          <a:bodyPr wrap="square" rtlCol="0">
            <a:spAutoFit/>
          </a:bodyPr>
          <a:lstStyle/>
          <a:p>
            <a:pPr indent="365760" algn="just">
              <a:lnSpc>
                <a:spcPct val="115000"/>
              </a:lnSpc>
              <a:spcBef>
                <a:spcPts val="400"/>
              </a:spcBef>
              <a:spcAft>
                <a:spcPts val="400"/>
              </a:spcAft>
            </a:pPr>
            <a:r>
              <a:rPr lang="nl-NL" sz="2200" kern="100" dirty="0">
                <a:effectLst/>
                <a:latin typeface="Times New Roman" panose="02020603050405020304" pitchFamily="18" charset="0"/>
                <a:ea typeface="Times New Roman" panose="02020603050405020304" pitchFamily="18" charset="0"/>
                <a:cs typeface="Times New Roman" panose="02020603050405020304" pitchFamily="18" charset="0"/>
              </a:rPr>
              <a:t>Khi thông tin của các giấy tờ (gồm: Chứng nhận đăng ký xe; Chứng nhận kiểm định an toàn kỹ thuật và bảo vệ môi trường của phương tiện; Chứng nhận bảo hiểm trách nhiệm bắt buộc trách nhiệm dân sự của chủ xe cơ giới; Giấy phép lái xe) đã được tích hợp, cập nhật trong căn cước điện tử, tài khoản định danh điện tử trên Ứng dụng định danh quốc gia -VNeID, thì lực lượng chức năng thực hiện việc kiểm tra, kiểm soát thông qua thông tin trong căn cước điện tử, tài khoản định danh điện tử trên Ứng dụng định danh quốc gia -VNeID, có giá trị như kiểm tra trực tiếp giấy tờ đó (Khoản 3 Điều 56). </a:t>
            </a:r>
            <a:endParaRPr lang="en-US" sz="2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indent="365760" algn="just">
              <a:lnSpc>
                <a:spcPct val="115000"/>
              </a:lnSpc>
              <a:spcBef>
                <a:spcPts val="400"/>
              </a:spcBef>
              <a:spcAft>
                <a:spcPts val="400"/>
              </a:spcAft>
            </a:pPr>
            <a:r>
              <a:rPr lang="nl-NL" sz="2200" kern="100" dirty="0">
                <a:effectLst/>
                <a:latin typeface="Times New Roman" panose="02020603050405020304" pitchFamily="18" charset="0"/>
                <a:ea typeface="Times New Roman" panose="02020603050405020304" pitchFamily="18" charset="0"/>
                <a:cs typeface="Times New Roman" panose="02020603050405020304" pitchFamily="18" charset="0"/>
              </a:rPr>
              <a:t>Trong quá trình xử lý vi phạm mà người vi phạm xuất trình giấy tờ qua Ứng dụng định danh quốc gia -VNeID thì lực lượng chức năng sẽ tạm giữ, tước giấy tờ trên môi trường điện tử.</a:t>
            </a:r>
            <a:endParaRPr lang="en-US" sz="22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3" name="Straight Arrow Connector 2"/>
          <p:cNvCxnSpPr/>
          <p:nvPr/>
        </p:nvCxnSpPr>
        <p:spPr>
          <a:xfrm>
            <a:off x="4321705" y="1824522"/>
            <a:ext cx="1171987" cy="0"/>
          </a:xfrm>
          <a:prstGeom prst="straightConnector1">
            <a:avLst/>
          </a:prstGeom>
          <a:ln>
            <a:solidFill>
              <a:srgbClr val="FF0000"/>
            </a:solidFill>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530121754"/>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3212198" y="176745"/>
            <a:ext cx="6237171"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I. </a:t>
            </a:r>
            <a:r>
              <a:rPr lang="en-US" sz="2000" b="1" dirty="0" err="1">
                <a:latin typeface="Times New Roman" panose="02020603050405020304" pitchFamily="18" charset="0"/>
                <a:cs typeface="Times New Roman" panose="02020603050405020304" pitchFamily="18" charset="0"/>
              </a:rPr>
              <a:t>SỰ</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CẦN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THIẾT</a:t>
            </a:r>
            <a:r>
              <a:rPr lang="en-US" sz="2000" b="1" dirty="0">
                <a:latin typeface="Times New Roman" panose="02020603050405020304" pitchFamily="18" charset="0"/>
                <a:cs typeface="Times New Roman" panose="02020603050405020304" pitchFamily="18" charset="0"/>
              </a:rPr>
              <a:t> BAN </a:t>
            </a:r>
            <a:r>
              <a:rPr lang="en-US" sz="2000" b="1" dirty="0" err="1">
                <a:latin typeface="Times New Roman" panose="02020603050405020304" pitchFamily="18" charset="0"/>
                <a:cs typeface="Times New Roman" panose="02020603050405020304" pitchFamily="18" charset="0"/>
              </a:rPr>
              <a:t>HÀNH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TƯ</a:t>
            </a:r>
            <a:endParaRPr lang="en-US" sz="2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419726" y="682031"/>
            <a:ext cx="4470933"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1. </a:t>
            </a:r>
            <a:r>
              <a:rPr lang="vi-VN" sz="2800" b="1" dirty="0">
                <a:solidFill>
                  <a:srgbClr val="FF0000"/>
                </a:solidFill>
                <a:latin typeface="Times New Roman" panose="02020603050405020304" pitchFamily="18" charset="0"/>
                <a:cs typeface="Times New Roman" panose="02020603050405020304" pitchFamily="18" charset="0"/>
              </a:rPr>
              <a:t>Cơ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sở</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chính</a:t>
            </a:r>
            <a:r>
              <a:rPr lang="en-US" sz="2800" b="1" dirty="0">
                <a:solidFill>
                  <a:srgbClr val="FF0000"/>
                </a:solidFill>
                <a:latin typeface="Times New Roman" panose="02020603050405020304" pitchFamily="18" charset="0"/>
                <a:cs typeface="Times New Roman" panose="02020603050405020304" pitchFamily="18" charset="0"/>
              </a:rPr>
              <a:t> tri, </a:t>
            </a:r>
            <a:r>
              <a:rPr lang="en-US" sz="2800" b="1" dirty="0" err="1">
                <a:solidFill>
                  <a:srgbClr val="FF0000"/>
                </a:solidFill>
                <a:latin typeface="Times New Roman" panose="02020603050405020304" pitchFamily="18" charset="0"/>
                <a:cs typeface="Times New Roman" panose="02020603050405020304" pitchFamily="18" charset="0"/>
              </a:rPr>
              <a:t>pháp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lý</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921029" y="1944431"/>
            <a:ext cx="2251887" cy="1395535"/>
          </a:xfrm>
          <a:prstGeom prst="rect">
            <a:avLst/>
          </a:prstGeom>
        </p:spPr>
      </p:pic>
      <p:sp>
        <p:nvSpPr>
          <p:cNvPr id="12" name="TextBox 11"/>
          <p:cNvSpPr txBox="1"/>
          <p:nvPr/>
        </p:nvSpPr>
        <p:spPr>
          <a:xfrm>
            <a:off x="385005" y="3339966"/>
            <a:ext cx="3570973" cy="984885"/>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Luật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tự</a:t>
            </a:r>
            <a:r>
              <a:rPr lang="en-US" sz="2000" b="1" dirty="0">
                <a:latin typeface="Times New Roman" panose="02020603050405020304" pitchFamily="18" charset="0"/>
                <a:cs typeface="Times New Roman" panose="02020603050405020304" pitchFamily="18" charset="0"/>
              </a:rPr>
              <a:t>, an </a:t>
            </a:r>
            <a:r>
              <a:rPr lang="en-US" sz="2000" b="1" dirty="0" err="1">
                <a:latin typeface="Times New Roman" panose="02020603050405020304" pitchFamily="18" charset="0"/>
                <a:cs typeface="Times New Roman" panose="02020603050405020304" pitchFamily="18" charset="0"/>
              </a:rPr>
              <a:t>toàn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đường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bộ</a:t>
            </a:r>
            <a:endParaRPr lang="en-US" sz="2000" b="1" dirty="0">
              <a:latin typeface="Times New Roman" panose="02020603050405020304" pitchFamily="18" charset="0"/>
              <a:cs typeface="Times New Roman" panose="02020603050405020304" pitchFamily="18" charset="0"/>
            </a:endParaRPr>
          </a:p>
          <a:p>
            <a:endParaRPr lang="en-US" dirty="0"/>
          </a:p>
        </p:txBody>
      </p:sp>
      <p:cxnSp>
        <p:nvCxnSpPr>
          <p:cNvPr id="13" name="Straight Arrow Connector 12"/>
          <p:cNvCxnSpPr/>
          <p:nvPr/>
        </p:nvCxnSpPr>
        <p:spPr>
          <a:xfrm>
            <a:off x="3311091" y="1944431"/>
            <a:ext cx="2916454"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8" name="TextBox 17"/>
          <p:cNvSpPr txBox="1"/>
          <p:nvPr/>
        </p:nvSpPr>
        <p:spPr>
          <a:xfrm>
            <a:off x="6776185" y="1426855"/>
            <a:ext cx="3368842" cy="1015663"/>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Nhiều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phạm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pháp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luật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cứ</a:t>
            </a:r>
            <a:r>
              <a:rPr lang="en-US" sz="2000" b="1" dirty="0">
                <a:latin typeface="Times New Roman" panose="02020603050405020304" pitchFamily="18" charset="0"/>
                <a:cs typeface="Times New Roman" panose="02020603050405020304" pitchFamily="18" charset="0"/>
              </a:rPr>
              <a:t> ban </a:t>
            </a:r>
            <a:r>
              <a:rPr lang="en-US" sz="2000" b="1" dirty="0" err="1">
                <a:latin typeface="Times New Roman" panose="02020603050405020304" pitchFamily="18" charset="0"/>
                <a:cs typeface="Times New Roman" panose="02020603050405020304" pitchFamily="18" charset="0"/>
              </a:rPr>
              <a:t>hành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tư</a:t>
            </a:r>
            <a:r>
              <a:rPr lang="en-US" sz="2000" b="1" dirty="0">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đã</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thay</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đổi</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5103688" y="3219937"/>
            <a:ext cx="6237172" cy="1800493"/>
          </a:xfrm>
          <a:prstGeom prst="rect">
            <a:avLst/>
          </a:prstGeom>
          <a:noFill/>
        </p:spPr>
        <p:txBody>
          <a:bodyPr wrap="square" rtlCol="0">
            <a:spAutoFit/>
          </a:bodyPr>
          <a:lstStyle/>
          <a:p>
            <a:pPr>
              <a:spcBef>
                <a:spcPts val="600"/>
              </a:spcBef>
            </a:pP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Kết luận số 19-KL/TW ngày 14/10/2021 </a:t>
            </a:r>
            <a:endParaRPr lang="en-US" sz="2400" b="1" dirty="0">
              <a:latin typeface="Times New Roman" panose="02020603050405020304" pitchFamily="18" charset="0"/>
              <a:cs typeface="Times New Roman" panose="02020603050405020304" pitchFamily="18" charset="0"/>
            </a:endParaRPr>
          </a:p>
          <a:p>
            <a:pPr>
              <a:spcBef>
                <a:spcPts val="600"/>
              </a:spcBef>
            </a:pP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Chỉ thị số 23-CT/TW ngày 25/5/2023 </a:t>
            </a:r>
          </a:p>
          <a:p>
            <a:pPr>
              <a:spcBef>
                <a:spcPts val="600"/>
              </a:spcBef>
            </a:pP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Kết luận số 45-KL/TW ngày 01/02/2019</a:t>
            </a:r>
          </a:p>
          <a:p>
            <a:pPr>
              <a:spcBef>
                <a:spcPts val="600"/>
              </a:spcBef>
            </a:pP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Nghị quyết số 27-NQ/TW ngày 09/11/2022 </a:t>
            </a:r>
          </a:p>
        </p:txBody>
      </p:sp>
      <p:sp>
        <p:nvSpPr>
          <p:cNvPr id="20" name="Arrow: Down 19"/>
          <p:cNvSpPr/>
          <p:nvPr/>
        </p:nvSpPr>
        <p:spPr>
          <a:xfrm>
            <a:off x="8133347" y="2616628"/>
            <a:ext cx="484632" cy="6102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055" y="5474564"/>
            <a:ext cx="1331492" cy="876836"/>
          </a:xfrm>
          <a:prstGeom prst="rect">
            <a:avLst/>
          </a:prstGeom>
        </p:spPr>
      </p:pic>
    </p:spTree>
    <p:extLst>
      <p:ext uri="{BB962C8B-B14F-4D97-AF65-F5344CB8AC3E}">
        <p14:creationId xmlns:p14="http://schemas.microsoft.com/office/powerpoint/2010/main" val="2592322894"/>
      </p:ext>
    </p:extLst>
  </p:cSld>
  <p:clrMapOvr>
    <a:masterClrMapping/>
  </p:clrMapOvr>
  <mc:AlternateContent xmlns:mc="http://schemas.openxmlformats.org/markup-compatibility/2006" xmlns:p14="http://schemas.microsoft.com/office/powerpoint/2010/main">
    <mc:Choice Requires="p14">
      <p:transition p14:dur="250">
        <p:split orient="vert"/>
        <p:sndAc>
          <p:endSnd/>
        </p:sndAc>
      </p:transition>
    </mc:Choice>
    <mc:Fallback xmlns="">
      <p:transition>
        <p:split orient="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 calcmode="lin" valueType="num">
                                      <p:cBhvr>
                                        <p:cTn id="13" dur="500" fill="hold"/>
                                        <p:tgtEl>
                                          <p:spTgt spid="1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anim calcmode="lin" valueType="num">
                                      <p:cBhvr>
                                        <p:cTn id="19" dur="500" fill="hold"/>
                                        <p:tgtEl>
                                          <p:spTgt spid="1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9">
                                            <p:txEl>
                                              <p:pRg st="3" end="3"/>
                                            </p:txEl>
                                          </p:spTgt>
                                        </p:tgtEl>
                                        <p:attrNameLst>
                                          <p:attrName>style.visibility</p:attrName>
                                        </p:attrNameLst>
                                      </p:cBhvr>
                                      <p:to>
                                        <p:strVal val="visible"/>
                                      </p:to>
                                    </p:set>
                                    <p:anim calcmode="lin" valueType="num">
                                      <p:cBhvr>
                                        <p:cTn id="25" dur="500" fill="hold"/>
                                        <p:tgtEl>
                                          <p:spTgt spid="1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9">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Times New Roman" panose="02020603050405020304" pitchFamily="18" charset="0"/>
                <a:ea typeface="Tiffany" pitchFamily="18" charset="0"/>
                <a:cs typeface="Times New Roman" panose="02020603050405020304" pitchFamily="18" charset="0"/>
              </a:rPr>
              <a:t>2</a:t>
            </a:r>
          </a:p>
        </p:txBody>
      </p:sp>
      <p:sp>
        <p:nvSpPr>
          <p:cNvPr id="8" name="TextBox 7"/>
          <p:cNvSpPr txBox="1"/>
          <p:nvPr/>
        </p:nvSpPr>
        <p:spPr>
          <a:xfrm>
            <a:off x="2653932" y="147711"/>
            <a:ext cx="697133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 </a:t>
            </a:r>
            <a:r>
              <a:rPr kumimoji="0" lang="pt-BR" sz="2000" b="1" i="0" u="none" strike="noStrike" kern="1200" cap="none" spc="-6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vi-VN" sz="2000" b="1" i="0" u="none" strike="noStrike" kern="1200" cap="none" spc="-6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 NỘI DUNG LỚN ĐÃ ĐƯỢC BÃI BỎ HOẶC SỬA ĐỔI, BỔ SUNG</a:t>
            </a:r>
            <a:endParaRPr kumimoji="0" lang="en-US" sz="2000" b="0" i="0" u="none" strike="noStrike" kern="1200" cap="none" spc="0" normalizeH="0" baseline="0" noProof="0" dirty="0">
              <a:ln>
                <a:noFill/>
              </a:ln>
              <a:solidFill>
                <a:prstClr val="black"/>
              </a:solidFill>
              <a:effectLst/>
              <a:uLnTx/>
              <a:uFillTx/>
              <a:latin typeface=".VnTime" panose="020B7200000000000000"/>
              <a:ea typeface="Times New Roman" panose="02020603050405020304" pitchFamily="18" charset="0"/>
              <a:cs typeface="Times New Roman" panose="02020603050405020304" pitchFamily="18" charset="0"/>
            </a:endParaRPr>
          </a:p>
        </p:txBody>
      </p:sp>
      <p:sp>
        <p:nvSpPr>
          <p:cNvPr id="13" name="TextBox 12"/>
          <p:cNvSpPr txBox="1"/>
          <p:nvPr/>
        </p:nvSpPr>
        <p:spPr>
          <a:xfrm>
            <a:off x="673769" y="1400608"/>
            <a:ext cx="3510329" cy="777777"/>
          </a:xfrm>
          <a:prstGeom prst="rect">
            <a:avLst/>
          </a:prstGeom>
          <a:solidFill>
            <a:srgbClr val="FFFF00"/>
          </a:solidFill>
        </p:spPr>
        <p:txBody>
          <a:bodyPr wrap="square" rtlCol="0">
            <a:spAutoFit/>
          </a:bodyPr>
          <a:lstStyle/>
          <a:p>
            <a:pPr indent="365760" algn="just">
              <a:lnSpc>
                <a:spcPct val="115000"/>
              </a:lnSpc>
              <a:spcBef>
                <a:spcPts val="400"/>
              </a:spcBef>
              <a:spcAft>
                <a:spcPts val="400"/>
              </a:spcAft>
            </a:pP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9.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Quỹ</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thiểu</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thiệt</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TNGT</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8" name="TextBox 17"/>
          <p:cNvSpPr txBox="1"/>
          <p:nvPr/>
        </p:nvSpPr>
        <p:spPr>
          <a:xfrm>
            <a:off x="5631299" y="1421150"/>
            <a:ext cx="5832910" cy="709233"/>
          </a:xfrm>
          <a:prstGeom prst="rect">
            <a:avLst/>
          </a:prstGeom>
          <a:solidFill>
            <a:srgbClr val="FFC000"/>
          </a:solidFill>
        </p:spPr>
        <p:txBody>
          <a:bodyPr wrap="square" rtlCol="0">
            <a:spAutoFit/>
          </a:bodyPr>
          <a:lstStyle/>
          <a:p>
            <a:pPr marL="0" marR="0" lvl="0" indent="365760" algn="just" defTabSz="914400" rtl="0" eaLnBrk="1" fontAlgn="auto" latinLnBrk="0" hangingPunct="1">
              <a:lnSpc>
                <a:spcPct val="115000"/>
              </a:lnSpc>
              <a:spcBef>
                <a:spcPts val="400"/>
              </a:spcBef>
              <a:spcAft>
                <a:spcPts val="400"/>
              </a:spcAft>
              <a:buClrTx/>
              <a:buSzTx/>
              <a:buFontTx/>
              <a:buNone/>
              <a:tabLst/>
              <a:defRPr/>
            </a:pPr>
            <a:r>
              <a:rPr lang="en-US" sz="1800" kern="100" dirty="0" err="1">
                <a:effectLst/>
                <a:latin typeface="Times New Roman" panose="02020603050405020304" pitchFamily="18" charset="0"/>
                <a:ea typeface="Times New Roman" panose="02020603050405020304" pitchFamily="18" charset="0"/>
              </a:rPr>
              <a:t>Luật</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Trật</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tự</a:t>
            </a:r>
            <a:r>
              <a:rPr lang="en-US" sz="1800" kern="100" dirty="0">
                <a:effectLst/>
                <a:latin typeface="Times New Roman" panose="02020603050405020304" pitchFamily="18" charset="0"/>
                <a:ea typeface="Times New Roman" panose="02020603050405020304" pitchFamily="18" charset="0"/>
              </a:rPr>
              <a:t>, an </a:t>
            </a:r>
            <a:r>
              <a:rPr lang="en-US" sz="1800" kern="100" dirty="0" err="1">
                <a:effectLst/>
                <a:latin typeface="Times New Roman" panose="02020603050405020304" pitchFamily="18" charset="0"/>
                <a:ea typeface="Times New Roman" panose="02020603050405020304" pitchFamily="18" charset="0"/>
              </a:rPr>
              <a:t>toàn</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giao</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thông</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đường</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bộ</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đã</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quy</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định</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về</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điểm</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trừ</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điểm</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của</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GPLX</a:t>
            </a:r>
            <a:r>
              <a:rPr lang="en-US" sz="1800" kern="100" dirty="0">
                <a:effectLst/>
                <a:latin typeface="Times New Roman" panose="02020603050405020304" pitchFamily="18" charset="0"/>
                <a:ea typeface="Times New Roman" panose="02020603050405020304" pitchFamily="18" charset="0"/>
              </a:rPr>
              <a:t> (</a:t>
            </a:r>
            <a:r>
              <a:rPr lang="en-US" sz="1800" kern="100" dirty="0" err="1">
                <a:effectLst/>
                <a:latin typeface="Times New Roman" panose="02020603050405020304" pitchFamily="18" charset="0"/>
                <a:ea typeface="Times New Roman" panose="02020603050405020304" pitchFamily="18" charset="0"/>
              </a:rPr>
              <a:t>Điều</a:t>
            </a:r>
            <a:r>
              <a:rPr lang="en-US" sz="1800" kern="100" dirty="0">
                <a:effectLst/>
                <a:latin typeface="Times New Roman" panose="02020603050405020304" pitchFamily="18" charset="0"/>
                <a:ea typeface="Times New Roman" panose="02020603050405020304" pitchFamily="18" charset="0"/>
              </a:rPr>
              <a:t> 58)</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19" name="TextBox 18"/>
          <p:cNvSpPr txBox="1"/>
          <p:nvPr/>
        </p:nvSpPr>
        <p:spPr>
          <a:xfrm>
            <a:off x="606392" y="2600876"/>
            <a:ext cx="10860678" cy="3255378"/>
          </a:xfrm>
          <a:prstGeom prst="rect">
            <a:avLst/>
          </a:prstGeom>
          <a:noFill/>
        </p:spPr>
        <p:txBody>
          <a:bodyPr wrap="square" rtlCol="0">
            <a:spAutoFit/>
          </a:bodyPr>
          <a:lstStyle/>
          <a:p>
            <a:pPr indent="365760" algn="just">
              <a:lnSpc>
                <a:spcPct val="115000"/>
              </a:lnSpc>
              <a:spcBef>
                <a:spcPts val="400"/>
              </a:spcBef>
              <a:spcAft>
                <a:spcPts val="400"/>
              </a:spcAft>
            </a:pP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quỹ</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ngân</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huy</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đóng</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Quỹ</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thiểu</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thiệt</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TNGT</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TTATGT</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ràng</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hỗ</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trợ</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TNGT</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thiểu</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thiệt</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TNGT</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quỹ</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hỗ</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trợ</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may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nạn</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TNGT</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nạn</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chóng</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ổn</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quỹ</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khích</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TTATGT</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huy</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TTATGT</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TNGT</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đẩy</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3" name="Straight Arrow Connector 2"/>
          <p:cNvCxnSpPr/>
          <p:nvPr/>
        </p:nvCxnSpPr>
        <p:spPr>
          <a:xfrm>
            <a:off x="4321705" y="1824522"/>
            <a:ext cx="1171987" cy="0"/>
          </a:xfrm>
          <a:prstGeom prst="straightConnector1">
            <a:avLst/>
          </a:prstGeom>
          <a:ln>
            <a:solidFill>
              <a:srgbClr val="FF0000"/>
            </a:solidFill>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02270031"/>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algn="ctr"/>
            <a:fld id="{00000000-1234-1234-1234-123412341234}" type="slidenum">
              <a:rPr lang="en-GB" smtClean="0"/>
              <a:t>61</a:t>
            </a:fld>
            <a:endParaRPr lang="en-GB"/>
          </a:p>
        </p:txBody>
      </p:sp>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Rectangle 7"/>
          <p:cNvSpPr/>
          <p:nvPr/>
        </p:nvSpPr>
        <p:spPr>
          <a:xfrm>
            <a:off x="3139424" y="5241275"/>
            <a:ext cx="5800306" cy="707886"/>
          </a:xfrm>
          <a:prstGeom prst="rect">
            <a:avLst/>
          </a:prstGeom>
          <a:noFill/>
          <a:ln>
            <a:solidFill>
              <a:schemeClr val="bg1"/>
            </a:solidFill>
          </a:ln>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TRÂN TRỌNG CẢM ƠN!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9976" y="86886"/>
            <a:ext cx="460130" cy="571084"/>
          </a:xfrm>
          <a:prstGeom prst="rect">
            <a:avLst/>
          </a:prstGeom>
        </p:spPr>
      </p:pic>
      <p:sp>
        <p:nvSpPr>
          <p:cNvPr id="10" name="Title 1"/>
          <p:cNvSpPr txBox="1"/>
          <p:nvPr/>
        </p:nvSpPr>
        <p:spPr>
          <a:xfrm>
            <a:off x="3944678" y="620688"/>
            <a:ext cx="4284921" cy="978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999999"/>
              </a:buClr>
              <a:buSzPts val="1200"/>
              <a:buFont typeface="Montserrat"/>
              <a:buNone/>
              <a:defRPr sz="1200" b="1" i="0" u="none" strike="noStrike" cap="none" baseline="0">
                <a:solidFill>
                  <a:srgbClr val="999999"/>
                </a:solidFill>
                <a:latin typeface="Montserrat"/>
                <a:ea typeface="Montserrat"/>
                <a:cs typeface="Montserrat"/>
                <a:sym typeface="Montserrat"/>
              </a:defRPr>
            </a:lvl1pPr>
            <a:lvl2pPr marR="0" lvl="1"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2pPr>
            <a:lvl3pPr marR="0" lvl="2"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3pPr>
            <a:lvl4pPr marR="0" lvl="3"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4pPr>
            <a:lvl5pPr marR="0" lvl="4"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5pPr>
            <a:lvl6pPr marR="0" lvl="5"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6pPr>
            <a:lvl7pPr marR="0" lvl="6"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7pPr>
            <a:lvl8pPr marR="0" lvl="7"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8pPr>
            <a:lvl9pPr marR="0" lvl="8"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9pPr>
          </a:lstStyle>
          <a:p>
            <a:r>
              <a:rPr lang="en-US" sz="2000" dirty="0" err="1">
                <a:solidFill>
                  <a:srgbClr val="C00000"/>
                </a:solidFill>
                <a:latin typeface="Times New Roman" panose="02020603050405020304" pitchFamily="18" charset="0"/>
                <a:cs typeface="Times New Roman" panose="02020603050405020304" pitchFamily="18" charset="0"/>
              </a:rPr>
              <a:t>PHÒNG</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CẢNH</a:t>
            </a:r>
            <a:r>
              <a:rPr lang="en-US" sz="2000" dirty="0">
                <a:solidFill>
                  <a:srgbClr val="C00000"/>
                </a:solidFill>
                <a:latin typeface="Times New Roman" panose="02020603050405020304" pitchFamily="18" charset="0"/>
                <a:cs typeface="Times New Roman" panose="02020603050405020304" pitchFamily="18" charset="0"/>
              </a:rPr>
              <a:t> SÁT GIAO THÔNG</a:t>
            </a:r>
            <a:endParaRPr lang="vi-VN" sz="2000" dirty="0">
              <a:solidFill>
                <a:srgbClr val="C00000"/>
              </a:solidFill>
              <a:latin typeface="Times New Roman" panose="02020603050405020304" pitchFamily="18" charset="0"/>
              <a:cs typeface="Times New Roman" panose="02020603050405020304" pitchFamily="18" charset="0"/>
            </a:endParaRPr>
          </a:p>
        </p:txBody>
      </p:sp>
      <p:pic>
        <p:nvPicPr>
          <p:cNvPr id="1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9738" y="1112033"/>
            <a:ext cx="7120736" cy="415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4328" y="5241275"/>
            <a:ext cx="1559856" cy="1027222"/>
          </a:xfrm>
          <a:prstGeom prst="rect">
            <a:avLst/>
          </a:prstGeom>
        </p:spPr>
      </p:pic>
      <p:pic>
        <p:nvPicPr>
          <p:cNvPr id="13" name="Content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4263" y="4760214"/>
            <a:ext cx="1394731" cy="16700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glitter pattern="hexago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3212198" y="176745"/>
            <a:ext cx="6237171"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I. </a:t>
            </a:r>
            <a:r>
              <a:rPr lang="en-US" sz="2000" b="1" dirty="0" err="1">
                <a:latin typeface="Times New Roman" panose="02020603050405020304" pitchFamily="18" charset="0"/>
                <a:cs typeface="Times New Roman" panose="02020603050405020304" pitchFamily="18" charset="0"/>
              </a:rPr>
              <a:t>SỰ</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CẦN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THIẾT</a:t>
            </a:r>
            <a:r>
              <a:rPr lang="en-US" sz="2000" b="1" dirty="0">
                <a:latin typeface="Times New Roman" panose="02020603050405020304" pitchFamily="18" charset="0"/>
                <a:cs typeface="Times New Roman" panose="02020603050405020304" pitchFamily="18" charset="0"/>
              </a:rPr>
              <a:t> BAN </a:t>
            </a:r>
            <a:r>
              <a:rPr lang="en-US" sz="2000" b="1" dirty="0" err="1">
                <a:latin typeface="Times New Roman" panose="02020603050405020304" pitchFamily="18" charset="0"/>
                <a:cs typeface="Times New Roman" panose="02020603050405020304" pitchFamily="18" charset="0"/>
              </a:rPr>
              <a:t>HÀNH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TƯ</a:t>
            </a:r>
            <a:endParaRPr lang="en-US" sz="2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419726" y="682031"/>
            <a:ext cx="4470933"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1. </a:t>
            </a:r>
            <a:r>
              <a:rPr lang="vi-VN" sz="2800" b="1" dirty="0">
                <a:solidFill>
                  <a:srgbClr val="FF0000"/>
                </a:solidFill>
                <a:latin typeface="Times New Roman" panose="02020603050405020304" pitchFamily="18" charset="0"/>
                <a:cs typeface="Times New Roman" panose="02020603050405020304" pitchFamily="18" charset="0"/>
              </a:rPr>
              <a:t>Cơ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sở</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chính</a:t>
            </a:r>
            <a:r>
              <a:rPr lang="en-US" sz="2800" b="1" dirty="0">
                <a:solidFill>
                  <a:srgbClr val="FF0000"/>
                </a:solidFill>
                <a:latin typeface="Times New Roman" panose="02020603050405020304" pitchFamily="18" charset="0"/>
                <a:cs typeface="Times New Roman" panose="02020603050405020304" pitchFamily="18" charset="0"/>
              </a:rPr>
              <a:t> tri, </a:t>
            </a:r>
            <a:r>
              <a:rPr lang="en-US" sz="2800" b="1" dirty="0" err="1">
                <a:solidFill>
                  <a:srgbClr val="FF0000"/>
                </a:solidFill>
                <a:latin typeface="Times New Roman" panose="02020603050405020304" pitchFamily="18" charset="0"/>
                <a:cs typeface="Times New Roman" panose="02020603050405020304" pitchFamily="18" charset="0"/>
              </a:rPr>
              <a:t>pháp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lý</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921029" y="1944431"/>
            <a:ext cx="2251887" cy="1395535"/>
          </a:xfrm>
          <a:prstGeom prst="rect">
            <a:avLst/>
          </a:prstGeom>
        </p:spPr>
      </p:pic>
      <p:sp>
        <p:nvSpPr>
          <p:cNvPr id="12" name="TextBox 11"/>
          <p:cNvSpPr txBox="1"/>
          <p:nvPr/>
        </p:nvSpPr>
        <p:spPr>
          <a:xfrm>
            <a:off x="385005" y="3339966"/>
            <a:ext cx="3570973" cy="984885"/>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Luật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tự</a:t>
            </a:r>
            <a:r>
              <a:rPr lang="en-US" sz="2000" b="1" dirty="0">
                <a:latin typeface="Times New Roman" panose="02020603050405020304" pitchFamily="18" charset="0"/>
                <a:cs typeface="Times New Roman" panose="02020603050405020304" pitchFamily="18" charset="0"/>
              </a:rPr>
              <a:t>, an </a:t>
            </a:r>
            <a:r>
              <a:rPr lang="en-US" sz="2000" b="1" dirty="0" err="1">
                <a:latin typeface="Times New Roman" panose="02020603050405020304" pitchFamily="18" charset="0"/>
                <a:cs typeface="Times New Roman" panose="02020603050405020304" pitchFamily="18" charset="0"/>
              </a:rPr>
              <a:t>toàn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đường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bộ</a:t>
            </a:r>
            <a:endParaRPr lang="en-US" sz="2000" b="1" dirty="0">
              <a:latin typeface="Times New Roman" panose="02020603050405020304" pitchFamily="18" charset="0"/>
              <a:cs typeface="Times New Roman" panose="02020603050405020304" pitchFamily="18" charset="0"/>
            </a:endParaRPr>
          </a:p>
          <a:p>
            <a:endParaRPr lang="en-US" dirty="0"/>
          </a:p>
        </p:txBody>
      </p:sp>
      <p:cxnSp>
        <p:nvCxnSpPr>
          <p:cNvPr id="13" name="Straight Arrow Connector 12"/>
          <p:cNvCxnSpPr/>
          <p:nvPr/>
        </p:nvCxnSpPr>
        <p:spPr>
          <a:xfrm>
            <a:off x="3311091" y="1944431"/>
            <a:ext cx="2916454"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8" name="TextBox 17"/>
          <p:cNvSpPr txBox="1"/>
          <p:nvPr/>
        </p:nvSpPr>
        <p:spPr>
          <a:xfrm>
            <a:off x="6776185" y="1426855"/>
            <a:ext cx="3368842" cy="1015663"/>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Nhiều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phạm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pháp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luật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cứ</a:t>
            </a:r>
            <a:r>
              <a:rPr lang="en-US" sz="2000" b="1" dirty="0">
                <a:latin typeface="Times New Roman" panose="02020603050405020304" pitchFamily="18" charset="0"/>
                <a:cs typeface="Times New Roman" panose="02020603050405020304" pitchFamily="18" charset="0"/>
              </a:rPr>
              <a:t> ban </a:t>
            </a:r>
            <a:r>
              <a:rPr lang="en-US" sz="2000" b="1" dirty="0" err="1">
                <a:latin typeface="Times New Roman" panose="02020603050405020304" pitchFamily="18" charset="0"/>
                <a:cs typeface="Times New Roman" panose="02020603050405020304" pitchFamily="18" charset="0"/>
              </a:rPr>
              <a:t>hành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tư</a:t>
            </a:r>
            <a:r>
              <a:rPr lang="en-US" sz="2000" b="1" dirty="0">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đã</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thay</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đổi</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5103688" y="3219937"/>
            <a:ext cx="6237172" cy="2246769"/>
          </a:xfrm>
          <a:prstGeom prst="rect">
            <a:avLst/>
          </a:prstGeom>
          <a:noFill/>
        </p:spPr>
        <p:txBody>
          <a:bodyPr wrap="square" rtlCol="0">
            <a:spAutoFit/>
          </a:bodyPr>
          <a:lstStyle/>
          <a:p>
            <a:pPr>
              <a:spcBef>
                <a:spcPts val="600"/>
              </a:spcBef>
            </a:pP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Kết luận số 19-KL/TW ngày 14/10/2021 </a:t>
            </a:r>
            <a:endParaRPr lang="en-US" sz="2400" b="1" dirty="0">
              <a:latin typeface="Times New Roman" panose="02020603050405020304" pitchFamily="18" charset="0"/>
              <a:cs typeface="Times New Roman" panose="02020603050405020304" pitchFamily="18" charset="0"/>
            </a:endParaRPr>
          </a:p>
          <a:p>
            <a:pPr>
              <a:spcBef>
                <a:spcPts val="600"/>
              </a:spcBef>
            </a:pP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Chỉ thị số 23-CT/TW ngày 25/5/2023 </a:t>
            </a:r>
          </a:p>
          <a:p>
            <a:pPr>
              <a:spcBef>
                <a:spcPts val="600"/>
              </a:spcBef>
            </a:pP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Kết luận số 45-KL/TW ngày 01/02/2019</a:t>
            </a:r>
          </a:p>
          <a:p>
            <a:pPr>
              <a:spcBef>
                <a:spcPts val="600"/>
              </a:spcBef>
            </a:pP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Nghị quyết số 27-NQ/TW ngày 09/11/2022 </a:t>
            </a:r>
          </a:p>
          <a:p>
            <a:pPr>
              <a:spcBef>
                <a:spcPts val="600"/>
              </a:spcBef>
            </a:pP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Nghị quyết số 89/2023/QH15 ngày 02/6/2023 </a:t>
            </a:r>
            <a:endParaRPr lang="en-US" sz="2400" b="1" dirty="0">
              <a:latin typeface="Times New Roman" panose="02020603050405020304" pitchFamily="18" charset="0"/>
              <a:cs typeface="Times New Roman" panose="02020603050405020304" pitchFamily="18" charset="0"/>
            </a:endParaRPr>
          </a:p>
        </p:txBody>
      </p:sp>
      <p:sp>
        <p:nvSpPr>
          <p:cNvPr id="20" name="Arrow: Down 19"/>
          <p:cNvSpPr/>
          <p:nvPr/>
        </p:nvSpPr>
        <p:spPr>
          <a:xfrm>
            <a:off x="8133347" y="2616628"/>
            <a:ext cx="484632" cy="6102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055" y="5474564"/>
            <a:ext cx="1331492" cy="876836"/>
          </a:xfrm>
          <a:prstGeom prst="rect">
            <a:avLst/>
          </a:prstGeom>
        </p:spPr>
      </p:pic>
    </p:spTree>
    <p:extLst>
      <p:ext uri="{BB962C8B-B14F-4D97-AF65-F5344CB8AC3E}">
        <p14:creationId xmlns:p14="http://schemas.microsoft.com/office/powerpoint/2010/main" val="3163082823"/>
      </p:ext>
    </p:extLst>
  </p:cSld>
  <p:clrMapOvr>
    <a:masterClrMapping/>
  </p:clrMapOvr>
  <mc:AlternateContent xmlns:mc="http://schemas.openxmlformats.org/markup-compatibility/2006" xmlns:p14="http://schemas.microsoft.com/office/powerpoint/2010/main">
    <mc:Choice Requires="p14">
      <p:transition p14:dur="250">
        <p:split orient="vert"/>
        <p:sndAc>
          <p:endSnd/>
        </p:sndAc>
      </p:transition>
    </mc:Choice>
    <mc:Fallback xmlns="">
      <p:transition>
        <p:split orient="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 calcmode="lin" valueType="num">
                                      <p:cBhvr>
                                        <p:cTn id="13" dur="500" fill="hold"/>
                                        <p:tgtEl>
                                          <p:spTgt spid="1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anim calcmode="lin" valueType="num">
                                      <p:cBhvr>
                                        <p:cTn id="19" dur="500" fill="hold"/>
                                        <p:tgtEl>
                                          <p:spTgt spid="1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9">
                                            <p:txEl>
                                              <p:pRg st="3" end="3"/>
                                            </p:txEl>
                                          </p:spTgt>
                                        </p:tgtEl>
                                        <p:attrNameLst>
                                          <p:attrName>style.visibility</p:attrName>
                                        </p:attrNameLst>
                                      </p:cBhvr>
                                      <p:to>
                                        <p:strVal val="visible"/>
                                      </p:to>
                                    </p:set>
                                    <p:anim calcmode="lin" valueType="num">
                                      <p:cBhvr>
                                        <p:cTn id="25" dur="500" fill="hold"/>
                                        <p:tgtEl>
                                          <p:spTgt spid="1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9">
                                            <p:txEl>
                                              <p:pRg st="4" end="4"/>
                                            </p:txEl>
                                          </p:spTgt>
                                        </p:tgtEl>
                                        <p:attrNameLst>
                                          <p:attrName>style.visibility</p:attrName>
                                        </p:attrNameLst>
                                      </p:cBhvr>
                                      <p:to>
                                        <p:strVal val="visible"/>
                                      </p:to>
                                    </p:set>
                                    <p:anim calcmode="lin" valueType="num">
                                      <p:cBhvr>
                                        <p:cTn id="31" dur="500" fill="hold"/>
                                        <p:tgtEl>
                                          <p:spTgt spid="19">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9">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3212198" y="176745"/>
            <a:ext cx="6237171"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I. </a:t>
            </a:r>
            <a:r>
              <a:rPr lang="en-US" sz="2000" b="1" dirty="0" err="1">
                <a:latin typeface="Times New Roman" panose="02020603050405020304" pitchFamily="18" charset="0"/>
                <a:cs typeface="Times New Roman" panose="02020603050405020304" pitchFamily="18" charset="0"/>
              </a:rPr>
              <a:t>SỰ</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CẦN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THIẾT</a:t>
            </a:r>
            <a:r>
              <a:rPr lang="en-US" sz="2000" b="1" dirty="0">
                <a:latin typeface="Times New Roman" panose="02020603050405020304" pitchFamily="18" charset="0"/>
                <a:cs typeface="Times New Roman" panose="02020603050405020304" pitchFamily="18" charset="0"/>
              </a:rPr>
              <a:t> BAN </a:t>
            </a:r>
            <a:r>
              <a:rPr lang="en-US" sz="2000" b="1" dirty="0" err="1">
                <a:latin typeface="Times New Roman" panose="02020603050405020304" pitchFamily="18" charset="0"/>
                <a:cs typeface="Times New Roman" panose="02020603050405020304" pitchFamily="18" charset="0"/>
              </a:rPr>
              <a:t>HÀNH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TƯ</a:t>
            </a:r>
            <a:endParaRPr lang="en-US" sz="2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419726" y="682031"/>
            <a:ext cx="4470933"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1. </a:t>
            </a:r>
            <a:r>
              <a:rPr lang="vi-VN" sz="2800" b="1" dirty="0">
                <a:solidFill>
                  <a:srgbClr val="FF0000"/>
                </a:solidFill>
                <a:latin typeface="Times New Roman" panose="02020603050405020304" pitchFamily="18" charset="0"/>
                <a:cs typeface="Times New Roman" panose="02020603050405020304" pitchFamily="18" charset="0"/>
              </a:rPr>
              <a:t>Cơ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sở</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chính</a:t>
            </a:r>
            <a:r>
              <a:rPr lang="en-US" sz="2800" b="1" dirty="0">
                <a:solidFill>
                  <a:srgbClr val="FF0000"/>
                </a:solidFill>
                <a:latin typeface="Times New Roman" panose="02020603050405020304" pitchFamily="18" charset="0"/>
                <a:cs typeface="Times New Roman" panose="02020603050405020304" pitchFamily="18" charset="0"/>
              </a:rPr>
              <a:t> tri, </a:t>
            </a:r>
            <a:r>
              <a:rPr lang="en-US" sz="2800" b="1" dirty="0" err="1">
                <a:solidFill>
                  <a:srgbClr val="FF0000"/>
                </a:solidFill>
                <a:latin typeface="Times New Roman" panose="02020603050405020304" pitchFamily="18" charset="0"/>
                <a:cs typeface="Times New Roman" panose="02020603050405020304" pitchFamily="18" charset="0"/>
              </a:rPr>
              <a:t>pháp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lý</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921029" y="1944431"/>
            <a:ext cx="2251887" cy="1395535"/>
          </a:xfrm>
          <a:prstGeom prst="rect">
            <a:avLst/>
          </a:prstGeom>
        </p:spPr>
      </p:pic>
      <p:sp>
        <p:nvSpPr>
          <p:cNvPr id="12" name="TextBox 11"/>
          <p:cNvSpPr txBox="1"/>
          <p:nvPr/>
        </p:nvSpPr>
        <p:spPr>
          <a:xfrm>
            <a:off x="385005" y="3339966"/>
            <a:ext cx="3570973" cy="984885"/>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Luật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tự</a:t>
            </a:r>
            <a:r>
              <a:rPr lang="en-US" sz="2000" b="1" dirty="0">
                <a:latin typeface="Times New Roman" panose="02020603050405020304" pitchFamily="18" charset="0"/>
                <a:cs typeface="Times New Roman" panose="02020603050405020304" pitchFamily="18" charset="0"/>
              </a:rPr>
              <a:t>, an </a:t>
            </a:r>
            <a:r>
              <a:rPr lang="en-US" sz="2000" b="1" dirty="0" err="1">
                <a:latin typeface="Times New Roman" panose="02020603050405020304" pitchFamily="18" charset="0"/>
                <a:cs typeface="Times New Roman" panose="02020603050405020304" pitchFamily="18" charset="0"/>
              </a:rPr>
              <a:t>toàn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đường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bộ</a:t>
            </a:r>
            <a:endParaRPr lang="en-US" sz="2000" b="1" dirty="0">
              <a:latin typeface="Times New Roman" panose="02020603050405020304" pitchFamily="18" charset="0"/>
              <a:cs typeface="Times New Roman" panose="02020603050405020304" pitchFamily="18" charset="0"/>
            </a:endParaRPr>
          </a:p>
          <a:p>
            <a:endParaRPr lang="en-US" dirty="0"/>
          </a:p>
        </p:txBody>
      </p:sp>
      <p:cxnSp>
        <p:nvCxnSpPr>
          <p:cNvPr id="13" name="Straight Arrow Connector 12"/>
          <p:cNvCxnSpPr/>
          <p:nvPr/>
        </p:nvCxnSpPr>
        <p:spPr>
          <a:xfrm>
            <a:off x="3311091" y="1944431"/>
            <a:ext cx="2916454"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8" name="TextBox 17"/>
          <p:cNvSpPr txBox="1"/>
          <p:nvPr/>
        </p:nvSpPr>
        <p:spPr>
          <a:xfrm>
            <a:off x="6776185" y="1426855"/>
            <a:ext cx="3368842" cy="1015663"/>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Nhiều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phạm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pháp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luật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cứ</a:t>
            </a:r>
            <a:r>
              <a:rPr lang="en-US" sz="2000" b="1" dirty="0">
                <a:latin typeface="Times New Roman" panose="02020603050405020304" pitchFamily="18" charset="0"/>
                <a:cs typeface="Times New Roman" panose="02020603050405020304" pitchFamily="18" charset="0"/>
              </a:rPr>
              <a:t> ban </a:t>
            </a:r>
            <a:r>
              <a:rPr lang="en-US" sz="2000" b="1" dirty="0" err="1">
                <a:latin typeface="Times New Roman" panose="02020603050405020304" pitchFamily="18" charset="0"/>
                <a:cs typeface="Times New Roman" panose="02020603050405020304" pitchFamily="18" charset="0"/>
              </a:rPr>
              <a:t>hành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tư</a:t>
            </a:r>
            <a:r>
              <a:rPr lang="en-US" sz="2000" b="1" dirty="0">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đã</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thay</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đổi</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5103688" y="3219937"/>
            <a:ext cx="6237172" cy="2693045"/>
          </a:xfrm>
          <a:prstGeom prst="rect">
            <a:avLst/>
          </a:prstGeom>
          <a:noFill/>
        </p:spPr>
        <p:txBody>
          <a:bodyPr wrap="square" rtlCol="0">
            <a:spAutoFit/>
          </a:bodyPr>
          <a:lstStyle/>
          <a:p>
            <a:pPr>
              <a:spcBef>
                <a:spcPts val="600"/>
              </a:spcBef>
            </a:pP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Kết luận số 19-KL/TW ngày 14/10/2021 </a:t>
            </a:r>
            <a:endParaRPr lang="en-US" sz="2400" b="1" dirty="0">
              <a:latin typeface="Times New Roman" panose="02020603050405020304" pitchFamily="18" charset="0"/>
              <a:cs typeface="Times New Roman" panose="02020603050405020304" pitchFamily="18" charset="0"/>
            </a:endParaRPr>
          </a:p>
          <a:p>
            <a:pPr>
              <a:spcBef>
                <a:spcPts val="600"/>
              </a:spcBef>
            </a:pP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Chỉ thị số 23-CT/TW ngày 25/5/2023 </a:t>
            </a:r>
          </a:p>
          <a:p>
            <a:pPr>
              <a:spcBef>
                <a:spcPts val="600"/>
              </a:spcBef>
            </a:pP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Kết luận số 45-KL/TW ngày 01/02/2019</a:t>
            </a:r>
          </a:p>
          <a:p>
            <a:pPr>
              <a:spcBef>
                <a:spcPts val="600"/>
              </a:spcBef>
            </a:pP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Nghị quyết số 27-NQ/TW ngày 09/11/2022 </a:t>
            </a:r>
          </a:p>
          <a:p>
            <a:pPr>
              <a:spcBef>
                <a:spcPts val="600"/>
              </a:spcBef>
            </a:pP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Nghị quyết số 89/2023/QH15 ngày 02/6/2023 </a:t>
            </a:r>
            <a:endParaRPr lang="en-US" sz="2400" b="1" dirty="0">
              <a:latin typeface="Times New Roman" panose="02020603050405020304" pitchFamily="18" charset="0"/>
              <a:cs typeface="Times New Roman" panose="02020603050405020304" pitchFamily="18" charset="0"/>
            </a:endParaRPr>
          </a:p>
          <a:p>
            <a:pPr>
              <a:spcBef>
                <a:spcPts val="600"/>
              </a:spcBef>
            </a:pPr>
            <a:r>
              <a:rPr lang="en-US" sz="2400" b="1" dirty="0">
                <a:latin typeface="Times New Roman" panose="02020603050405020304" pitchFamily="18" charset="0"/>
                <a:cs typeface="Times New Roman" panose="02020603050405020304" pitchFamily="18" charset="0"/>
              </a:rPr>
              <a:t>- </a:t>
            </a:r>
            <a:r>
              <a:rPr lang="vi-VN" sz="2400" b="1" kern="100" dirty="0">
                <a:latin typeface="Times New Roman" panose="02020603050405020304" pitchFamily="18" charset="0"/>
                <a:ea typeface="Times New Roman" panose="02020603050405020304" pitchFamily="18" charset="0"/>
                <a:cs typeface="Times New Roman" panose="02020603050405020304" pitchFamily="18" charset="0"/>
              </a:rPr>
              <a:t>Hiến pháp năm 2013</a:t>
            </a:r>
            <a:endParaRPr lang="en-US" sz="2400" b="1" dirty="0">
              <a:latin typeface="Times New Roman" panose="02020603050405020304" pitchFamily="18" charset="0"/>
              <a:cs typeface="Times New Roman" panose="02020603050405020304" pitchFamily="18" charset="0"/>
            </a:endParaRPr>
          </a:p>
        </p:txBody>
      </p:sp>
      <p:sp>
        <p:nvSpPr>
          <p:cNvPr id="20" name="Arrow: Down 19"/>
          <p:cNvSpPr/>
          <p:nvPr/>
        </p:nvSpPr>
        <p:spPr>
          <a:xfrm>
            <a:off x="8133347" y="2616628"/>
            <a:ext cx="484632" cy="6102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055" y="5474564"/>
            <a:ext cx="1331492" cy="876836"/>
          </a:xfrm>
          <a:prstGeom prst="rect">
            <a:avLst/>
          </a:prstGeom>
        </p:spPr>
      </p:pic>
    </p:spTree>
    <p:extLst>
      <p:ext uri="{BB962C8B-B14F-4D97-AF65-F5344CB8AC3E}">
        <p14:creationId xmlns:p14="http://schemas.microsoft.com/office/powerpoint/2010/main" val="583876870"/>
      </p:ext>
    </p:extLst>
  </p:cSld>
  <p:clrMapOvr>
    <a:masterClrMapping/>
  </p:clrMapOvr>
  <mc:AlternateContent xmlns:mc="http://schemas.openxmlformats.org/markup-compatibility/2006" xmlns:p14="http://schemas.microsoft.com/office/powerpoint/2010/main">
    <mc:Choice Requires="p14">
      <p:transition p14:dur="250">
        <p:split orient="vert"/>
        <p:sndAc>
          <p:endSnd/>
        </p:sndAc>
      </p:transition>
    </mc:Choice>
    <mc:Fallback xmlns="">
      <p:transition>
        <p:split orient="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 calcmode="lin" valueType="num">
                                      <p:cBhvr>
                                        <p:cTn id="13" dur="500" fill="hold"/>
                                        <p:tgtEl>
                                          <p:spTgt spid="1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anim calcmode="lin" valueType="num">
                                      <p:cBhvr>
                                        <p:cTn id="19" dur="500" fill="hold"/>
                                        <p:tgtEl>
                                          <p:spTgt spid="1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9">
                                            <p:txEl>
                                              <p:pRg st="3" end="3"/>
                                            </p:txEl>
                                          </p:spTgt>
                                        </p:tgtEl>
                                        <p:attrNameLst>
                                          <p:attrName>style.visibility</p:attrName>
                                        </p:attrNameLst>
                                      </p:cBhvr>
                                      <p:to>
                                        <p:strVal val="visible"/>
                                      </p:to>
                                    </p:set>
                                    <p:anim calcmode="lin" valueType="num">
                                      <p:cBhvr>
                                        <p:cTn id="25" dur="500" fill="hold"/>
                                        <p:tgtEl>
                                          <p:spTgt spid="1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9">
                                            <p:txEl>
                                              <p:pRg st="4" end="4"/>
                                            </p:txEl>
                                          </p:spTgt>
                                        </p:tgtEl>
                                        <p:attrNameLst>
                                          <p:attrName>style.visibility</p:attrName>
                                        </p:attrNameLst>
                                      </p:cBhvr>
                                      <p:to>
                                        <p:strVal val="visible"/>
                                      </p:to>
                                    </p:set>
                                    <p:anim calcmode="lin" valueType="num">
                                      <p:cBhvr>
                                        <p:cTn id="31" dur="500" fill="hold"/>
                                        <p:tgtEl>
                                          <p:spTgt spid="19">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9">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9">
                                            <p:txEl>
                                              <p:pRg st="5" end="5"/>
                                            </p:txEl>
                                          </p:spTgt>
                                        </p:tgtEl>
                                        <p:attrNameLst>
                                          <p:attrName>style.visibility</p:attrName>
                                        </p:attrNameLst>
                                      </p:cBhvr>
                                      <p:to>
                                        <p:strVal val="visible"/>
                                      </p:to>
                                    </p:set>
                                    <p:anim calcmode="lin" valueType="num">
                                      <p:cBhvr>
                                        <p:cTn id="37" dur="500" fill="hold"/>
                                        <p:tgtEl>
                                          <p:spTgt spid="19">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9">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3679146" y="4430027"/>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4</a:t>
            </a:r>
          </a:p>
        </p:txBody>
      </p:sp>
      <p:sp>
        <p:nvSpPr>
          <p:cNvPr id="14" name="TextBox 5"/>
          <p:cNvSpPr txBox="1">
            <a:spLocks noChangeArrowheads="1"/>
          </p:cNvSpPr>
          <p:nvPr/>
        </p:nvSpPr>
        <p:spPr bwMode="auto">
          <a:xfrm>
            <a:off x="3679146" y="3501341"/>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3</a:t>
            </a:r>
          </a:p>
        </p:txBody>
      </p:sp>
      <p:sp>
        <p:nvSpPr>
          <p:cNvPr id="15" name="TextBox 6"/>
          <p:cNvSpPr txBox="1">
            <a:spLocks noChangeArrowheads="1"/>
          </p:cNvSpPr>
          <p:nvPr/>
        </p:nvSpPr>
        <p:spPr bwMode="auto">
          <a:xfrm>
            <a:off x="3679146" y="2501216"/>
            <a:ext cx="45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a:solidFill>
                  <a:schemeClr val="bg1"/>
                </a:solidFill>
                <a:latin typeface="Times New Roman" panose="02020603050405020304" pitchFamily="18" charset="0"/>
                <a:ea typeface="Tiffany" pitchFamily="18" charset="0"/>
                <a:cs typeface="Times New Roman" panose="02020603050405020304" pitchFamily="18" charset="0"/>
              </a:rPr>
              <a:t>2</a:t>
            </a:r>
          </a:p>
        </p:txBody>
      </p:sp>
      <p:sp>
        <p:nvSpPr>
          <p:cNvPr id="16" name="TextBox 7"/>
          <p:cNvSpPr txBox="1">
            <a:spLocks noChangeArrowheads="1"/>
          </p:cNvSpPr>
          <p:nvPr/>
        </p:nvSpPr>
        <p:spPr bwMode="auto">
          <a:xfrm>
            <a:off x="3679146" y="1550302"/>
            <a:ext cx="45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b="1" dirty="0">
                <a:solidFill>
                  <a:schemeClr val="bg1"/>
                </a:solidFill>
                <a:latin typeface="Times New Roman" panose="02020603050405020304" pitchFamily="18" charset="0"/>
                <a:ea typeface="Tiffany" pitchFamily="18" charset="0"/>
                <a:cs typeface="Times New Roman" panose="02020603050405020304" pitchFamily="18" charset="0"/>
              </a:rPr>
              <a:t>1</a:t>
            </a:r>
          </a:p>
        </p:txBody>
      </p:sp>
      <p:sp>
        <p:nvSpPr>
          <p:cNvPr id="8" name="TextBox 7"/>
          <p:cNvSpPr txBox="1"/>
          <p:nvPr/>
        </p:nvSpPr>
        <p:spPr>
          <a:xfrm>
            <a:off x="3212198" y="176745"/>
            <a:ext cx="6237171"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I. </a:t>
            </a:r>
            <a:r>
              <a:rPr lang="en-US" sz="2000" b="1" dirty="0" err="1">
                <a:latin typeface="Times New Roman" panose="02020603050405020304" pitchFamily="18" charset="0"/>
                <a:cs typeface="Times New Roman" panose="02020603050405020304" pitchFamily="18" charset="0"/>
              </a:rPr>
              <a:t>SỰ</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CẦN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THIẾT</a:t>
            </a:r>
            <a:r>
              <a:rPr lang="en-US" sz="2000" b="1" dirty="0">
                <a:latin typeface="Times New Roman" panose="02020603050405020304" pitchFamily="18" charset="0"/>
                <a:cs typeface="Times New Roman" panose="02020603050405020304" pitchFamily="18" charset="0"/>
              </a:rPr>
              <a:t> BAN </a:t>
            </a:r>
            <a:r>
              <a:rPr lang="en-US" sz="2000" b="1" dirty="0" err="1">
                <a:latin typeface="Times New Roman" panose="02020603050405020304" pitchFamily="18" charset="0"/>
                <a:cs typeface="Times New Roman" panose="02020603050405020304" pitchFamily="18" charset="0"/>
              </a:rPr>
              <a:t>HÀNH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TƯ</a:t>
            </a:r>
            <a:endParaRPr lang="en-US" sz="2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419726" y="682031"/>
            <a:ext cx="4470933"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1. </a:t>
            </a:r>
            <a:r>
              <a:rPr lang="vi-VN" sz="2800" b="1" dirty="0">
                <a:solidFill>
                  <a:srgbClr val="FF0000"/>
                </a:solidFill>
                <a:latin typeface="Times New Roman" panose="02020603050405020304" pitchFamily="18" charset="0"/>
                <a:cs typeface="Times New Roman" panose="02020603050405020304" pitchFamily="18" charset="0"/>
              </a:rPr>
              <a:t>Cơ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sở</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chính</a:t>
            </a:r>
            <a:r>
              <a:rPr lang="en-US" sz="2800" b="1" dirty="0">
                <a:solidFill>
                  <a:srgbClr val="FF0000"/>
                </a:solidFill>
                <a:latin typeface="Times New Roman" panose="02020603050405020304" pitchFamily="18" charset="0"/>
                <a:cs typeface="Times New Roman" panose="02020603050405020304" pitchFamily="18" charset="0"/>
              </a:rPr>
              <a:t> tri, </a:t>
            </a:r>
            <a:r>
              <a:rPr lang="en-US" sz="2800" b="1" dirty="0" err="1">
                <a:solidFill>
                  <a:srgbClr val="FF0000"/>
                </a:solidFill>
                <a:latin typeface="Times New Roman" panose="02020603050405020304" pitchFamily="18" charset="0"/>
                <a:cs typeface="Times New Roman" panose="02020603050405020304" pitchFamily="18" charset="0"/>
              </a:rPr>
              <a:t>pháp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lý</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921029" y="1944431"/>
            <a:ext cx="2251887" cy="1395535"/>
          </a:xfrm>
          <a:prstGeom prst="rect">
            <a:avLst/>
          </a:prstGeom>
        </p:spPr>
      </p:pic>
      <p:sp>
        <p:nvSpPr>
          <p:cNvPr id="12" name="TextBox 11"/>
          <p:cNvSpPr txBox="1"/>
          <p:nvPr/>
        </p:nvSpPr>
        <p:spPr>
          <a:xfrm>
            <a:off x="385005" y="3339966"/>
            <a:ext cx="3570973" cy="984885"/>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Luật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tự</a:t>
            </a:r>
            <a:r>
              <a:rPr lang="en-US" sz="2000" b="1" dirty="0">
                <a:latin typeface="Times New Roman" panose="02020603050405020304" pitchFamily="18" charset="0"/>
                <a:cs typeface="Times New Roman" panose="02020603050405020304" pitchFamily="18" charset="0"/>
              </a:rPr>
              <a:t>, an </a:t>
            </a:r>
            <a:r>
              <a:rPr lang="en-US" sz="2000" b="1" dirty="0" err="1">
                <a:latin typeface="Times New Roman" panose="02020603050405020304" pitchFamily="18" charset="0"/>
                <a:cs typeface="Times New Roman" panose="02020603050405020304" pitchFamily="18" charset="0"/>
              </a:rPr>
              <a:t>toàn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đường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bộ</a:t>
            </a:r>
            <a:endParaRPr lang="en-US" sz="2000" b="1" dirty="0">
              <a:latin typeface="Times New Roman" panose="02020603050405020304" pitchFamily="18" charset="0"/>
              <a:cs typeface="Times New Roman" panose="02020603050405020304" pitchFamily="18" charset="0"/>
            </a:endParaRPr>
          </a:p>
          <a:p>
            <a:endParaRPr lang="en-US" dirty="0"/>
          </a:p>
        </p:txBody>
      </p:sp>
      <p:cxnSp>
        <p:nvCxnSpPr>
          <p:cNvPr id="13" name="Straight Arrow Connector 12"/>
          <p:cNvCxnSpPr/>
          <p:nvPr/>
        </p:nvCxnSpPr>
        <p:spPr>
          <a:xfrm>
            <a:off x="3311091" y="1944431"/>
            <a:ext cx="2916454"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8" name="TextBox 17"/>
          <p:cNvSpPr txBox="1"/>
          <p:nvPr/>
        </p:nvSpPr>
        <p:spPr>
          <a:xfrm>
            <a:off x="6776185" y="1426855"/>
            <a:ext cx="3368842" cy="1015663"/>
          </a:xfrm>
          <a:prstGeom prst="rect">
            <a:avLst/>
          </a:prstGeom>
          <a:noFill/>
        </p:spPr>
        <p:txBody>
          <a:bodyPr wrap="square" rtlCol="0">
            <a:spAutoFit/>
          </a:bodyPr>
          <a:lstStyle/>
          <a:p>
            <a:pPr algn="just"/>
            <a:r>
              <a:rPr lang="en-US" sz="2000" b="1" dirty="0" err="1">
                <a:solidFill>
                  <a:srgbClr val="C00000"/>
                </a:solidFill>
                <a:latin typeface="Times New Roman" panose="02020603050405020304" pitchFamily="18" charset="0"/>
                <a:cs typeface="Times New Roman" panose="02020603050405020304" pitchFamily="18" charset="0"/>
              </a:rPr>
              <a:t>SỰ</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CẦN</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THIẾT</a:t>
            </a:r>
            <a:r>
              <a:rPr lang="en-US" sz="2000" b="1" dirty="0">
                <a:solidFill>
                  <a:srgbClr val="C00000"/>
                </a:solidFill>
                <a:latin typeface="Times New Roman" panose="02020603050405020304" pitchFamily="18" charset="0"/>
                <a:cs typeface="Times New Roman" panose="02020603050405020304" pitchFamily="18" charset="0"/>
              </a:rPr>
              <a:t> BAN </a:t>
            </a:r>
            <a:r>
              <a:rPr lang="en-US" sz="2000" b="1" dirty="0" err="1">
                <a:solidFill>
                  <a:srgbClr val="C00000"/>
                </a:solidFill>
                <a:latin typeface="Times New Roman" panose="02020603050405020304" pitchFamily="18" charset="0"/>
                <a:cs typeface="Times New Roman" panose="02020603050405020304" pitchFamily="18" charset="0"/>
              </a:rPr>
              <a:t>HÀNH</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LUẬT</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TRẬT</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TỰ</a:t>
            </a:r>
            <a:r>
              <a:rPr lang="en-US" sz="2000" b="1" dirty="0">
                <a:solidFill>
                  <a:srgbClr val="C00000"/>
                </a:solidFill>
                <a:latin typeface="Times New Roman" panose="02020603050405020304" pitchFamily="18" charset="0"/>
                <a:cs typeface="Times New Roman" panose="02020603050405020304" pitchFamily="18" charset="0"/>
              </a:rPr>
              <a:t>, AN </a:t>
            </a:r>
            <a:r>
              <a:rPr lang="en-US" sz="2000" b="1" dirty="0" err="1">
                <a:solidFill>
                  <a:srgbClr val="C00000"/>
                </a:solidFill>
                <a:latin typeface="Times New Roman" panose="02020603050405020304" pitchFamily="18" charset="0"/>
                <a:cs typeface="Times New Roman" panose="02020603050405020304" pitchFamily="18" charset="0"/>
              </a:rPr>
              <a:t>TOÀN</a:t>
            </a:r>
            <a:r>
              <a:rPr lang="en-US" sz="2000" b="1" dirty="0">
                <a:solidFill>
                  <a:srgbClr val="C00000"/>
                </a:solidFill>
                <a:latin typeface="Times New Roman" panose="02020603050405020304" pitchFamily="18" charset="0"/>
                <a:cs typeface="Times New Roman" panose="02020603050405020304" pitchFamily="18" charset="0"/>
              </a:rPr>
              <a:t> GIAO </a:t>
            </a:r>
            <a:r>
              <a:rPr lang="en-US" sz="2000" b="1" dirty="0" err="1">
                <a:solidFill>
                  <a:srgbClr val="C00000"/>
                </a:solidFill>
                <a:latin typeface="Times New Roman" panose="02020603050405020304" pitchFamily="18" charset="0"/>
                <a:cs typeface="Times New Roman" panose="02020603050405020304" pitchFamily="18" charset="0"/>
              </a:rPr>
              <a:t>THÔNG</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5103688" y="3219937"/>
            <a:ext cx="6237172" cy="2677656"/>
          </a:xfrm>
          <a:prstGeom prst="rect">
            <a:avLst/>
          </a:prstGeom>
          <a:noFill/>
        </p:spPr>
        <p:txBody>
          <a:bodyPr wrap="square" rtlCol="0">
            <a:spAutoFit/>
          </a:bodyPr>
          <a:lstStyle/>
          <a:p>
            <a:pPr lvl="0" algn="just">
              <a:defRPr/>
            </a:pPr>
            <a:r>
              <a:rPr lang="vi-VN" sz="2400" b="1" kern="100" dirty="0">
                <a:latin typeface="Times New Roman" panose="02020603050405020304" pitchFamily="18" charset="0"/>
                <a:ea typeface="DengXian" panose="02010600030101010101" pitchFamily="2" charset="-122"/>
                <a:cs typeface="Times New Roman" panose="02020603050405020304" pitchFamily="18" charset="0"/>
              </a:rPr>
              <a:t>Như vậy, việc hoàn thiện thể chế pháp luật trong lĩnh vực bảo đảm trật tự, an toàn giao thông đường bộ là quan điểm chỉ đạo xuyên suốt, thống nhất của Đảng, Nhà nước trong thời gian qua, là sự cụ thể hóa Hiến pháp để đáp ứng đòi hỏi của thực tiễn về trật tự, an toàn giao thông đường bộ trong tình hình mới. </a:t>
            </a:r>
            <a:endParaRPr lang="en-US" sz="2400" b="1" kern="100" dirty="0">
              <a:latin typeface="Aptos"/>
              <a:ea typeface="DengXian" panose="02010600030101010101" pitchFamily="2" charset="-122"/>
              <a:cs typeface="Times New Roman" panose="02020603050405020304" pitchFamily="18" charset="0"/>
            </a:endParaRPr>
          </a:p>
        </p:txBody>
      </p:sp>
      <p:sp>
        <p:nvSpPr>
          <p:cNvPr id="20" name="Arrow: Down 19"/>
          <p:cNvSpPr/>
          <p:nvPr/>
        </p:nvSpPr>
        <p:spPr>
          <a:xfrm>
            <a:off x="8133347" y="2616628"/>
            <a:ext cx="484632" cy="6102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055" y="5474564"/>
            <a:ext cx="1331492" cy="876836"/>
          </a:xfrm>
          <a:prstGeom prst="rect">
            <a:avLst/>
          </a:prstGeom>
        </p:spPr>
      </p:pic>
    </p:spTree>
    <p:extLst>
      <p:ext uri="{BB962C8B-B14F-4D97-AF65-F5344CB8AC3E}">
        <p14:creationId xmlns:p14="http://schemas.microsoft.com/office/powerpoint/2010/main" val="3670898010"/>
      </p:ext>
    </p:extLst>
  </p:cSld>
  <p:clrMapOvr>
    <a:masterClrMapping/>
  </p:clrMapOvr>
  <mc:AlternateContent xmlns:mc="http://schemas.openxmlformats.org/markup-compatibility/2006" xmlns:p14="http://schemas.microsoft.com/office/powerpoint/2010/main">
    <mc:Choice Requires="p14">
      <p:transition p14:dur="250">
        <p:split orient="vert"/>
        <p:sndAc>
          <p:endSnd/>
        </p:sndAc>
      </p:transition>
    </mc:Choice>
    <mc:Fallback xmlns="">
      <p:transition>
        <p:split orient="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b2004158l">
  <a:themeElements>
    <a:clrScheme name="Office Theme 1">
      <a:dk1>
        <a:srgbClr val="1D4940"/>
      </a:dk1>
      <a:lt1>
        <a:srgbClr val="FFFFFF"/>
      </a:lt1>
      <a:dk2>
        <a:srgbClr val="3F716F"/>
      </a:dk2>
      <a:lt2>
        <a:srgbClr val="C0C0C0"/>
      </a:lt2>
      <a:accent1>
        <a:srgbClr val="669E86"/>
      </a:accent1>
      <a:accent2>
        <a:srgbClr val="A2CAB4"/>
      </a:accent2>
      <a:accent3>
        <a:srgbClr val="FFFFFF"/>
      </a:accent3>
      <a:accent4>
        <a:srgbClr val="173D35"/>
      </a:accent4>
      <a:accent5>
        <a:srgbClr val="B8CCC3"/>
      </a:accent5>
      <a:accent6>
        <a:srgbClr val="92B7A3"/>
      </a:accent6>
      <a:hlink>
        <a:srgbClr val="8CA35F"/>
      </a:hlink>
      <a:folHlink>
        <a:srgbClr val="C1B05D"/>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1D4940"/>
        </a:dk1>
        <a:lt1>
          <a:srgbClr val="FFFFFF"/>
        </a:lt1>
        <a:dk2>
          <a:srgbClr val="3F716F"/>
        </a:dk2>
        <a:lt2>
          <a:srgbClr val="C0C0C0"/>
        </a:lt2>
        <a:accent1>
          <a:srgbClr val="669E86"/>
        </a:accent1>
        <a:accent2>
          <a:srgbClr val="A2CAB4"/>
        </a:accent2>
        <a:accent3>
          <a:srgbClr val="FFFFFF"/>
        </a:accent3>
        <a:accent4>
          <a:srgbClr val="173D35"/>
        </a:accent4>
        <a:accent5>
          <a:srgbClr val="B8CCC3"/>
        </a:accent5>
        <a:accent6>
          <a:srgbClr val="92B7A3"/>
        </a:accent6>
        <a:hlink>
          <a:srgbClr val="8CA35F"/>
        </a:hlink>
        <a:folHlink>
          <a:srgbClr val="C1B05D"/>
        </a:folHlink>
      </a:clrScheme>
      <a:clrMap bg1="lt1" tx1="dk1" bg2="lt2" tx2="dk2" accent1="accent1" accent2="accent2" accent3="accent3" accent4="accent4" accent5="accent5" accent6="accent6" hlink="hlink" folHlink="folHlink"/>
    </a:extraClrScheme>
    <a:extraClrScheme>
      <a:clrScheme name="Office Theme 2">
        <a:dk1>
          <a:srgbClr val="093575"/>
        </a:dk1>
        <a:lt1>
          <a:srgbClr val="FFFFFF"/>
        </a:lt1>
        <a:dk2>
          <a:srgbClr val="000066"/>
        </a:dk2>
        <a:lt2>
          <a:srgbClr val="808080"/>
        </a:lt2>
        <a:accent1>
          <a:srgbClr val="4B92E1"/>
        </a:accent1>
        <a:accent2>
          <a:srgbClr val="99CCFF"/>
        </a:accent2>
        <a:accent3>
          <a:srgbClr val="FFFFFF"/>
        </a:accent3>
        <a:accent4>
          <a:srgbClr val="062C63"/>
        </a:accent4>
        <a:accent5>
          <a:srgbClr val="B1C7EE"/>
        </a:accent5>
        <a:accent6>
          <a:srgbClr val="8AB9E7"/>
        </a:accent6>
        <a:hlink>
          <a:srgbClr val="0066CC"/>
        </a:hlink>
        <a:folHlink>
          <a:srgbClr val="AF67FF"/>
        </a:folHlink>
      </a:clrScheme>
      <a:clrMap bg1="lt1" tx1="dk1" bg2="lt2" tx2="dk2" accent1="accent1" accent2="accent2" accent3="accent3" accent4="accent4" accent5="accent5" accent6="accent6" hlink="hlink" folHlink="folHlink"/>
    </a:extraClrScheme>
    <a:extraClrScheme>
      <a:clrScheme name="Office Theme 3">
        <a:dk1>
          <a:srgbClr val="0B4C5B"/>
        </a:dk1>
        <a:lt1>
          <a:srgbClr val="FFFFFF"/>
        </a:lt1>
        <a:dk2>
          <a:srgbClr val="000000"/>
        </a:dk2>
        <a:lt2>
          <a:srgbClr val="969696"/>
        </a:lt2>
        <a:accent1>
          <a:srgbClr val="E3BE05"/>
        </a:accent1>
        <a:accent2>
          <a:srgbClr val="81C200"/>
        </a:accent2>
        <a:accent3>
          <a:srgbClr val="FFFFFF"/>
        </a:accent3>
        <a:accent4>
          <a:srgbClr val="08404C"/>
        </a:accent4>
        <a:accent5>
          <a:srgbClr val="EFDBAA"/>
        </a:accent5>
        <a:accent6>
          <a:srgbClr val="74B0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577</TotalTime>
  <Words>13981</Words>
  <Application>Microsoft Office PowerPoint</Application>
  <PresentationFormat>Widescreen</PresentationFormat>
  <Paragraphs>572</Paragraphs>
  <Slides>61</Slides>
  <Notes>61</Notes>
  <HiddenSlides>1</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61</vt:i4>
      </vt:variant>
    </vt:vector>
  </HeadingPairs>
  <TitlesOfParts>
    <vt:vector size="73" baseType="lpstr">
      <vt:lpstr>.VnTime</vt:lpstr>
      <vt:lpstr>Aptos</vt:lpstr>
      <vt:lpstr>Arial</vt:lpstr>
      <vt:lpstr>Calibri</vt:lpstr>
      <vt:lpstr>Calibri Light</vt:lpstr>
      <vt:lpstr>Montserrat</vt:lpstr>
      <vt:lpstr>Times New Roman</vt:lpstr>
      <vt:lpstr>Wingdings</vt:lpstr>
      <vt:lpstr>Wingdings 2</vt:lpstr>
      <vt:lpstr>Office Theme</vt:lpstr>
      <vt:lpstr>cdb2004158l</vt:lpstr>
      <vt:lpstr>1_Office Theme</vt:lpstr>
      <vt:lpstr>PowerPoint Presentation</vt:lpstr>
      <vt:lpstr>NỘI DUNG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LENOVO</cp:lastModifiedBy>
  <cp:revision>310</cp:revision>
  <dcterms:created xsi:type="dcterms:W3CDTF">2023-08-28T01:17:00Z</dcterms:created>
  <dcterms:modified xsi:type="dcterms:W3CDTF">2024-12-02T03:16:27Z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3E84ED4A56E34311A67EEF2FF67BECEB_12</vt:lpwstr>
  </property>
  <property fmtid="{D5CDD505-2E9C-101B-9397-08002B2CF9AE}" pid="3" name="KSOProductBuildVer">
    <vt:lpwstr>1033-12.2.0.13215</vt:lpwstr>
  </property>
</Properties>
</file>