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6" r:id="rId23"/>
    <p:sldId id="279" r:id="rId24"/>
    <p:sldId id="280" r:id="rId25"/>
    <p:sldId id="277" r:id="rId26"/>
  </p:sldIdLst>
  <p:sldSz cx="18288000" cy="10287000"/>
  <p:notesSz cx="6858000" cy="9144000"/>
  <p:embeddedFontLst>
    <p:embeddedFont>
      <p:font typeface="Times New Roman Bold" pitchFamily="18" charset="0"/>
      <p:bold r:id="rId27"/>
    </p:embeddedFont>
    <p:embeddedFont>
      <p:font typeface="Calibri" pitchFamily="34" charset="0"/>
      <p:regular r:id="rId28"/>
      <p:bold r:id="rId29"/>
      <p:italic r:id="rId30"/>
      <p:boldItalic r:id="rId31"/>
    </p:embeddedFont>
    <p:embeddedFont>
      <p:font typeface="Josefin Sans Bold"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1914"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6.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thuvienphapluat.vn/van-ban/bo-may-hanh-chinh/thong-tu-55-2023-tt-btc-quan-ly-kinh-phi-su-nghiep-thuc-hien-cac-chuong-trinh-muc-tieu-quoc-gia-575944.aspx"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9.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2" name="Group 2"/>
          <p:cNvGrpSpPr/>
          <p:nvPr/>
        </p:nvGrpSpPr>
        <p:grpSpPr>
          <a:xfrm>
            <a:off x="6667044" y="1157875"/>
            <a:ext cx="11126787" cy="8178212"/>
            <a:chOff x="0" y="0"/>
            <a:chExt cx="14835716" cy="10904283"/>
          </a:xfrm>
        </p:grpSpPr>
        <p:sp>
          <p:nvSpPr>
            <p:cNvPr id="3" name="TextBox 3"/>
            <p:cNvSpPr txBox="1"/>
            <p:nvPr/>
          </p:nvSpPr>
          <p:spPr>
            <a:xfrm>
              <a:off x="0" y="2311674"/>
              <a:ext cx="14835716" cy="8592608"/>
            </a:xfrm>
            <a:prstGeom prst="rect">
              <a:avLst/>
            </a:prstGeom>
          </p:spPr>
          <p:txBody>
            <a:bodyPr lIns="0" tIns="0" rIns="0" bIns="0" rtlCol="0" anchor="t">
              <a:spAutoFit/>
            </a:bodyPr>
            <a:lstStyle/>
            <a:p>
              <a:pPr algn="ctr">
                <a:lnSpc>
                  <a:spcPts val="5600"/>
                </a:lnSpc>
              </a:pPr>
              <a:r>
                <a:rPr lang="en-US" sz="5000">
                  <a:solidFill>
                    <a:srgbClr val="F7B4A7"/>
                  </a:solidFill>
                  <a:latin typeface="Times New Roman Bold"/>
                </a:rPr>
                <a:t>THÔNG TƯ SỐ 56/2023/TT-BTC NGÀY 18/8/2023 CỦA BỘ TÀI CHÍNH </a:t>
              </a:r>
            </a:p>
            <a:p>
              <a:pPr algn="ctr">
                <a:lnSpc>
                  <a:spcPts val="5600"/>
                </a:lnSpc>
              </a:pPr>
              <a:r>
                <a:rPr lang="en-US" sz="5000">
                  <a:solidFill>
                    <a:srgbClr val="F7B4A7"/>
                  </a:solidFill>
                  <a:latin typeface="Times New Roman Bold"/>
                </a:rPr>
                <a:t>QUY ĐỊNH VIỆC LẬP DỰ TOÁN, QUẢN LÝ, SỬ DỤNG VÀ QUYẾT TOÁN KINH PHÍ BẢO ĐẢM CHO CÔNG TÁC PHỔ BIẾN, GIÁO DỤC PHÁP LUẬT, CHUẨN TIẾP CẬN PHÁP LUẬT VÀ HÒA GIẢI Ở CƠ SỞ</a:t>
              </a:r>
            </a:p>
            <a:p>
              <a:pPr algn="ctr">
                <a:lnSpc>
                  <a:spcPts val="5600"/>
                </a:lnSpc>
              </a:pPr>
              <a:endParaRPr lang="en-US" sz="5000">
                <a:solidFill>
                  <a:srgbClr val="F7B4A7"/>
                </a:solidFill>
                <a:latin typeface="Times New Roman Bold"/>
              </a:endParaRPr>
            </a:p>
          </p:txBody>
        </p:sp>
        <p:sp>
          <p:nvSpPr>
            <p:cNvPr id="4" name="TextBox 4"/>
            <p:cNvSpPr txBox="1"/>
            <p:nvPr/>
          </p:nvSpPr>
          <p:spPr>
            <a:xfrm>
              <a:off x="0" y="-238125"/>
              <a:ext cx="14835716" cy="1457325"/>
            </a:xfrm>
            <a:prstGeom prst="rect">
              <a:avLst/>
            </a:prstGeom>
          </p:spPr>
          <p:txBody>
            <a:bodyPr lIns="0" tIns="0" rIns="0" bIns="0" rtlCol="0" anchor="t">
              <a:spAutoFit/>
            </a:bodyPr>
            <a:lstStyle/>
            <a:p>
              <a:pPr algn="ctr">
                <a:lnSpc>
                  <a:spcPts val="8400"/>
                </a:lnSpc>
              </a:pPr>
              <a:r>
                <a:rPr lang="en-US" sz="6000" spc="1116">
                  <a:solidFill>
                    <a:srgbClr val="94DDDE"/>
                  </a:solidFill>
                  <a:latin typeface="Times New Roman"/>
                </a:rPr>
                <a:t>TÀI LIỆU TẬP HUẤN </a:t>
              </a:r>
            </a:p>
          </p:txBody>
        </p:sp>
      </p:grpSp>
      <p:sp>
        <p:nvSpPr>
          <p:cNvPr id="5" name="Freeform 5"/>
          <p:cNvSpPr/>
          <p:nvPr/>
        </p:nvSpPr>
        <p:spPr>
          <a:xfrm>
            <a:off x="1182834" y="-1921745"/>
            <a:ext cx="6755642" cy="4114800"/>
          </a:xfrm>
          <a:custGeom>
            <a:avLst/>
            <a:gdLst/>
            <a:ahLst/>
            <a:cxnLst/>
            <a:rect l="l" t="t" r="r" b="b"/>
            <a:pathLst>
              <a:path w="6755642" h="4114800">
                <a:moveTo>
                  <a:pt x="0" y="0"/>
                </a:moveTo>
                <a:lnTo>
                  <a:pt x="6755642" y="0"/>
                </a:lnTo>
                <a:lnTo>
                  <a:pt x="6755642" y="4114800"/>
                </a:lnTo>
                <a:lnTo>
                  <a:pt x="0" y="411480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5080680" y="1712304"/>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H="1">
            <a:off x="1182834" y="1911384"/>
            <a:ext cx="5357753" cy="55915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947148" y="1264426"/>
            <a:ext cx="3144039" cy="2440918"/>
          </a:xfrm>
          <a:custGeom>
            <a:avLst/>
            <a:gdLst/>
            <a:ahLst/>
            <a:cxnLst/>
            <a:rect l="l" t="t" r="r" b="b"/>
            <a:pathLst>
              <a:path w="3144039" h="2440918">
                <a:moveTo>
                  <a:pt x="0" y="0"/>
                </a:moveTo>
                <a:lnTo>
                  <a:pt x="3144040" y="0"/>
                </a:lnTo>
                <a:lnTo>
                  <a:pt x="3144040" y="2440918"/>
                </a:lnTo>
                <a:lnTo>
                  <a:pt x="0" y="2440918"/>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624872" y="5005800"/>
            <a:ext cx="1894295" cy="4252500"/>
          </a:xfrm>
          <a:custGeom>
            <a:avLst/>
            <a:gdLst/>
            <a:ahLst/>
            <a:cxnLst/>
            <a:rect l="l" t="t" r="r" b="b"/>
            <a:pathLst>
              <a:path w="1894295" h="4252500">
                <a:moveTo>
                  <a:pt x="0" y="0"/>
                </a:moveTo>
                <a:lnTo>
                  <a:pt x="1894295" y="0"/>
                </a:lnTo>
                <a:lnTo>
                  <a:pt x="1894295" y="4252500"/>
                </a:lnTo>
                <a:lnTo>
                  <a:pt x="0" y="4252500"/>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2788650" y="7346152"/>
            <a:ext cx="3486358" cy="4114800"/>
          </a:xfrm>
          <a:custGeom>
            <a:avLst/>
            <a:gdLst/>
            <a:ahLst/>
            <a:cxnLst/>
            <a:rect l="l" t="t" r="r" b="b"/>
            <a:pathLst>
              <a:path w="3486358" h="4114800">
                <a:moveTo>
                  <a:pt x="0" y="0"/>
                </a:moveTo>
                <a:lnTo>
                  <a:pt x="3486357" y="0"/>
                </a:lnTo>
                <a:lnTo>
                  <a:pt x="3486357" y="4114800"/>
                </a:lnTo>
                <a:lnTo>
                  <a:pt x="0" y="4114800"/>
                </a:lnTo>
                <a:lnTo>
                  <a:pt x="0" y="0"/>
                </a:lnTo>
                <a:close/>
              </a:path>
            </a:pathLst>
          </a:custGeom>
          <a:blipFill>
            <a:blip r:embed="rId12" cstate="print">
              <a:extLst>
                <a:ext uri="{96DAC541-7B7A-43D3-8B79-37D633B846F1}">
                  <asvg:svgBlip xmlns="" xmlns:asvg="http://schemas.microsoft.com/office/drawing/2016/SVG/main" r:embed="rId1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7093"/>
        </a:solidFill>
        <a:effectLst/>
      </p:bgPr>
    </p:bg>
    <p:spTree>
      <p:nvGrpSpPr>
        <p:cNvPr id="1" name=""/>
        <p:cNvGrpSpPr/>
        <p:nvPr/>
      </p:nvGrpSpPr>
      <p:grpSpPr>
        <a:xfrm>
          <a:off x="0" y="0"/>
          <a:ext cx="0" cy="0"/>
          <a:chOff x="0" y="0"/>
          <a:chExt cx="0" cy="0"/>
        </a:xfrm>
      </p:grpSpPr>
      <p:sp>
        <p:nvSpPr>
          <p:cNvPr id="2" name="Freeform 2"/>
          <p:cNvSpPr/>
          <p:nvPr/>
        </p:nvSpPr>
        <p:spPr>
          <a:xfrm>
            <a:off x="9144000" y="1985930"/>
            <a:ext cx="8437734" cy="6048555"/>
          </a:xfrm>
          <a:custGeom>
            <a:avLst/>
            <a:gdLst/>
            <a:ahLst/>
            <a:cxnLst/>
            <a:rect l="l" t="t" r="r" b="b"/>
            <a:pathLst>
              <a:path w="8437734" h="6048555">
                <a:moveTo>
                  <a:pt x="0" y="0"/>
                </a:moveTo>
                <a:lnTo>
                  <a:pt x="8437734" y="0"/>
                </a:lnTo>
                <a:lnTo>
                  <a:pt x="8437734" y="6048555"/>
                </a:lnTo>
                <a:lnTo>
                  <a:pt x="0" y="6048555"/>
                </a:lnTo>
                <a:lnTo>
                  <a:pt x="0" y="0"/>
                </a:lnTo>
                <a:close/>
              </a:path>
            </a:pathLst>
          </a:custGeom>
          <a:blipFill>
            <a:blip r:embed="rId2" cstate="print"/>
            <a:stretch>
              <a:fillRect l="-2566" r="-4960"/>
            </a:stretch>
          </a:blipFill>
        </p:spPr>
      </p:sp>
      <p:sp>
        <p:nvSpPr>
          <p:cNvPr id="3" name="TextBox 3"/>
          <p:cNvSpPr txBox="1"/>
          <p:nvPr/>
        </p:nvSpPr>
        <p:spPr>
          <a:xfrm>
            <a:off x="729415" y="952500"/>
            <a:ext cx="7902895" cy="5416868"/>
          </a:xfrm>
          <a:prstGeom prst="rect">
            <a:avLst/>
          </a:prstGeom>
        </p:spPr>
        <p:txBody>
          <a:bodyPr wrap="square" lIns="0" tIns="0" rIns="0" bIns="0" rtlCol="0" anchor="t">
            <a:spAutoFit/>
          </a:bodyPr>
          <a:lstStyle/>
          <a:p>
            <a:pPr algn="just"/>
            <a:r>
              <a:rPr lang="en-US" sz="4400" smtClean="0">
                <a:solidFill>
                  <a:srgbClr val="EFEFEF"/>
                </a:solidFill>
                <a:latin typeface="Times New Roman" pitchFamily="18" charset="0"/>
                <a:cs typeface="Times New Roman" pitchFamily="18" charset="0"/>
              </a:rPr>
              <a:t>Mức chi cụ thể được điều chỉnh tăng lên 1,5 lần căn cứ so sánh  tương quan với yếu tố như:</a:t>
            </a:r>
          </a:p>
          <a:p>
            <a:pPr algn="just">
              <a:buFontTx/>
              <a:buChar char="-"/>
            </a:pPr>
            <a:r>
              <a:rPr lang="en-US" sz="4400" smtClean="0">
                <a:solidFill>
                  <a:srgbClr val="EFEFEF"/>
                </a:solidFill>
                <a:latin typeface="Times New Roman" pitchFamily="18" charset="0"/>
                <a:cs typeface="Times New Roman" pitchFamily="18" charset="0"/>
              </a:rPr>
              <a:t> Tăng lương cơ sở (tăng 1,56 lần từ 1.150.000 đồng/tháng lên 1.800.000 đồng/tháng)</a:t>
            </a:r>
          </a:p>
          <a:p>
            <a:pPr algn="just">
              <a:buFontTx/>
              <a:buChar char="-"/>
            </a:pPr>
            <a:r>
              <a:rPr lang="en-US" sz="4400" smtClean="0">
                <a:solidFill>
                  <a:srgbClr val="EFEFEF"/>
                </a:solidFill>
                <a:latin typeface="Times New Roman" pitchFamily="18" charset="0"/>
                <a:cs typeface="Times New Roman" pitchFamily="18" charset="0"/>
              </a:rPr>
              <a:t> CPI bình quân tăng khoảng 1,3 lần</a:t>
            </a:r>
            <a:endParaRPr lang="en-US" sz="4400">
              <a:solidFill>
                <a:srgbClr val="EFEFEF"/>
              </a:solidFill>
              <a:latin typeface="Times New Roman" pitchFamily="18" charset="0"/>
              <a:cs typeface="Times New Roman" pitchFamily="18" charset="0"/>
            </a:endParaRPr>
          </a:p>
        </p:txBody>
      </p:sp>
      <p:sp>
        <p:nvSpPr>
          <p:cNvPr id="4" name="TextBox 4"/>
          <p:cNvSpPr txBox="1"/>
          <p:nvPr/>
        </p:nvSpPr>
        <p:spPr>
          <a:xfrm>
            <a:off x="729415" y="6819900"/>
            <a:ext cx="7902895" cy="2513509"/>
          </a:xfrm>
          <a:prstGeom prst="rect">
            <a:avLst/>
          </a:prstGeom>
        </p:spPr>
        <p:txBody>
          <a:bodyPr wrap="square" lIns="0" tIns="0" rIns="0" bIns="0" rtlCol="0" anchor="t">
            <a:spAutoFit/>
          </a:bodyPr>
          <a:lstStyle/>
          <a:p>
            <a:pPr>
              <a:lnSpc>
                <a:spcPts val="4900"/>
              </a:lnSpc>
            </a:pPr>
            <a:r>
              <a:rPr lang="en-US" sz="4400" smtClean="0">
                <a:solidFill>
                  <a:srgbClr val="EFEFEF"/>
                </a:solidFill>
                <a:latin typeface="Times New Roman"/>
              </a:rPr>
              <a:t>Sửa đổi các quy định về mức chi trên cơ sở đánh giá về thực tế thực hiện và tính tương quan với các hoạt động khác tương tự </a:t>
            </a:r>
            <a:endParaRPr lang="en-US" sz="4400">
              <a:solidFill>
                <a:srgbClr val="EFEFEF"/>
              </a:solidFill>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809160" y="2450911"/>
            <a:ext cx="6276929" cy="676275"/>
          </a:xfrm>
          <a:prstGeom prst="rect">
            <a:avLst/>
          </a:prstGeom>
        </p:spPr>
        <p:txBody>
          <a:bodyPr lIns="0" tIns="0" rIns="0" bIns="0" rtlCol="0" anchor="t">
            <a:spAutoFit/>
          </a:bodyPr>
          <a:lstStyle/>
          <a:p>
            <a:pPr algn="ctr">
              <a:lnSpc>
                <a:spcPts val="4799"/>
              </a:lnSpc>
            </a:pPr>
            <a:r>
              <a:rPr lang="en-US" sz="3999">
                <a:solidFill>
                  <a:srgbClr val="2B4B82"/>
                </a:solidFill>
                <a:latin typeface="Times New Roman Bold"/>
              </a:rPr>
              <a:t>(i) Chi thù lao</a:t>
            </a:r>
          </a:p>
        </p:txBody>
      </p:sp>
      <p:sp>
        <p:nvSpPr>
          <p:cNvPr id="3" name="TextBox 3"/>
          <p:cNvSpPr txBox="1"/>
          <p:nvPr/>
        </p:nvSpPr>
        <p:spPr>
          <a:xfrm>
            <a:off x="431784" y="3729586"/>
            <a:ext cx="8158703" cy="5986780"/>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2B4B82"/>
                </a:solidFill>
                <a:latin typeface="Times New Roman"/>
              </a:rPr>
              <a:t>Thù lao báo cáo viên pháp luật, tuyên truyền viên pháp luật, hoà giải viên cơ sở, người được mời tham gia thực hiện PBGDPL, CTCPL và HGOCS; hướng dẫn sinh hoạt chuyên đề Câu lạc bộ pháp luật, nhóm nòng cốt với tư cách là giảng viên: mức chi thù lao tối đa  2.000.000 đồng/người/buổi;</a:t>
            </a:r>
          </a:p>
          <a:p>
            <a:pPr marL="604519" lvl="1" indent="-302260">
              <a:lnSpc>
                <a:spcPts val="3919"/>
              </a:lnSpc>
              <a:buFont typeface="Arial"/>
              <a:buChar char="•"/>
            </a:pPr>
            <a:r>
              <a:rPr lang="en-US" sz="2799">
                <a:solidFill>
                  <a:srgbClr val="2B4B82"/>
                </a:solidFill>
                <a:latin typeface="Times New Roman"/>
              </a:rPr>
              <a:t>Thực hiện PBGDPL cho các đối tượng đặc thù theo quy định tại các Điều 17, 18, 19, 20, 21, 22 của Luật PBGDPL: được hưởng thêm 20% mức thù lao được nhận; tương ứng mức chi thù lao tối đa là 2.400.000 đồng/người/buổi;</a:t>
            </a:r>
          </a:p>
        </p:txBody>
      </p:sp>
      <p:sp>
        <p:nvSpPr>
          <p:cNvPr id="4" name="TextBox 4"/>
          <p:cNvSpPr txBox="1"/>
          <p:nvPr/>
        </p:nvSpPr>
        <p:spPr>
          <a:xfrm>
            <a:off x="8982441" y="2079070"/>
            <a:ext cx="8930735" cy="1276350"/>
          </a:xfrm>
          <a:prstGeom prst="rect">
            <a:avLst/>
          </a:prstGeom>
        </p:spPr>
        <p:txBody>
          <a:bodyPr lIns="0" tIns="0" rIns="0" bIns="0" rtlCol="0" anchor="t">
            <a:spAutoFit/>
          </a:bodyPr>
          <a:lstStyle/>
          <a:p>
            <a:pPr algn="ctr">
              <a:lnSpc>
                <a:spcPts val="4799"/>
              </a:lnSpc>
            </a:pPr>
            <a:r>
              <a:rPr lang="en-US" sz="3999">
                <a:solidFill>
                  <a:srgbClr val="2B4B82"/>
                </a:solidFill>
                <a:latin typeface="Times New Roman Bold"/>
              </a:rPr>
              <a:t>(ii) Chi biên soạn một số tài liệu PBGDPL, CTCPL và HGOCS đặc thù </a:t>
            </a:r>
          </a:p>
        </p:txBody>
      </p:sp>
      <p:sp>
        <p:nvSpPr>
          <p:cNvPr id="5" name="TextBox 5"/>
          <p:cNvSpPr txBox="1"/>
          <p:nvPr/>
        </p:nvSpPr>
        <p:spPr>
          <a:xfrm>
            <a:off x="8820882" y="3729586"/>
            <a:ext cx="9253853" cy="5491480"/>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2B4B82"/>
                </a:solidFill>
                <a:latin typeface="Times New Roman"/>
              </a:rPr>
              <a:t> Tờ gấp pháp luật: tăng từ 1.000.000 đồng/tờ gấp đã hoàn thành lên 1.500.000 đồng/tờ gấp đã hoàn thành; </a:t>
            </a:r>
          </a:p>
          <a:p>
            <a:pPr marL="604519" lvl="1" indent="-302260">
              <a:lnSpc>
                <a:spcPts val="3919"/>
              </a:lnSpc>
              <a:buFont typeface="Arial"/>
              <a:buChar char="•"/>
            </a:pPr>
            <a:r>
              <a:rPr lang="en-US" sz="2799">
                <a:solidFill>
                  <a:srgbClr val="2B4B82"/>
                </a:solidFill>
                <a:latin typeface="Times New Roman"/>
              </a:rPr>
              <a:t> Tình huống giải đáp pháp luật: tăng từ 300.000 đồng/tình huống đã hoàn thành lên 450.000 đồng/tình huống đã hoàn thành; </a:t>
            </a:r>
          </a:p>
          <a:p>
            <a:pPr marL="604519" lvl="1" indent="-302260">
              <a:lnSpc>
                <a:spcPts val="3919"/>
              </a:lnSpc>
              <a:buFont typeface="Arial"/>
              <a:buChar char="•"/>
            </a:pPr>
            <a:r>
              <a:rPr lang="en-US" sz="2799">
                <a:solidFill>
                  <a:srgbClr val="2B4B82"/>
                </a:solidFill>
                <a:latin typeface="Times New Roman"/>
              </a:rPr>
              <a:t> Câu chuyện pháp luật: tăng từ 1.500.000 đồng/câu chuyện đã hoàn thành lên 2.250.000 đồng/câu chuyện đã hoàn thành;</a:t>
            </a:r>
          </a:p>
          <a:p>
            <a:pPr marL="604519" lvl="1" indent="-302260">
              <a:lnSpc>
                <a:spcPts val="3919"/>
              </a:lnSpc>
              <a:buFont typeface="Arial"/>
              <a:buChar char="•"/>
            </a:pPr>
            <a:r>
              <a:rPr lang="en-US" sz="2799">
                <a:solidFill>
                  <a:srgbClr val="2B4B82"/>
                </a:solidFill>
                <a:latin typeface="Times New Roman"/>
              </a:rPr>
              <a:t>Tiểu phẩm pháp luật: tăng từ 5.000.000 đồng/tiểu phẩm đã hoàn thành lên 7.500.000 đồng/tiểu phẩm đã hoàn thành.</a:t>
            </a:r>
          </a:p>
        </p:txBody>
      </p:sp>
      <p:sp>
        <p:nvSpPr>
          <p:cNvPr id="6" name="Freeform 6"/>
          <p:cNvSpPr/>
          <p:nvPr/>
        </p:nvSpPr>
        <p:spPr>
          <a:xfrm>
            <a:off x="0" y="-963412"/>
            <a:ext cx="4597438" cy="2842053"/>
          </a:xfrm>
          <a:custGeom>
            <a:avLst/>
            <a:gdLst/>
            <a:ahLst/>
            <a:cxnLst/>
            <a:rect l="l" t="t" r="r" b="b"/>
            <a:pathLst>
              <a:path w="4597438" h="2842053">
                <a:moveTo>
                  <a:pt x="0" y="0"/>
                </a:moveTo>
                <a:lnTo>
                  <a:pt x="4597438" y="0"/>
                </a:lnTo>
                <a:lnTo>
                  <a:pt x="4597438" y="2842052"/>
                </a:lnTo>
                <a:lnTo>
                  <a:pt x="0" y="2842052"/>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7" name="Freeform 7"/>
          <p:cNvSpPr/>
          <p:nvPr/>
        </p:nvSpPr>
        <p:spPr>
          <a:xfrm flipH="1">
            <a:off x="10551837" y="155375"/>
            <a:ext cx="2076668" cy="1276207"/>
          </a:xfrm>
          <a:custGeom>
            <a:avLst/>
            <a:gdLst/>
            <a:ahLst/>
            <a:cxnLst/>
            <a:rect l="l" t="t" r="r" b="b"/>
            <a:pathLst>
              <a:path w="2076668" h="1276207">
                <a:moveTo>
                  <a:pt x="2076668" y="0"/>
                </a:moveTo>
                <a:lnTo>
                  <a:pt x="0" y="0"/>
                </a:lnTo>
                <a:lnTo>
                  <a:pt x="0" y="1276207"/>
                </a:lnTo>
                <a:lnTo>
                  <a:pt x="2076668" y="1276207"/>
                </a:lnTo>
                <a:lnTo>
                  <a:pt x="2076668"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3138681" y="-2447996"/>
            <a:ext cx="3837986" cy="4114800"/>
          </a:xfrm>
          <a:custGeom>
            <a:avLst/>
            <a:gdLst/>
            <a:ahLst/>
            <a:cxnLst/>
            <a:rect l="l" t="t" r="r" b="b"/>
            <a:pathLst>
              <a:path w="3837986" h="4114800">
                <a:moveTo>
                  <a:pt x="0" y="0"/>
                </a:moveTo>
                <a:lnTo>
                  <a:pt x="3837987" y="0"/>
                </a:lnTo>
                <a:lnTo>
                  <a:pt x="3837987"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4895761" y="-3759204"/>
            <a:ext cx="5357753" cy="5591583"/>
          </a:xfrm>
          <a:custGeom>
            <a:avLst/>
            <a:gdLst/>
            <a:ahLst/>
            <a:cxnLst/>
            <a:rect l="l" t="t" r="r" b="b"/>
            <a:pathLst>
              <a:path w="5357753" h="5591583">
                <a:moveTo>
                  <a:pt x="0" y="0"/>
                </a:moveTo>
                <a:lnTo>
                  <a:pt x="5357753" y="0"/>
                </a:lnTo>
                <a:lnTo>
                  <a:pt x="5357753" y="5591583"/>
                </a:lnTo>
                <a:lnTo>
                  <a:pt x="0" y="5591583"/>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2E7"/>
        </a:solidFill>
        <a:effectLst/>
      </p:bgPr>
    </p:bg>
    <p:spTree>
      <p:nvGrpSpPr>
        <p:cNvPr id="1" name=""/>
        <p:cNvGrpSpPr/>
        <p:nvPr/>
      </p:nvGrpSpPr>
      <p:grpSpPr>
        <a:xfrm>
          <a:off x="0" y="0"/>
          <a:ext cx="0" cy="0"/>
          <a:chOff x="0" y="0"/>
          <a:chExt cx="0" cy="0"/>
        </a:xfrm>
      </p:grpSpPr>
      <p:sp>
        <p:nvSpPr>
          <p:cNvPr id="2" name="Freeform 2"/>
          <p:cNvSpPr/>
          <p:nvPr/>
        </p:nvSpPr>
        <p:spPr>
          <a:xfrm>
            <a:off x="13164657" y="-1488280"/>
            <a:ext cx="6414740" cy="6631780"/>
          </a:xfrm>
          <a:custGeom>
            <a:avLst/>
            <a:gdLst/>
            <a:ahLst/>
            <a:cxnLst/>
            <a:rect l="l" t="t" r="r" b="b"/>
            <a:pathLst>
              <a:path w="6414740" h="6631780">
                <a:moveTo>
                  <a:pt x="0" y="0"/>
                </a:moveTo>
                <a:lnTo>
                  <a:pt x="6414740" y="0"/>
                </a:lnTo>
                <a:lnTo>
                  <a:pt x="6414740" y="6631780"/>
                </a:lnTo>
                <a:lnTo>
                  <a:pt x="0" y="663178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7466422" y="6889429"/>
            <a:ext cx="2625224" cy="2257693"/>
          </a:xfrm>
          <a:custGeom>
            <a:avLst/>
            <a:gdLst/>
            <a:ahLst/>
            <a:cxnLst/>
            <a:rect l="l" t="t" r="r" b="b"/>
            <a:pathLst>
              <a:path w="2625224" h="2257693">
                <a:moveTo>
                  <a:pt x="0" y="0"/>
                </a:moveTo>
                <a:lnTo>
                  <a:pt x="2625224" y="0"/>
                </a:lnTo>
                <a:lnTo>
                  <a:pt x="2625224" y="2257693"/>
                </a:lnTo>
                <a:lnTo>
                  <a:pt x="0" y="2257693"/>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946160" y="862690"/>
            <a:ext cx="11686411" cy="2162175"/>
          </a:xfrm>
          <a:prstGeom prst="rect">
            <a:avLst/>
          </a:prstGeom>
        </p:spPr>
        <p:txBody>
          <a:bodyPr lIns="0" tIns="0" rIns="0" bIns="0" rtlCol="0" anchor="t">
            <a:spAutoFit/>
          </a:bodyPr>
          <a:lstStyle/>
          <a:p>
            <a:pPr algn="ctr">
              <a:lnSpc>
                <a:spcPts val="7694"/>
              </a:lnSpc>
            </a:pPr>
            <a:r>
              <a:rPr lang="en-US" sz="8099" spc="-80">
                <a:solidFill>
                  <a:srgbClr val="2B4B82"/>
                </a:solidFill>
                <a:latin typeface="Times New Roman Bold"/>
              </a:rPr>
              <a:t> (iii) Chi tổ chức cuộc thi, hội thi</a:t>
            </a:r>
          </a:p>
        </p:txBody>
      </p:sp>
      <p:sp>
        <p:nvSpPr>
          <p:cNvPr id="5" name="TextBox 5"/>
          <p:cNvSpPr txBox="1"/>
          <p:nvPr/>
        </p:nvSpPr>
        <p:spPr>
          <a:xfrm>
            <a:off x="1028700" y="4318812"/>
            <a:ext cx="12465267" cy="1844675"/>
          </a:xfrm>
          <a:prstGeom prst="rect">
            <a:avLst/>
          </a:prstGeom>
        </p:spPr>
        <p:txBody>
          <a:bodyPr lIns="0" tIns="0" rIns="0" bIns="0" rtlCol="0" anchor="t">
            <a:spAutoFit/>
          </a:bodyPr>
          <a:lstStyle/>
          <a:p>
            <a:pPr marL="1079501" lvl="1" indent="-539750">
              <a:lnSpc>
                <a:spcPts val="7000"/>
              </a:lnSpc>
              <a:buFont typeface="Arial"/>
              <a:buChar char="•"/>
            </a:pPr>
            <a:r>
              <a:rPr lang="en-US" sz="5000">
                <a:solidFill>
                  <a:srgbClr val="2B4B82"/>
                </a:solidFill>
                <a:latin typeface="Times New Roman Bold"/>
              </a:rPr>
              <a:t>Thuê văn nghệ, diễn viên: từ 300.000 đồng lên 450.000 đồng/người/ngày</a:t>
            </a:r>
          </a:p>
        </p:txBody>
      </p:sp>
      <p:sp>
        <p:nvSpPr>
          <p:cNvPr id="6" name="TextBox 6"/>
          <p:cNvSpPr txBox="1"/>
          <p:nvPr/>
        </p:nvSpPr>
        <p:spPr>
          <a:xfrm>
            <a:off x="10091646" y="6737029"/>
            <a:ext cx="4310914" cy="755650"/>
          </a:xfrm>
          <a:prstGeom prst="rect">
            <a:avLst/>
          </a:prstGeom>
        </p:spPr>
        <p:txBody>
          <a:bodyPr lIns="0" tIns="0" rIns="0" bIns="0" rtlCol="0" anchor="t">
            <a:spAutoFit/>
          </a:bodyPr>
          <a:lstStyle/>
          <a:p>
            <a:pPr algn="ctr">
              <a:lnSpc>
                <a:spcPts val="5599"/>
              </a:lnSpc>
            </a:pPr>
            <a:r>
              <a:rPr lang="en-US" sz="3999">
                <a:solidFill>
                  <a:srgbClr val="2B4B82"/>
                </a:solidFill>
                <a:latin typeface="Times New Roman"/>
              </a:rPr>
              <a:t>Đối với tập thể</a:t>
            </a:r>
          </a:p>
        </p:txBody>
      </p:sp>
      <p:sp>
        <p:nvSpPr>
          <p:cNvPr id="7" name="TextBox 7"/>
          <p:cNvSpPr txBox="1"/>
          <p:nvPr/>
        </p:nvSpPr>
        <p:spPr>
          <a:xfrm>
            <a:off x="1028700" y="7457434"/>
            <a:ext cx="6340879" cy="958850"/>
          </a:xfrm>
          <a:prstGeom prst="rect">
            <a:avLst/>
          </a:prstGeom>
        </p:spPr>
        <p:txBody>
          <a:bodyPr lIns="0" tIns="0" rIns="0" bIns="0" rtlCol="0" anchor="t">
            <a:spAutoFit/>
          </a:bodyPr>
          <a:lstStyle/>
          <a:p>
            <a:pPr marL="1079501" lvl="1" indent="-539750">
              <a:lnSpc>
                <a:spcPts val="7000"/>
              </a:lnSpc>
              <a:buFont typeface="Arial"/>
              <a:buChar char="•"/>
            </a:pPr>
            <a:r>
              <a:rPr lang="en-US" sz="5000">
                <a:solidFill>
                  <a:srgbClr val="2B4B82"/>
                </a:solidFill>
                <a:latin typeface="Times New Roman Bold"/>
              </a:rPr>
              <a:t> Chi giải thưởng</a:t>
            </a:r>
          </a:p>
        </p:txBody>
      </p:sp>
      <p:sp>
        <p:nvSpPr>
          <p:cNvPr id="8" name="TextBox 8"/>
          <p:cNvSpPr txBox="1"/>
          <p:nvPr/>
        </p:nvSpPr>
        <p:spPr>
          <a:xfrm>
            <a:off x="10091646" y="8391472"/>
            <a:ext cx="4310914" cy="755650"/>
          </a:xfrm>
          <a:prstGeom prst="rect">
            <a:avLst/>
          </a:prstGeom>
        </p:spPr>
        <p:txBody>
          <a:bodyPr lIns="0" tIns="0" rIns="0" bIns="0" rtlCol="0" anchor="t">
            <a:spAutoFit/>
          </a:bodyPr>
          <a:lstStyle/>
          <a:p>
            <a:pPr algn="ctr">
              <a:lnSpc>
                <a:spcPts val="5599"/>
              </a:lnSpc>
            </a:pPr>
            <a:r>
              <a:rPr lang="en-US" sz="3999">
                <a:solidFill>
                  <a:srgbClr val="2B4B82"/>
                </a:solidFill>
                <a:latin typeface="Times New Roman"/>
              </a:rPr>
              <a:t>Đối với cá nhân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1028700" y="2869406"/>
            <a:ext cx="7676219" cy="1628775"/>
          </a:xfrm>
          <a:prstGeom prst="rect">
            <a:avLst/>
          </a:prstGeom>
        </p:spPr>
        <p:txBody>
          <a:bodyPr lIns="0" tIns="0" rIns="0" bIns="0" rtlCol="0" anchor="t">
            <a:spAutoFit/>
          </a:bodyPr>
          <a:lstStyle/>
          <a:p>
            <a:pPr algn="ctr">
              <a:lnSpc>
                <a:spcPts val="6000"/>
              </a:lnSpc>
            </a:pPr>
            <a:r>
              <a:rPr lang="en-US" sz="5000">
                <a:solidFill>
                  <a:srgbClr val="2B4B82"/>
                </a:solidFill>
                <a:latin typeface="Times New Roman Bold"/>
              </a:rPr>
              <a:t>TTLT số 14/2014/TTLT-BTC-BTP</a:t>
            </a:r>
          </a:p>
        </p:txBody>
      </p:sp>
      <p:sp>
        <p:nvSpPr>
          <p:cNvPr id="3" name="TextBox 3"/>
          <p:cNvSpPr txBox="1"/>
          <p:nvPr/>
        </p:nvSpPr>
        <p:spPr>
          <a:xfrm>
            <a:off x="1328468" y="5683250"/>
            <a:ext cx="7815532" cy="3575050"/>
          </a:xfrm>
          <a:prstGeom prst="rect">
            <a:avLst/>
          </a:prstGeom>
        </p:spPr>
        <p:txBody>
          <a:bodyPr lIns="0" tIns="0" rIns="0" bIns="0" rtlCol="0" anchor="t">
            <a:spAutoFit/>
          </a:bodyPr>
          <a:lstStyle/>
          <a:p>
            <a:pPr marL="863599" lvl="1" indent="-431800">
              <a:lnSpc>
                <a:spcPts val="5599"/>
              </a:lnSpc>
              <a:buFont typeface="Arial"/>
              <a:buChar char="•"/>
            </a:pPr>
            <a:r>
              <a:rPr lang="en-US" sz="3999">
                <a:solidFill>
                  <a:srgbClr val="2B4B82"/>
                </a:solidFill>
                <a:latin typeface="Times New Roman"/>
              </a:rPr>
              <a:t>Giải nhất: 10.000.000</a:t>
            </a:r>
          </a:p>
          <a:p>
            <a:pPr marL="863599" lvl="1" indent="-431800">
              <a:lnSpc>
                <a:spcPts val="5599"/>
              </a:lnSpc>
              <a:buFont typeface="Arial"/>
              <a:buChar char="•"/>
            </a:pPr>
            <a:r>
              <a:rPr lang="en-US" sz="3999">
                <a:solidFill>
                  <a:srgbClr val="2B4B82"/>
                </a:solidFill>
                <a:latin typeface="Times New Roman"/>
              </a:rPr>
              <a:t>Giải nhì: 7.000.000</a:t>
            </a:r>
          </a:p>
          <a:p>
            <a:pPr marL="863599" lvl="1" indent="-431800">
              <a:lnSpc>
                <a:spcPts val="5599"/>
              </a:lnSpc>
              <a:buFont typeface="Arial"/>
              <a:buChar char="•"/>
            </a:pPr>
            <a:r>
              <a:rPr lang="en-US" sz="3999">
                <a:solidFill>
                  <a:srgbClr val="2B4B82"/>
                </a:solidFill>
                <a:latin typeface="Times New Roman"/>
              </a:rPr>
              <a:t>Giải ba: 5.000.000</a:t>
            </a:r>
          </a:p>
          <a:p>
            <a:pPr marL="863599" lvl="1" indent="-431800">
              <a:lnSpc>
                <a:spcPts val="5599"/>
              </a:lnSpc>
              <a:buFont typeface="Arial"/>
              <a:buChar char="•"/>
            </a:pPr>
            <a:r>
              <a:rPr lang="en-US" sz="3999">
                <a:solidFill>
                  <a:srgbClr val="2B4B82"/>
                </a:solidFill>
                <a:latin typeface="Times New Roman"/>
              </a:rPr>
              <a:t>Giải khuyến khích: 3.000.000</a:t>
            </a:r>
          </a:p>
          <a:p>
            <a:pPr marL="863599" lvl="1" indent="-431800">
              <a:lnSpc>
                <a:spcPts val="5599"/>
              </a:lnSpc>
              <a:buFont typeface="Arial"/>
              <a:buChar char="•"/>
            </a:pPr>
            <a:r>
              <a:rPr lang="en-US" sz="3999">
                <a:solidFill>
                  <a:srgbClr val="2B4B82"/>
                </a:solidFill>
                <a:latin typeface="Times New Roman"/>
              </a:rPr>
              <a:t>Giải phụ khác: 500.000</a:t>
            </a:r>
          </a:p>
        </p:txBody>
      </p:sp>
      <p:sp>
        <p:nvSpPr>
          <p:cNvPr id="4" name="TextBox 4"/>
          <p:cNvSpPr txBox="1"/>
          <p:nvPr/>
        </p:nvSpPr>
        <p:spPr>
          <a:xfrm>
            <a:off x="439081" y="106363"/>
            <a:ext cx="16917306" cy="1530349"/>
          </a:xfrm>
          <a:prstGeom prst="rect">
            <a:avLst/>
          </a:prstGeom>
        </p:spPr>
        <p:txBody>
          <a:bodyPr lIns="0" tIns="0" rIns="0" bIns="0" rtlCol="0" anchor="t">
            <a:spAutoFit/>
          </a:bodyPr>
          <a:lstStyle/>
          <a:p>
            <a:pPr algn="ctr">
              <a:lnSpc>
                <a:spcPts val="11200"/>
              </a:lnSpc>
            </a:pPr>
            <a:r>
              <a:rPr lang="en-US" sz="8000">
                <a:solidFill>
                  <a:srgbClr val="2B4B82"/>
                </a:solidFill>
                <a:latin typeface="Times New Roman Bold"/>
              </a:rPr>
              <a:t>Chi giải thưởng đối với tập thể</a:t>
            </a:r>
          </a:p>
        </p:txBody>
      </p:sp>
      <p:sp>
        <p:nvSpPr>
          <p:cNvPr id="5" name="TextBox 5"/>
          <p:cNvSpPr txBox="1"/>
          <p:nvPr/>
        </p:nvSpPr>
        <p:spPr>
          <a:xfrm>
            <a:off x="9742610" y="2869406"/>
            <a:ext cx="7625534" cy="1628775"/>
          </a:xfrm>
          <a:prstGeom prst="rect">
            <a:avLst/>
          </a:prstGeom>
        </p:spPr>
        <p:txBody>
          <a:bodyPr lIns="0" tIns="0" rIns="0" bIns="0" rtlCol="0" anchor="t">
            <a:spAutoFit/>
          </a:bodyPr>
          <a:lstStyle/>
          <a:p>
            <a:pPr algn="ctr">
              <a:lnSpc>
                <a:spcPts val="6000"/>
              </a:lnSpc>
            </a:pPr>
            <a:r>
              <a:rPr lang="en-US" sz="5000">
                <a:solidFill>
                  <a:srgbClr val="2B4B82"/>
                </a:solidFill>
                <a:latin typeface="Times New Roman Bold"/>
              </a:rPr>
              <a:t>Thông tư số 56/2023/TT-BTC</a:t>
            </a:r>
          </a:p>
        </p:txBody>
      </p:sp>
      <p:sp>
        <p:nvSpPr>
          <p:cNvPr id="6" name="TextBox 6"/>
          <p:cNvSpPr txBox="1"/>
          <p:nvPr/>
        </p:nvSpPr>
        <p:spPr>
          <a:xfrm>
            <a:off x="9851453" y="5683250"/>
            <a:ext cx="7407847" cy="3575050"/>
          </a:xfrm>
          <a:prstGeom prst="rect">
            <a:avLst/>
          </a:prstGeom>
        </p:spPr>
        <p:txBody>
          <a:bodyPr lIns="0" tIns="0" rIns="0" bIns="0" rtlCol="0" anchor="t">
            <a:spAutoFit/>
          </a:bodyPr>
          <a:lstStyle/>
          <a:p>
            <a:pPr marL="863599" lvl="1" indent="-431800">
              <a:lnSpc>
                <a:spcPts val="5599"/>
              </a:lnSpc>
              <a:buFont typeface="Arial"/>
              <a:buChar char="•"/>
            </a:pPr>
            <a:r>
              <a:rPr lang="en-US" sz="3999">
                <a:solidFill>
                  <a:srgbClr val="2B4B82"/>
                </a:solidFill>
                <a:latin typeface="Times New Roman"/>
              </a:rPr>
              <a:t>Giải nhất: 15.000.000</a:t>
            </a:r>
          </a:p>
          <a:p>
            <a:pPr marL="863599" lvl="1" indent="-431800">
              <a:lnSpc>
                <a:spcPts val="5599"/>
              </a:lnSpc>
              <a:buFont typeface="Arial"/>
              <a:buChar char="•"/>
            </a:pPr>
            <a:r>
              <a:rPr lang="en-US" sz="3999">
                <a:solidFill>
                  <a:srgbClr val="2B4B82"/>
                </a:solidFill>
                <a:latin typeface="Times New Roman"/>
              </a:rPr>
              <a:t>Giải nhì: 10.500.000</a:t>
            </a:r>
          </a:p>
          <a:p>
            <a:pPr marL="863599" lvl="1" indent="-431800">
              <a:lnSpc>
                <a:spcPts val="5599"/>
              </a:lnSpc>
              <a:buFont typeface="Arial"/>
              <a:buChar char="•"/>
            </a:pPr>
            <a:r>
              <a:rPr lang="en-US" sz="3999">
                <a:solidFill>
                  <a:srgbClr val="2B4B82"/>
                </a:solidFill>
                <a:latin typeface="Times New Roman"/>
              </a:rPr>
              <a:t>Giải ba: 7.500.000</a:t>
            </a:r>
          </a:p>
          <a:p>
            <a:pPr marL="863599" lvl="1" indent="-431800">
              <a:lnSpc>
                <a:spcPts val="5599"/>
              </a:lnSpc>
              <a:buFont typeface="Arial"/>
              <a:buChar char="•"/>
            </a:pPr>
            <a:r>
              <a:rPr lang="en-US" sz="3999">
                <a:solidFill>
                  <a:srgbClr val="2B4B82"/>
                </a:solidFill>
                <a:latin typeface="Times New Roman"/>
              </a:rPr>
              <a:t>Giải khuyến khích: 4.500.000</a:t>
            </a:r>
          </a:p>
          <a:p>
            <a:pPr marL="863599" lvl="1" indent="-431800">
              <a:lnSpc>
                <a:spcPts val="5599"/>
              </a:lnSpc>
              <a:buFont typeface="Arial"/>
              <a:buChar char="•"/>
            </a:pPr>
            <a:r>
              <a:rPr lang="en-US" sz="3999">
                <a:solidFill>
                  <a:srgbClr val="2B4B82"/>
                </a:solidFill>
                <a:latin typeface="Times New Roman"/>
              </a:rPr>
              <a:t>Giải phụ khác: 750.000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1028700" y="3392442"/>
            <a:ext cx="7676219" cy="1628775"/>
          </a:xfrm>
          <a:prstGeom prst="rect">
            <a:avLst/>
          </a:prstGeom>
        </p:spPr>
        <p:txBody>
          <a:bodyPr lIns="0" tIns="0" rIns="0" bIns="0" rtlCol="0" anchor="t">
            <a:spAutoFit/>
          </a:bodyPr>
          <a:lstStyle/>
          <a:p>
            <a:pPr algn="ctr">
              <a:lnSpc>
                <a:spcPts val="6000"/>
              </a:lnSpc>
            </a:pPr>
            <a:r>
              <a:rPr lang="en-US" sz="5000">
                <a:solidFill>
                  <a:srgbClr val="2B4B82"/>
                </a:solidFill>
                <a:latin typeface="Times New Roman Bold"/>
              </a:rPr>
              <a:t>TTLT số 14/2014/TTLT-BTC-BTP</a:t>
            </a:r>
          </a:p>
        </p:txBody>
      </p:sp>
      <p:sp>
        <p:nvSpPr>
          <p:cNvPr id="3" name="TextBox 3"/>
          <p:cNvSpPr txBox="1"/>
          <p:nvPr/>
        </p:nvSpPr>
        <p:spPr>
          <a:xfrm>
            <a:off x="1028700" y="5683250"/>
            <a:ext cx="7403560" cy="3575050"/>
          </a:xfrm>
          <a:prstGeom prst="rect">
            <a:avLst/>
          </a:prstGeom>
        </p:spPr>
        <p:txBody>
          <a:bodyPr lIns="0" tIns="0" rIns="0" bIns="0" rtlCol="0" anchor="t">
            <a:spAutoFit/>
          </a:bodyPr>
          <a:lstStyle/>
          <a:p>
            <a:pPr marL="863599" lvl="1" indent="-431800">
              <a:lnSpc>
                <a:spcPts val="5599"/>
              </a:lnSpc>
              <a:buFont typeface="Arial"/>
              <a:buChar char="•"/>
            </a:pPr>
            <a:r>
              <a:rPr lang="en-US" sz="3999">
                <a:solidFill>
                  <a:srgbClr val="2B4B82"/>
                </a:solidFill>
                <a:latin typeface="Times New Roman"/>
              </a:rPr>
              <a:t>Giải nhất: 6.000.000</a:t>
            </a:r>
          </a:p>
          <a:p>
            <a:pPr marL="863599" lvl="1" indent="-431800">
              <a:lnSpc>
                <a:spcPts val="5599"/>
              </a:lnSpc>
              <a:buFont typeface="Arial"/>
              <a:buChar char="•"/>
            </a:pPr>
            <a:r>
              <a:rPr lang="en-US" sz="3999">
                <a:solidFill>
                  <a:srgbClr val="2B4B82"/>
                </a:solidFill>
                <a:latin typeface="Times New Roman"/>
              </a:rPr>
              <a:t>Giải nhì: 3.000.000</a:t>
            </a:r>
          </a:p>
          <a:p>
            <a:pPr marL="863599" lvl="1" indent="-431800">
              <a:lnSpc>
                <a:spcPts val="5599"/>
              </a:lnSpc>
              <a:buFont typeface="Arial"/>
              <a:buChar char="•"/>
            </a:pPr>
            <a:r>
              <a:rPr lang="en-US" sz="3999">
                <a:solidFill>
                  <a:srgbClr val="2B4B82"/>
                </a:solidFill>
                <a:latin typeface="Times New Roman"/>
              </a:rPr>
              <a:t>Giải ba: 2.000.000</a:t>
            </a:r>
          </a:p>
          <a:p>
            <a:pPr marL="863599" lvl="1" indent="-431800">
              <a:lnSpc>
                <a:spcPts val="5599"/>
              </a:lnSpc>
              <a:buFont typeface="Arial"/>
              <a:buChar char="•"/>
            </a:pPr>
            <a:r>
              <a:rPr lang="en-US" sz="3999">
                <a:solidFill>
                  <a:srgbClr val="2B4B82"/>
                </a:solidFill>
                <a:latin typeface="Times New Roman"/>
              </a:rPr>
              <a:t>Giải khuyến khích: 1.000.000</a:t>
            </a:r>
          </a:p>
          <a:p>
            <a:pPr marL="863599" lvl="1" indent="-431800">
              <a:lnSpc>
                <a:spcPts val="5599"/>
              </a:lnSpc>
              <a:buFont typeface="Arial"/>
              <a:buChar char="•"/>
            </a:pPr>
            <a:r>
              <a:rPr lang="en-US" sz="3999">
                <a:solidFill>
                  <a:srgbClr val="2B4B82"/>
                </a:solidFill>
                <a:latin typeface="Times New Roman"/>
              </a:rPr>
              <a:t>Giải phụ khác: 500.000</a:t>
            </a:r>
          </a:p>
        </p:txBody>
      </p:sp>
      <p:sp>
        <p:nvSpPr>
          <p:cNvPr id="4" name="TextBox 4"/>
          <p:cNvSpPr txBox="1"/>
          <p:nvPr/>
        </p:nvSpPr>
        <p:spPr>
          <a:xfrm>
            <a:off x="931614" y="714375"/>
            <a:ext cx="16327686" cy="1530349"/>
          </a:xfrm>
          <a:prstGeom prst="rect">
            <a:avLst/>
          </a:prstGeom>
        </p:spPr>
        <p:txBody>
          <a:bodyPr lIns="0" tIns="0" rIns="0" bIns="0" rtlCol="0" anchor="t">
            <a:spAutoFit/>
          </a:bodyPr>
          <a:lstStyle/>
          <a:p>
            <a:pPr algn="ctr">
              <a:lnSpc>
                <a:spcPts val="11200"/>
              </a:lnSpc>
            </a:pPr>
            <a:r>
              <a:rPr lang="en-US" sz="8000">
                <a:solidFill>
                  <a:srgbClr val="2B4B82"/>
                </a:solidFill>
                <a:latin typeface="Times New Roman Bold"/>
              </a:rPr>
              <a:t>Chi giải thưởng đối với cá nhân</a:t>
            </a:r>
          </a:p>
        </p:txBody>
      </p:sp>
      <p:sp>
        <p:nvSpPr>
          <p:cNvPr id="5" name="TextBox 5"/>
          <p:cNvSpPr txBox="1"/>
          <p:nvPr/>
        </p:nvSpPr>
        <p:spPr>
          <a:xfrm>
            <a:off x="9730852" y="3392442"/>
            <a:ext cx="7625534" cy="1628775"/>
          </a:xfrm>
          <a:prstGeom prst="rect">
            <a:avLst/>
          </a:prstGeom>
        </p:spPr>
        <p:txBody>
          <a:bodyPr lIns="0" tIns="0" rIns="0" bIns="0" rtlCol="0" anchor="t">
            <a:spAutoFit/>
          </a:bodyPr>
          <a:lstStyle/>
          <a:p>
            <a:pPr algn="ctr">
              <a:lnSpc>
                <a:spcPts val="6000"/>
              </a:lnSpc>
            </a:pPr>
            <a:r>
              <a:rPr lang="en-US" sz="5000">
                <a:solidFill>
                  <a:srgbClr val="2B4B82"/>
                </a:solidFill>
                <a:latin typeface="Times New Roman Bold"/>
              </a:rPr>
              <a:t>Thông tư số 56/2023/TT-BTC</a:t>
            </a:r>
          </a:p>
        </p:txBody>
      </p:sp>
      <p:sp>
        <p:nvSpPr>
          <p:cNvPr id="6" name="TextBox 6"/>
          <p:cNvSpPr txBox="1"/>
          <p:nvPr/>
        </p:nvSpPr>
        <p:spPr>
          <a:xfrm>
            <a:off x="9898688" y="5683250"/>
            <a:ext cx="7289863" cy="3575050"/>
          </a:xfrm>
          <a:prstGeom prst="rect">
            <a:avLst/>
          </a:prstGeom>
        </p:spPr>
        <p:txBody>
          <a:bodyPr lIns="0" tIns="0" rIns="0" bIns="0" rtlCol="0" anchor="t">
            <a:spAutoFit/>
          </a:bodyPr>
          <a:lstStyle/>
          <a:p>
            <a:pPr marL="863599" lvl="1" indent="-431800">
              <a:lnSpc>
                <a:spcPts val="5599"/>
              </a:lnSpc>
              <a:buFont typeface="Arial"/>
              <a:buChar char="•"/>
            </a:pPr>
            <a:r>
              <a:rPr lang="en-US" sz="3999">
                <a:solidFill>
                  <a:srgbClr val="2B4B82"/>
                </a:solidFill>
                <a:latin typeface="Times New Roman"/>
              </a:rPr>
              <a:t>Giải nhất: 9.000.000</a:t>
            </a:r>
          </a:p>
          <a:p>
            <a:pPr marL="863599" lvl="1" indent="-431800">
              <a:lnSpc>
                <a:spcPts val="5599"/>
              </a:lnSpc>
              <a:buFont typeface="Arial"/>
              <a:buChar char="•"/>
            </a:pPr>
            <a:r>
              <a:rPr lang="en-US" sz="3999">
                <a:solidFill>
                  <a:srgbClr val="2B4B82"/>
                </a:solidFill>
                <a:latin typeface="Times New Roman"/>
              </a:rPr>
              <a:t>Giải nhì: 4.500.000</a:t>
            </a:r>
          </a:p>
          <a:p>
            <a:pPr marL="863599" lvl="1" indent="-431800">
              <a:lnSpc>
                <a:spcPts val="5599"/>
              </a:lnSpc>
              <a:buFont typeface="Arial"/>
              <a:buChar char="•"/>
            </a:pPr>
            <a:r>
              <a:rPr lang="en-US" sz="3999">
                <a:solidFill>
                  <a:srgbClr val="2B4B82"/>
                </a:solidFill>
                <a:latin typeface="Times New Roman"/>
              </a:rPr>
              <a:t>Giải ba: 3.000.000</a:t>
            </a:r>
          </a:p>
          <a:p>
            <a:pPr marL="863599" lvl="1" indent="-431800">
              <a:lnSpc>
                <a:spcPts val="5599"/>
              </a:lnSpc>
              <a:buFont typeface="Arial"/>
              <a:buChar char="•"/>
            </a:pPr>
            <a:r>
              <a:rPr lang="en-US" sz="3999">
                <a:solidFill>
                  <a:srgbClr val="2B4B82"/>
                </a:solidFill>
                <a:latin typeface="Times New Roman"/>
              </a:rPr>
              <a:t>Giải khuyến khích: 1.500.000</a:t>
            </a:r>
          </a:p>
          <a:p>
            <a:pPr marL="863599" lvl="1" indent="-431800">
              <a:lnSpc>
                <a:spcPts val="5599"/>
              </a:lnSpc>
              <a:buFont typeface="Arial"/>
              <a:buChar char="•"/>
            </a:pPr>
            <a:r>
              <a:rPr lang="en-US" sz="3999">
                <a:solidFill>
                  <a:srgbClr val="2B4B82"/>
                </a:solidFill>
                <a:latin typeface="Times New Roman"/>
              </a:rPr>
              <a:t>Giải phụ khác: 750.000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E2E7"/>
        </a:solidFill>
        <a:effectLst/>
      </p:bgPr>
    </p:bg>
    <p:spTree>
      <p:nvGrpSpPr>
        <p:cNvPr id="1" name=""/>
        <p:cNvGrpSpPr/>
        <p:nvPr/>
      </p:nvGrpSpPr>
      <p:grpSpPr>
        <a:xfrm>
          <a:off x="0" y="0"/>
          <a:ext cx="0" cy="0"/>
          <a:chOff x="0" y="0"/>
          <a:chExt cx="0" cy="0"/>
        </a:xfrm>
      </p:grpSpPr>
      <p:sp>
        <p:nvSpPr>
          <p:cNvPr id="2" name="TextBox 2"/>
          <p:cNvSpPr txBox="1"/>
          <p:nvPr/>
        </p:nvSpPr>
        <p:spPr>
          <a:xfrm>
            <a:off x="1028700" y="1047750"/>
            <a:ext cx="11247330" cy="3067050"/>
          </a:xfrm>
          <a:prstGeom prst="rect">
            <a:avLst/>
          </a:prstGeom>
        </p:spPr>
        <p:txBody>
          <a:bodyPr lIns="0" tIns="0" rIns="0" bIns="0" rtlCol="0" anchor="t">
            <a:spAutoFit/>
          </a:bodyPr>
          <a:lstStyle/>
          <a:p>
            <a:pPr algn="just">
              <a:lnSpc>
                <a:spcPts val="5700"/>
              </a:lnSpc>
            </a:pPr>
            <a:r>
              <a:rPr lang="en-US" sz="6000" spc="-60">
                <a:solidFill>
                  <a:srgbClr val="2B4B82"/>
                </a:solidFill>
                <a:latin typeface="Times New Roman Bold"/>
              </a:rPr>
              <a:t>(iv) Chi thực hiện báo cáo thống kê về hoạt động phổ biến, giáo dục pháp luật, chuẩn tiếp cận pháp luật và hòa giải ở cơ sở.</a:t>
            </a:r>
          </a:p>
        </p:txBody>
      </p:sp>
      <p:sp>
        <p:nvSpPr>
          <p:cNvPr id="3" name="Freeform 3"/>
          <p:cNvSpPr/>
          <p:nvPr/>
        </p:nvSpPr>
        <p:spPr>
          <a:xfrm>
            <a:off x="12693991" y="1028700"/>
            <a:ext cx="6414740" cy="6631780"/>
          </a:xfrm>
          <a:custGeom>
            <a:avLst/>
            <a:gdLst/>
            <a:ahLst/>
            <a:cxnLst/>
            <a:rect l="l" t="t" r="r" b="b"/>
            <a:pathLst>
              <a:path w="6414740" h="6631780">
                <a:moveTo>
                  <a:pt x="0" y="0"/>
                </a:moveTo>
                <a:lnTo>
                  <a:pt x="6414740" y="0"/>
                </a:lnTo>
                <a:lnTo>
                  <a:pt x="6414740" y="6631780"/>
                </a:lnTo>
                <a:lnTo>
                  <a:pt x="0" y="663178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1028700" y="4832210"/>
            <a:ext cx="10803033" cy="1114425"/>
          </a:xfrm>
          <a:prstGeom prst="rect">
            <a:avLst/>
          </a:prstGeom>
        </p:spPr>
        <p:txBody>
          <a:bodyPr lIns="0" tIns="0" rIns="0" bIns="0" rtlCol="0" anchor="t">
            <a:spAutoFit/>
          </a:bodyPr>
          <a:lstStyle/>
          <a:p>
            <a:pPr marL="647700" lvl="1" indent="-323850">
              <a:lnSpc>
                <a:spcPts val="4200"/>
              </a:lnSpc>
              <a:buFont typeface="Arial"/>
              <a:buChar char="•"/>
            </a:pPr>
            <a:r>
              <a:rPr lang="en-US" sz="3000">
                <a:solidFill>
                  <a:srgbClr val="2B4B82"/>
                </a:solidFill>
                <a:latin typeface="Times New Roman Bold"/>
              </a:rPr>
              <a:t>Thu thập thông tin, xử lý số liệu báo cáo của các bộ, ngành, địa phương: 75.000 đồng/báo cáo</a:t>
            </a:r>
          </a:p>
        </p:txBody>
      </p:sp>
      <p:sp>
        <p:nvSpPr>
          <p:cNvPr id="5" name="TextBox 5"/>
          <p:cNvSpPr txBox="1"/>
          <p:nvPr/>
        </p:nvSpPr>
        <p:spPr>
          <a:xfrm>
            <a:off x="1028700" y="6488043"/>
            <a:ext cx="10803033" cy="1114425"/>
          </a:xfrm>
          <a:prstGeom prst="rect">
            <a:avLst/>
          </a:prstGeom>
        </p:spPr>
        <p:txBody>
          <a:bodyPr lIns="0" tIns="0" rIns="0" bIns="0" rtlCol="0" anchor="t">
            <a:spAutoFit/>
          </a:bodyPr>
          <a:lstStyle/>
          <a:p>
            <a:pPr marL="647700" lvl="1" indent="-323850">
              <a:lnSpc>
                <a:spcPts val="4200"/>
              </a:lnSpc>
              <a:buFont typeface="Arial"/>
              <a:buChar char="•"/>
            </a:pPr>
            <a:r>
              <a:rPr lang="en-US" sz="3000">
                <a:solidFill>
                  <a:srgbClr val="2B4B82"/>
                </a:solidFill>
                <a:latin typeface="Times New Roman Bold"/>
              </a:rPr>
              <a:t>Báo cáo của các bộ, ngành, địa phương: Mức tối đa 4.500.000 đồng/báo cáo</a:t>
            </a:r>
          </a:p>
        </p:txBody>
      </p:sp>
      <p:sp>
        <p:nvSpPr>
          <p:cNvPr id="6" name="TextBox 6"/>
          <p:cNvSpPr txBox="1"/>
          <p:nvPr/>
        </p:nvSpPr>
        <p:spPr>
          <a:xfrm>
            <a:off x="1028700" y="8143875"/>
            <a:ext cx="10803033" cy="1114425"/>
          </a:xfrm>
          <a:prstGeom prst="rect">
            <a:avLst/>
          </a:prstGeom>
        </p:spPr>
        <p:txBody>
          <a:bodyPr lIns="0" tIns="0" rIns="0" bIns="0" rtlCol="0" anchor="t">
            <a:spAutoFit/>
          </a:bodyPr>
          <a:lstStyle/>
          <a:p>
            <a:pPr marL="647700" lvl="1" indent="-323850">
              <a:lnSpc>
                <a:spcPts val="4200"/>
              </a:lnSpc>
              <a:buFont typeface="Arial"/>
              <a:buChar char="•"/>
            </a:pPr>
            <a:r>
              <a:rPr lang="en-US" sz="3000">
                <a:solidFill>
                  <a:srgbClr val="2B4B82"/>
                </a:solidFill>
                <a:latin typeface="Times New Roman Bold"/>
              </a:rPr>
              <a:t>Báo cáo tổng hợp trình, báo cáo Chính phủ, Thủ tướng Chính phủ: Mức tối đa 7.500.000 đồng/báo cáo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028700" y="2602230"/>
            <a:ext cx="8497620" cy="5376545"/>
          </a:xfrm>
          <a:custGeom>
            <a:avLst/>
            <a:gdLst/>
            <a:ahLst/>
            <a:cxnLst/>
            <a:rect l="l" t="t" r="r" b="b"/>
            <a:pathLst>
              <a:path w="8497620" h="5376545">
                <a:moveTo>
                  <a:pt x="0" y="0"/>
                </a:moveTo>
                <a:lnTo>
                  <a:pt x="8497620" y="0"/>
                </a:lnTo>
                <a:lnTo>
                  <a:pt x="8497620" y="5376545"/>
                </a:lnTo>
                <a:lnTo>
                  <a:pt x="0" y="5376545"/>
                </a:lnTo>
                <a:lnTo>
                  <a:pt x="0" y="0"/>
                </a:lnTo>
                <a:close/>
              </a:path>
            </a:pathLst>
          </a:custGeom>
          <a:blipFill>
            <a:blip r:embed="rId2" cstate="print"/>
            <a:stretch>
              <a:fillRect l="-6562"/>
            </a:stretch>
          </a:blipFill>
        </p:spPr>
      </p:sp>
      <p:sp>
        <p:nvSpPr>
          <p:cNvPr id="3" name="TextBox 3"/>
          <p:cNvSpPr txBox="1"/>
          <p:nvPr/>
        </p:nvSpPr>
        <p:spPr>
          <a:xfrm>
            <a:off x="9893895" y="3034030"/>
            <a:ext cx="7365405" cy="6224270"/>
          </a:xfrm>
          <a:prstGeom prst="rect">
            <a:avLst/>
          </a:prstGeom>
        </p:spPr>
        <p:txBody>
          <a:bodyPr lIns="0" tIns="0" rIns="0" bIns="0" rtlCol="0" anchor="t">
            <a:spAutoFit/>
          </a:bodyPr>
          <a:lstStyle/>
          <a:p>
            <a:pPr marL="690881" lvl="1" indent="-345440" algn="just">
              <a:lnSpc>
                <a:spcPts val="4480"/>
              </a:lnSpc>
              <a:buFont typeface="Arial"/>
              <a:buChar char="•"/>
            </a:pPr>
            <a:r>
              <a:rPr lang="en-US" sz="3200">
                <a:solidFill>
                  <a:srgbClr val="2B4B82"/>
                </a:solidFill>
                <a:latin typeface="Times New Roman"/>
              </a:rPr>
              <a:t>Chi thù lao cho hòa giải viên (đối với các hòa giải viên trực tiếp tham gia vụ, việc hòa giải) tăng từ 200.000 đồng/vụ, việc/tổ hòa giải lên 300.000 đồng/vụ, việc.</a:t>
            </a:r>
          </a:p>
          <a:p>
            <a:pPr marL="690881" lvl="1" indent="-345440" algn="just">
              <a:lnSpc>
                <a:spcPts val="4480"/>
              </a:lnSpc>
              <a:buFont typeface="Arial"/>
              <a:buChar char="•"/>
            </a:pPr>
            <a:r>
              <a:rPr lang="en-US" sz="3200">
                <a:solidFill>
                  <a:srgbClr val="2B4B82"/>
                </a:solidFill>
                <a:latin typeface="Times New Roman"/>
              </a:rPr>
              <a:t>Chi hỗ trợ hoạt động của tổ hòa giải (chi mua văn phòng phẩm, sao chụp tài liệu, nước uống phục vụ các cuộc họp của tổ hòa giải): tăng từ 100.000 đồng/tổ hòa giải/tháng lên 150.000 đồng/tổ hòa giải/tháng.</a:t>
            </a:r>
          </a:p>
        </p:txBody>
      </p:sp>
      <p:sp>
        <p:nvSpPr>
          <p:cNvPr id="4" name="TextBox 4"/>
          <p:cNvSpPr txBox="1"/>
          <p:nvPr/>
        </p:nvSpPr>
        <p:spPr>
          <a:xfrm>
            <a:off x="9893895" y="838200"/>
            <a:ext cx="7365405" cy="1764030"/>
          </a:xfrm>
          <a:prstGeom prst="rect">
            <a:avLst/>
          </a:prstGeom>
        </p:spPr>
        <p:txBody>
          <a:bodyPr lIns="0" tIns="0" rIns="0" bIns="0" rtlCol="0" anchor="t">
            <a:spAutoFit/>
          </a:bodyPr>
          <a:lstStyle/>
          <a:p>
            <a:pPr algn="ctr">
              <a:lnSpc>
                <a:spcPts val="6719"/>
              </a:lnSpc>
            </a:pPr>
            <a:r>
              <a:rPr lang="en-US" sz="4800">
                <a:solidFill>
                  <a:srgbClr val="2B4B82"/>
                </a:solidFill>
                <a:latin typeface="Times New Roman Bold"/>
              </a:rPr>
              <a:t>(v) Đối với chi cho công tác hòa giải ở cơ sở</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1028700" y="4372610"/>
            <a:ext cx="16230600" cy="2290445"/>
          </a:xfrm>
          <a:prstGeom prst="rect">
            <a:avLst/>
          </a:prstGeom>
        </p:spPr>
        <p:txBody>
          <a:bodyPr lIns="0" tIns="0" rIns="0" bIns="0" rtlCol="0" anchor="t">
            <a:spAutoFit/>
          </a:bodyPr>
          <a:lstStyle/>
          <a:p>
            <a:pPr marL="690881" lvl="1" indent="-345440" algn="just">
              <a:lnSpc>
                <a:spcPts val="4480"/>
              </a:lnSpc>
              <a:buFont typeface="Arial"/>
              <a:buChar char="•"/>
            </a:pPr>
            <a:r>
              <a:rPr lang="en-US" sz="3200">
                <a:solidFill>
                  <a:srgbClr val="2B4B82"/>
                </a:solidFill>
                <a:latin typeface="Times New Roman"/>
              </a:rPr>
              <a:t>Chi công tác phí cho những người đi công tác, kiểm tra, giám sát; chi tổ chức các cuộc họp, hội nghị chuyên đề, hội nghị tổng kết, sơ kết, triển khai công tác PBGDPL, CTCPL và HGOCS, các Chương trình, đề án, kế hoạch: thực hiện theo Thông tư số 40/2017/TT-BTC </a:t>
            </a:r>
          </a:p>
        </p:txBody>
      </p:sp>
      <p:sp>
        <p:nvSpPr>
          <p:cNvPr id="3" name="TextBox 3"/>
          <p:cNvSpPr txBox="1"/>
          <p:nvPr/>
        </p:nvSpPr>
        <p:spPr>
          <a:xfrm>
            <a:off x="1028700" y="2191385"/>
            <a:ext cx="16230600" cy="1876425"/>
          </a:xfrm>
          <a:prstGeom prst="rect">
            <a:avLst/>
          </a:prstGeom>
        </p:spPr>
        <p:txBody>
          <a:bodyPr lIns="0" tIns="0" rIns="0" bIns="0" rtlCol="0" anchor="t">
            <a:spAutoFit/>
          </a:bodyPr>
          <a:lstStyle/>
          <a:p>
            <a:pPr algn="just">
              <a:lnSpc>
                <a:spcPts val="4799"/>
              </a:lnSpc>
            </a:pPr>
            <a:r>
              <a:rPr lang="en-US" sz="3999">
                <a:solidFill>
                  <a:srgbClr val="2B4B82"/>
                </a:solidFill>
                <a:latin typeface="Times New Roman Bold"/>
              </a:rPr>
              <a:t>Một số mức chi và sửa đổi cập nhật việc dẫn chiếu các văn bản quy định về kinh phí đối với các nhiệm vụ chi có tính chất tương tự trong công tác PBGDPL, CTCPL và HGOCS</a:t>
            </a:r>
          </a:p>
        </p:txBody>
      </p:sp>
      <p:sp>
        <p:nvSpPr>
          <p:cNvPr id="4" name="Freeform 4"/>
          <p:cNvSpPr/>
          <p:nvPr/>
        </p:nvSpPr>
        <p:spPr>
          <a:xfrm>
            <a:off x="0" y="-963412"/>
            <a:ext cx="4597438" cy="2842053"/>
          </a:xfrm>
          <a:custGeom>
            <a:avLst/>
            <a:gdLst/>
            <a:ahLst/>
            <a:cxnLst/>
            <a:rect l="l" t="t" r="r" b="b"/>
            <a:pathLst>
              <a:path w="4597438" h="2842053">
                <a:moveTo>
                  <a:pt x="0" y="0"/>
                </a:moveTo>
                <a:lnTo>
                  <a:pt x="4597438" y="0"/>
                </a:lnTo>
                <a:lnTo>
                  <a:pt x="4597438" y="2842052"/>
                </a:lnTo>
                <a:lnTo>
                  <a:pt x="0" y="2842052"/>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5" name="Freeform 5"/>
          <p:cNvSpPr/>
          <p:nvPr/>
        </p:nvSpPr>
        <p:spPr>
          <a:xfrm flipH="1">
            <a:off x="10551837" y="390596"/>
            <a:ext cx="2076668" cy="1276207"/>
          </a:xfrm>
          <a:custGeom>
            <a:avLst/>
            <a:gdLst/>
            <a:ahLst/>
            <a:cxnLst/>
            <a:rect l="l" t="t" r="r" b="b"/>
            <a:pathLst>
              <a:path w="2076668" h="1276207">
                <a:moveTo>
                  <a:pt x="2076668" y="0"/>
                </a:moveTo>
                <a:lnTo>
                  <a:pt x="0" y="0"/>
                </a:lnTo>
                <a:lnTo>
                  <a:pt x="0" y="1276208"/>
                </a:lnTo>
                <a:lnTo>
                  <a:pt x="2076668" y="1276208"/>
                </a:lnTo>
                <a:lnTo>
                  <a:pt x="2076668"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3138681" y="-2447996"/>
            <a:ext cx="3837986" cy="4114800"/>
          </a:xfrm>
          <a:custGeom>
            <a:avLst/>
            <a:gdLst/>
            <a:ahLst/>
            <a:cxnLst/>
            <a:rect l="l" t="t" r="r" b="b"/>
            <a:pathLst>
              <a:path w="3837986" h="4114800">
                <a:moveTo>
                  <a:pt x="0" y="0"/>
                </a:moveTo>
                <a:lnTo>
                  <a:pt x="3837987" y="0"/>
                </a:lnTo>
                <a:lnTo>
                  <a:pt x="3837987"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4994246" y="-3759204"/>
            <a:ext cx="5357753" cy="5591583"/>
          </a:xfrm>
          <a:custGeom>
            <a:avLst/>
            <a:gdLst/>
            <a:ahLst/>
            <a:cxnLst/>
            <a:rect l="l" t="t" r="r" b="b"/>
            <a:pathLst>
              <a:path w="5357753" h="5591583">
                <a:moveTo>
                  <a:pt x="0" y="0"/>
                </a:moveTo>
                <a:lnTo>
                  <a:pt x="5357752" y="0"/>
                </a:lnTo>
                <a:lnTo>
                  <a:pt x="5357752" y="5591583"/>
                </a:lnTo>
                <a:lnTo>
                  <a:pt x="0" y="5591583"/>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1028700" y="6967855"/>
            <a:ext cx="16230600" cy="2290445"/>
          </a:xfrm>
          <a:prstGeom prst="rect">
            <a:avLst/>
          </a:prstGeom>
        </p:spPr>
        <p:txBody>
          <a:bodyPr lIns="0" tIns="0" rIns="0" bIns="0" rtlCol="0" anchor="t">
            <a:spAutoFit/>
          </a:bodyPr>
          <a:lstStyle/>
          <a:p>
            <a:pPr marL="690881" lvl="1" indent="-345440" algn="just">
              <a:lnSpc>
                <a:spcPts val="4480"/>
              </a:lnSpc>
              <a:buFont typeface="Arial"/>
              <a:buChar char="•"/>
            </a:pPr>
            <a:r>
              <a:rPr lang="en-US" sz="3200">
                <a:solidFill>
                  <a:srgbClr val="2B4B82"/>
                </a:solidFill>
                <a:latin typeface="Times New Roman"/>
              </a:rPr>
              <a:t>Chi tổ chức đào tạo, tập huấn, bồi dưỡng kiến thức pháp luật, nghiệp vụ, kỹ năng PBGDPL, CTCPL và HGOCS: thực hiện theo quy định tại Thông tư số 36/2018/TT-BTC ngày 30/3/2018 của Bộ Tài chính và Thông tư số 06/2023/TT-BTC ngày 31/01/2023 của Bộ Tài chính sửa đổi, bổ sung một số điều của Thông tư số 36/2018/TT-BTC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TextBox 2"/>
          <p:cNvSpPr txBox="1"/>
          <p:nvPr/>
        </p:nvSpPr>
        <p:spPr>
          <a:xfrm>
            <a:off x="1028700" y="866775"/>
            <a:ext cx="16230600" cy="1985010"/>
          </a:xfrm>
          <a:prstGeom prst="rect">
            <a:avLst/>
          </a:prstGeom>
        </p:spPr>
        <p:txBody>
          <a:bodyPr lIns="0" tIns="0" rIns="0" bIns="0" rtlCol="0" anchor="t">
            <a:spAutoFit/>
          </a:bodyPr>
          <a:lstStyle/>
          <a:p>
            <a:pPr algn="just">
              <a:lnSpc>
                <a:spcPts val="5145"/>
              </a:lnSpc>
            </a:pPr>
            <a:r>
              <a:rPr lang="en-US" sz="3500" spc="700">
                <a:solidFill>
                  <a:srgbClr val="94DDDE"/>
                </a:solidFill>
                <a:latin typeface="Times New Roman Bold"/>
              </a:rPr>
              <a:t>MỘT SỐ MỨC CHI ĐỐI VỚI CÁC NHIỆM VỤ CHI CÓ TÍNH CHẤT TƯƠNG TỰ TRONG CÔNG TÁC PBGDPL, CTCPL VÀ HGOCS</a:t>
            </a:r>
          </a:p>
        </p:txBody>
      </p:sp>
      <p:grpSp>
        <p:nvGrpSpPr>
          <p:cNvPr id="3" name="Group 3"/>
          <p:cNvGrpSpPr/>
          <p:nvPr/>
        </p:nvGrpSpPr>
        <p:grpSpPr>
          <a:xfrm>
            <a:off x="1028700" y="3476723"/>
            <a:ext cx="16230600" cy="2322097"/>
            <a:chOff x="0" y="0"/>
            <a:chExt cx="21640800" cy="3096130"/>
          </a:xfrm>
        </p:grpSpPr>
        <p:sp>
          <p:nvSpPr>
            <p:cNvPr id="4" name="TextBox 4"/>
            <p:cNvSpPr txBox="1"/>
            <p:nvPr/>
          </p:nvSpPr>
          <p:spPr>
            <a:xfrm>
              <a:off x="0" y="-123825"/>
              <a:ext cx="21640800" cy="2263352"/>
            </a:xfrm>
            <a:prstGeom prst="rect">
              <a:avLst/>
            </a:prstGeom>
          </p:spPr>
          <p:txBody>
            <a:bodyPr lIns="0" tIns="0" rIns="0" bIns="0" rtlCol="0" anchor="t">
              <a:spAutoFit/>
            </a:bodyPr>
            <a:lstStyle/>
            <a:p>
              <a:pPr>
                <a:lnSpc>
                  <a:spcPts val="4480"/>
                </a:lnSpc>
              </a:pPr>
              <a:r>
                <a:rPr lang="en-US" sz="3200">
                  <a:solidFill>
                    <a:srgbClr val="94DDDE"/>
                  </a:solidFill>
                  <a:latin typeface="Times New Roman Bold"/>
                </a:rPr>
                <a:t>(i) Chi công tác phí cho những người đi công tác, kiểm tra, giám sát; chi tổ chức các cuộc họp, hội nghị chuyên đề, hội nghị tổng kết, sơ kết, triển khai công tác PBGDPL, CTCPL và HGOCS, các Chương trình, đề án, kế hoạch:</a:t>
              </a:r>
            </a:p>
          </p:txBody>
        </p:sp>
        <p:sp>
          <p:nvSpPr>
            <p:cNvPr id="5" name="TextBox 5"/>
            <p:cNvSpPr txBox="1"/>
            <p:nvPr/>
          </p:nvSpPr>
          <p:spPr>
            <a:xfrm>
              <a:off x="0" y="2393185"/>
              <a:ext cx="21640800" cy="733425"/>
            </a:xfrm>
            <a:prstGeom prst="rect">
              <a:avLst/>
            </a:prstGeom>
          </p:spPr>
          <p:txBody>
            <a:bodyPr lIns="0" tIns="0" rIns="0" bIns="0" rtlCol="0" anchor="t">
              <a:spAutoFit/>
            </a:bodyPr>
            <a:lstStyle/>
            <a:p>
              <a:pPr algn="ctr">
                <a:lnSpc>
                  <a:spcPts val="4200"/>
                </a:lnSpc>
              </a:pPr>
              <a:r>
                <a:rPr lang="en-US" sz="3000">
                  <a:solidFill>
                    <a:srgbClr val="FEFEFE"/>
                  </a:solidFill>
                  <a:latin typeface="Times New Roman"/>
                </a:rPr>
                <a:t>Thực hiện theo Thông tư số 40/2017/TT-BTC </a:t>
              </a:r>
            </a:p>
          </p:txBody>
        </p:sp>
      </p:grpSp>
      <p:grpSp>
        <p:nvGrpSpPr>
          <p:cNvPr id="6" name="Group 6"/>
          <p:cNvGrpSpPr/>
          <p:nvPr/>
        </p:nvGrpSpPr>
        <p:grpSpPr>
          <a:xfrm>
            <a:off x="1028700" y="6423758"/>
            <a:ext cx="15999863" cy="2834542"/>
            <a:chOff x="0" y="0"/>
            <a:chExt cx="21333151" cy="3779390"/>
          </a:xfrm>
        </p:grpSpPr>
        <p:sp>
          <p:nvSpPr>
            <p:cNvPr id="7" name="TextBox 7"/>
            <p:cNvSpPr txBox="1"/>
            <p:nvPr/>
          </p:nvSpPr>
          <p:spPr>
            <a:xfrm>
              <a:off x="0" y="-123825"/>
              <a:ext cx="21333151" cy="1514052"/>
            </a:xfrm>
            <a:prstGeom prst="rect">
              <a:avLst/>
            </a:prstGeom>
          </p:spPr>
          <p:txBody>
            <a:bodyPr lIns="0" tIns="0" rIns="0" bIns="0" rtlCol="0" anchor="t">
              <a:spAutoFit/>
            </a:bodyPr>
            <a:lstStyle/>
            <a:p>
              <a:pPr algn="just">
                <a:lnSpc>
                  <a:spcPts val="4480"/>
                </a:lnSpc>
              </a:pPr>
              <a:r>
                <a:rPr lang="en-US" sz="3200">
                  <a:solidFill>
                    <a:srgbClr val="94DDDE"/>
                  </a:solidFill>
                  <a:latin typeface="Times New Roman Bold"/>
                </a:rPr>
                <a:t>(ii) Chi tổ chức đào tạo, tập huấn, bồi dưỡng kiến thức pháp luật, nghiệp vụ, kỹ năng PBGDPL, CTCPL và HGOCS:</a:t>
              </a:r>
            </a:p>
          </p:txBody>
        </p:sp>
        <p:sp>
          <p:nvSpPr>
            <p:cNvPr id="8" name="TextBox 8"/>
            <p:cNvSpPr txBox="1"/>
            <p:nvPr/>
          </p:nvSpPr>
          <p:spPr>
            <a:xfrm>
              <a:off x="0" y="1643885"/>
              <a:ext cx="21333151" cy="2155825"/>
            </a:xfrm>
            <a:prstGeom prst="rect">
              <a:avLst/>
            </a:prstGeom>
          </p:spPr>
          <p:txBody>
            <a:bodyPr lIns="0" tIns="0" rIns="0" bIns="0" rtlCol="0" anchor="t">
              <a:spAutoFit/>
            </a:bodyPr>
            <a:lstStyle/>
            <a:p>
              <a:pPr algn="ctr">
                <a:lnSpc>
                  <a:spcPts val="4200"/>
                </a:lnSpc>
              </a:pPr>
              <a:r>
                <a:rPr lang="en-US" sz="3000">
                  <a:solidFill>
                    <a:srgbClr val="FEFEFE"/>
                  </a:solidFill>
                  <a:latin typeface="Times New Roman"/>
                </a:rPr>
                <a:t>Thực hiện theo quy định tại Thông tư số 36/2018/TT-BTC ngày 30/3/2018 của Bộ Tài chính và Thông tư số 06/2023/TT-BTC ngày 31/01/2023 của Bộ Tài chính sửa đổi, bổ sung một số điều của Thông tư số 36/2018/TT-BTC</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278665"/>
            <a:ext cx="16230600" cy="2826922"/>
            <a:chOff x="0" y="0"/>
            <a:chExt cx="21640800" cy="3769230"/>
          </a:xfrm>
        </p:grpSpPr>
        <p:sp>
          <p:nvSpPr>
            <p:cNvPr id="3" name="TextBox 3"/>
            <p:cNvSpPr txBox="1"/>
            <p:nvPr/>
          </p:nvSpPr>
          <p:spPr>
            <a:xfrm>
              <a:off x="0" y="-123825"/>
              <a:ext cx="21640800" cy="1514052"/>
            </a:xfrm>
            <a:prstGeom prst="rect">
              <a:avLst/>
            </a:prstGeom>
          </p:spPr>
          <p:txBody>
            <a:bodyPr lIns="0" tIns="0" rIns="0" bIns="0" rtlCol="0" anchor="t">
              <a:spAutoFit/>
            </a:bodyPr>
            <a:lstStyle/>
            <a:p>
              <a:pPr>
                <a:lnSpc>
                  <a:spcPts val="4480"/>
                </a:lnSpc>
              </a:pPr>
              <a:r>
                <a:rPr lang="en-US" sz="3200">
                  <a:solidFill>
                    <a:srgbClr val="94DDDE"/>
                  </a:solidFill>
                  <a:latin typeface="Times New Roman Bold"/>
                </a:rPr>
                <a:t>(iii) Chi tổ chức đào tạo, tập huấn, bồi dưỡng kiến thức pháp luật, nghiệp vụ, kỹ năng PBGDPL, CTCPL và HGOCS</a:t>
              </a:r>
            </a:p>
          </p:txBody>
        </p:sp>
        <p:sp>
          <p:nvSpPr>
            <p:cNvPr id="4" name="TextBox 4"/>
            <p:cNvSpPr txBox="1"/>
            <p:nvPr/>
          </p:nvSpPr>
          <p:spPr>
            <a:xfrm>
              <a:off x="0" y="1643885"/>
              <a:ext cx="21640800" cy="2155825"/>
            </a:xfrm>
            <a:prstGeom prst="rect">
              <a:avLst/>
            </a:prstGeom>
          </p:spPr>
          <p:txBody>
            <a:bodyPr lIns="0" tIns="0" rIns="0" bIns="0" rtlCol="0" anchor="t">
              <a:spAutoFit/>
            </a:bodyPr>
            <a:lstStyle/>
            <a:p>
              <a:pPr algn="ctr">
                <a:lnSpc>
                  <a:spcPts val="4200"/>
                </a:lnSpc>
              </a:pPr>
              <a:r>
                <a:rPr lang="en-US" sz="3000">
                  <a:solidFill>
                    <a:srgbClr val="FEFEFE"/>
                  </a:solidFill>
                  <a:latin typeface="Times New Roman"/>
                </a:rPr>
                <a:t> Thực hiện theo quy định tại Thông tư số 36/2018/TT-BTC ngày 30/3/2018 của Bộ Tài chính và Thông tư số 06/2023/TT-BTC ngày 31/01/2023 của Bộ Tài chính sửa đổi, bổ sung một số điều của Thông tư số 36/2018/TT-BTC</a:t>
              </a:r>
            </a:p>
          </p:txBody>
        </p:sp>
      </p:grpSp>
      <p:grpSp>
        <p:nvGrpSpPr>
          <p:cNvPr id="5" name="Group 5"/>
          <p:cNvGrpSpPr/>
          <p:nvPr/>
        </p:nvGrpSpPr>
        <p:grpSpPr>
          <a:xfrm>
            <a:off x="1028700" y="5143500"/>
            <a:ext cx="16230600" cy="3958492"/>
            <a:chOff x="0" y="0"/>
            <a:chExt cx="21640800" cy="5277990"/>
          </a:xfrm>
        </p:grpSpPr>
        <p:sp>
          <p:nvSpPr>
            <p:cNvPr id="6" name="TextBox 6"/>
            <p:cNvSpPr txBox="1"/>
            <p:nvPr/>
          </p:nvSpPr>
          <p:spPr>
            <a:xfrm>
              <a:off x="0" y="-123825"/>
              <a:ext cx="21640800" cy="3012652"/>
            </a:xfrm>
            <a:prstGeom prst="rect">
              <a:avLst/>
            </a:prstGeom>
          </p:spPr>
          <p:txBody>
            <a:bodyPr lIns="0" tIns="0" rIns="0" bIns="0" rtlCol="0" anchor="t">
              <a:spAutoFit/>
            </a:bodyPr>
            <a:lstStyle/>
            <a:p>
              <a:pPr algn="just">
                <a:lnSpc>
                  <a:spcPts val="4480"/>
                </a:lnSpc>
              </a:pPr>
              <a:r>
                <a:rPr lang="en-US" sz="3200">
                  <a:solidFill>
                    <a:srgbClr val="94DDDE"/>
                  </a:solidFill>
                  <a:latin typeface="Times New Roman Bold"/>
                </a:rPr>
                <a:t>(iv) Chi tổ chức họp báo, hội thảo, tọa đàm trao đổi kinh nghiệm PBGDPL, CTCPL và HGOCS, tổ chức các cuộc hội thảo, các phiên họp định kỳ, đột xuất của Hội đồng phối hợp PBGDPL, Tổ Thư ký giúp việc Hội đồng phối hợp PBGDPL, Ban chỉ đạo, họp tư vấn, thẩm định của Hội đồng đánh giá CTCPL cấp huyện</a:t>
              </a:r>
            </a:p>
          </p:txBody>
        </p:sp>
        <p:sp>
          <p:nvSpPr>
            <p:cNvPr id="7" name="TextBox 7"/>
            <p:cNvSpPr txBox="1"/>
            <p:nvPr/>
          </p:nvSpPr>
          <p:spPr>
            <a:xfrm>
              <a:off x="0" y="3142485"/>
              <a:ext cx="21640800" cy="2155825"/>
            </a:xfrm>
            <a:prstGeom prst="rect">
              <a:avLst/>
            </a:prstGeom>
          </p:spPr>
          <p:txBody>
            <a:bodyPr lIns="0" tIns="0" rIns="0" bIns="0" rtlCol="0" anchor="t">
              <a:spAutoFit/>
            </a:bodyPr>
            <a:lstStyle/>
            <a:p>
              <a:pPr algn="ctr">
                <a:lnSpc>
                  <a:spcPts val="4200"/>
                </a:lnSpc>
              </a:pPr>
              <a:r>
                <a:rPr lang="en-US" sz="3000">
                  <a:solidFill>
                    <a:srgbClr val="FEFEFE"/>
                  </a:solidFill>
                  <a:latin typeface="Times New Roman"/>
                </a:rPr>
                <a:t>Thực hiện theo quy định tại Thông tư số 36/2018/TT-BTC ngày 30/3/2018 của Bộ Tài chính và Thông tư số 06/2023/TT-BTC ngày 31/01/2023 của Bộ Tài chính sửa đổi, bổ sung một số điều của Thông tư số 36/2018/TT-BTC</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3048" y="-728191"/>
            <a:ext cx="4597438" cy="2842053"/>
          </a:xfrm>
          <a:custGeom>
            <a:avLst/>
            <a:gdLst/>
            <a:ahLst/>
            <a:cxnLst/>
            <a:rect l="l" t="t" r="r" b="b"/>
            <a:pathLst>
              <a:path w="4597438" h="2842053">
                <a:moveTo>
                  <a:pt x="0" y="0"/>
                </a:moveTo>
                <a:lnTo>
                  <a:pt x="4597438" y="0"/>
                </a:lnTo>
                <a:lnTo>
                  <a:pt x="4597438" y="2842053"/>
                </a:lnTo>
                <a:lnTo>
                  <a:pt x="0" y="2842053"/>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a:off x="10551837" y="390596"/>
            <a:ext cx="2076668" cy="1276207"/>
          </a:xfrm>
          <a:custGeom>
            <a:avLst/>
            <a:gdLst/>
            <a:ahLst/>
            <a:cxnLst/>
            <a:rect l="l" t="t" r="r" b="b"/>
            <a:pathLst>
              <a:path w="2076668" h="1276207">
                <a:moveTo>
                  <a:pt x="2076668" y="0"/>
                </a:moveTo>
                <a:lnTo>
                  <a:pt x="0" y="0"/>
                </a:lnTo>
                <a:lnTo>
                  <a:pt x="0" y="1276208"/>
                </a:lnTo>
                <a:lnTo>
                  <a:pt x="2076668" y="1276208"/>
                </a:lnTo>
                <a:lnTo>
                  <a:pt x="2076668"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3138681" y="-2447996"/>
            <a:ext cx="3837986" cy="4114800"/>
          </a:xfrm>
          <a:custGeom>
            <a:avLst/>
            <a:gdLst/>
            <a:ahLst/>
            <a:cxnLst/>
            <a:rect l="l" t="t" r="r" b="b"/>
            <a:pathLst>
              <a:path w="3837986" h="4114800">
                <a:moveTo>
                  <a:pt x="0" y="0"/>
                </a:moveTo>
                <a:lnTo>
                  <a:pt x="3837987" y="0"/>
                </a:lnTo>
                <a:lnTo>
                  <a:pt x="3837987" y="4114800"/>
                </a:lnTo>
                <a:lnTo>
                  <a:pt x="0" y="41148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4895761" y="-3186388"/>
            <a:ext cx="5357753" cy="5591583"/>
          </a:xfrm>
          <a:custGeom>
            <a:avLst/>
            <a:gdLst/>
            <a:ahLst/>
            <a:cxnLst/>
            <a:rect l="l" t="t" r="r" b="b"/>
            <a:pathLst>
              <a:path w="5357753" h="5591583">
                <a:moveTo>
                  <a:pt x="0" y="0"/>
                </a:moveTo>
                <a:lnTo>
                  <a:pt x="5357753" y="0"/>
                </a:lnTo>
                <a:lnTo>
                  <a:pt x="5357753" y="5591583"/>
                </a:lnTo>
                <a:lnTo>
                  <a:pt x="0" y="5591583"/>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0707369" y="7221776"/>
            <a:ext cx="2346465" cy="642345"/>
          </a:xfrm>
          <a:custGeom>
            <a:avLst/>
            <a:gdLst/>
            <a:ahLst/>
            <a:cxnLst/>
            <a:rect l="l" t="t" r="r" b="b"/>
            <a:pathLst>
              <a:path w="2346465" h="642345">
                <a:moveTo>
                  <a:pt x="0" y="0"/>
                </a:moveTo>
                <a:lnTo>
                  <a:pt x="2346465" y="0"/>
                </a:lnTo>
                <a:lnTo>
                  <a:pt x="2346465" y="642345"/>
                </a:lnTo>
                <a:lnTo>
                  <a:pt x="0" y="642345"/>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grpSp>
        <p:nvGrpSpPr>
          <p:cNvPr id="7" name="Group 7"/>
          <p:cNvGrpSpPr/>
          <p:nvPr/>
        </p:nvGrpSpPr>
        <p:grpSpPr>
          <a:xfrm>
            <a:off x="13206234" y="6018827"/>
            <a:ext cx="4194810" cy="3086100"/>
            <a:chOff x="0" y="0"/>
            <a:chExt cx="1104806" cy="812800"/>
          </a:xfrm>
        </p:grpSpPr>
        <p:sp>
          <p:nvSpPr>
            <p:cNvPr id="8" name="Freeform 8"/>
            <p:cNvSpPr/>
            <p:nvPr/>
          </p:nvSpPr>
          <p:spPr>
            <a:xfrm>
              <a:off x="0" y="0"/>
              <a:ext cx="1104806" cy="812800"/>
            </a:xfrm>
            <a:custGeom>
              <a:avLst/>
              <a:gdLst/>
              <a:ahLst/>
              <a:cxnLst/>
              <a:rect l="l" t="t" r="r" b="b"/>
              <a:pathLst>
                <a:path w="1104806" h="812800">
                  <a:moveTo>
                    <a:pt x="94125" y="0"/>
                  </a:moveTo>
                  <a:lnTo>
                    <a:pt x="1010681" y="0"/>
                  </a:lnTo>
                  <a:cubicBezTo>
                    <a:pt x="1062665" y="0"/>
                    <a:pt x="1104806" y="42141"/>
                    <a:pt x="1104806" y="94125"/>
                  </a:cubicBezTo>
                  <a:lnTo>
                    <a:pt x="1104806" y="718675"/>
                  </a:lnTo>
                  <a:cubicBezTo>
                    <a:pt x="1104806" y="770659"/>
                    <a:pt x="1062665" y="812800"/>
                    <a:pt x="1010681" y="812800"/>
                  </a:cubicBezTo>
                  <a:lnTo>
                    <a:pt x="94125" y="812800"/>
                  </a:lnTo>
                  <a:cubicBezTo>
                    <a:pt x="42141" y="812800"/>
                    <a:pt x="0" y="770659"/>
                    <a:pt x="0" y="718675"/>
                  </a:cubicBezTo>
                  <a:lnTo>
                    <a:pt x="0" y="94125"/>
                  </a:lnTo>
                  <a:cubicBezTo>
                    <a:pt x="0" y="42141"/>
                    <a:pt x="42141" y="0"/>
                    <a:pt x="94125" y="0"/>
                  </a:cubicBezTo>
                  <a:close/>
                </a:path>
              </a:pathLst>
            </a:custGeom>
            <a:solidFill>
              <a:srgbClr val="2B4B8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313487" y="5352046"/>
            <a:ext cx="9241482" cy="4283451"/>
            <a:chOff x="0" y="0"/>
            <a:chExt cx="2433971" cy="1128152"/>
          </a:xfrm>
        </p:grpSpPr>
        <p:sp>
          <p:nvSpPr>
            <p:cNvPr id="11" name="Freeform 11"/>
            <p:cNvSpPr/>
            <p:nvPr/>
          </p:nvSpPr>
          <p:spPr>
            <a:xfrm>
              <a:off x="0" y="0"/>
              <a:ext cx="2433971" cy="1128152"/>
            </a:xfrm>
            <a:custGeom>
              <a:avLst/>
              <a:gdLst/>
              <a:ahLst/>
              <a:cxnLst/>
              <a:rect l="l" t="t" r="r" b="b"/>
              <a:pathLst>
                <a:path w="2433971" h="1128152">
                  <a:moveTo>
                    <a:pt x="42725" y="0"/>
                  </a:moveTo>
                  <a:lnTo>
                    <a:pt x="2391246" y="0"/>
                  </a:lnTo>
                  <a:cubicBezTo>
                    <a:pt x="2402577" y="0"/>
                    <a:pt x="2413445" y="4501"/>
                    <a:pt x="2421457" y="12514"/>
                  </a:cubicBezTo>
                  <a:cubicBezTo>
                    <a:pt x="2429469" y="20526"/>
                    <a:pt x="2433971" y="31393"/>
                    <a:pt x="2433971" y="42725"/>
                  </a:cubicBezTo>
                  <a:lnTo>
                    <a:pt x="2433971" y="1085427"/>
                  </a:lnTo>
                  <a:cubicBezTo>
                    <a:pt x="2433971" y="1096758"/>
                    <a:pt x="2429469" y="1107625"/>
                    <a:pt x="2421457" y="1115638"/>
                  </a:cubicBezTo>
                  <a:cubicBezTo>
                    <a:pt x="2413445" y="1123650"/>
                    <a:pt x="2402577" y="1128152"/>
                    <a:pt x="2391246" y="1128152"/>
                  </a:cubicBezTo>
                  <a:lnTo>
                    <a:pt x="42725" y="1128152"/>
                  </a:lnTo>
                  <a:cubicBezTo>
                    <a:pt x="19128" y="1128152"/>
                    <a:pt x="0" y="1109023"/>
                    <a:pt x="0" y="1085427"/>
                  </a:cubicBezTo>
                  <a:lnTo>
                    <a:pt x="0" y="42725"/>
                  </a:lnTo>
                  <a:cubicBezTo>
                    <a:pt x="0" y="31393"/>
                    <a:pt x="4501" y="20526"/>
                    <a:pt x="12514" y="12514"/>
                  </a:cubicBezTo>
                  <a:cubicBezTo>
                    <a:pt x="20526" y="4501"/>
                    <a:pt x="31393" y="0"/>
                    <a:pt x="42725" y="0"/>
                  </a:cubicBezTo>
                  <a:close/>
                </a:path>
              </a:pathLst>
            </a:custGeom>
            <a:solidFill>
              <a:srgbClr val="2B4B82"/>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420125" y="2518394"/>
            <a:ext cx="15447750" cy="1647825"/>
          </a:xfrm>
          <a:prstGeom prst="rect">
            <a:avLst/>
          </a:prstGeom>
        </p:spPr>
        <p:txBody>
          <a:bodyPr lIns="0" tIns="0" rIns="0" bIns="0" rtlCol="0" anchor="t">
            <a:spAutoFit/>
          </a:bodyPr>
          <a:lstStyle/>
          <a:p>
            <a:pPr algn="just">
              <a:lnSpc>
                <a:spcPts val="4200"/>
              </a:lnSpc>
            </a:pPr>
            <a:r>
              <a:rPr lang="en-US" sz="3000">
                <a:solidFill>
                  <a:srgbClr val="2B4B82"/>
                </a:solidFill>
                <a:latin typeface="Times New Roman"/>
              </a:rPr>
              <a:t>Ngày 18/8/2023, Bộ Tài chính đã ban hành Thông tư số 56/2023/TT-BTC quy định việc lập dự toán, quản lý, sử dụng và quyết toán kinh phí bảo đảm cho công tác phổ biến, giáo dục pháp luật, chuẩn tiếp cận pháp luật và hòa giải ở cơ sở. </a:t>
            </a:r>
          </a:p>
        </p:txBody>
      </p:sp>
      <p:sp>
        <p:nvSpPr>
          <p:cNvPr id="14" name="TextBox 14"/>
          <p:cNvSpPr txBox="1"/>
          <p:nvPr/>
        </p:nvSpPr>
        <p:spPr>
          <a:xfrm>
            <a:off x="1310355" y="4409071"/>
            <a:ext cx="15447750" cy="581025"/>
          </a:xfrm>
          <a:prstGeom prst="rect">
            <a:avLst/>
          </a:prstGeom>
        </p:spPr>
        <p:txBody>
          <a:bodyPr lIns="0" tIns="0" rIns="0" bIns="0" rtlCol="0" anchor="t">
            <a:spAutoFit/>
          </a:bodyPr>
          <a:lstStyle/>
          <a:p>
            <a:pPr algn="just">
              <a:lnSpc>
                <a:spcPts val="4200"/>
              </a:lnSpc>
            </a:pPr>
            <a:r>
              <a:rPr lang="en-US" sz="3000">
                <a:solidFill>
                  <a:srgbClr val="2B4B82"/>
                </a:solidFill>
                <a:latin typeface="Times New Roman"/>
              </a:rPr>
              <a:t>Thông tư số 56 có hiệu lực thi hành kể từ ngày 06/10/2023</a:t>
            </a:r>
          </a:p>
        </p:txBody>
      </p:sp>
      <p:sp>
        <p:nvSpPr>
          <p:cNvPr id="15" name="TextBox 15"/>
          <p:cNvSpPr txBox="1"/>
          <p:nvPr/>
        </p:nvSpPr>
        <p:spPr>
          <a:xfrm>
            <a:off x="1420125" y="5590324"/>
            <a:ext cx="8653014" cy="3781425"/>
          </a:xfrm>
          <a:prstGeom prst="rect">
            <a:avLst/>
          </a:prstGeom>
        </p:spPr>
        <p:txBody>
          <a:bodyPr lIns="0" tIns="0" rIns="0" bIns="0" rtlCol="0" anchor="t">
            <a:spAutoFit/>
          </a:bodyPr>
          <a:lstStyle/>
          <a:p>
            <a:pPr marL="647700" lvl="1" indent="-323850" algn="just">
              <a:lnSpc>
                <a:spcPts val="4200"/>
              </a:lnSpc>
              <a:buFont typeface="Arial"/>
              <a:buChar char="•"/>
            </a:pPr>
            <a:r>
              <a:rPr lang="en-US" sz="3000">
                <a:solidFill>
                  <a:srgbClr val="EFEFEF"/>
                </a:solidFill>
                <a:latin typeface="Times New Roman"/>
              </a:rPr>
              <a:t>Thông tư liên tịch số 14/2014/TTLT-BTC-BTP ngày 27/01/2014 của Bộ Tài chính và Bộ Tư pháp </a:t>
            </a:r>
          </a:p>
          <a:p>
            <a:pPr marL="647700" lvl="1" indent="-323850" algn="just">
              <a:lnSpc>
                <a:spcPts val="4200"/>
              </a:lnSpc>
              <a:buFont typeface="Arial"/>
              <a:buChar char="•"/>
            </a:pPr>
            <a:r>
              <a:rPr lang="en-US" sz="3000">
                <a:solidFill>
                  <a:srgbClr val="EFEFEF"/>
                </a:solidFill>
                <a:latin typeface="Times New Roman"/>
              </a:rPr>
              <a:t>Thông tư liên tịch số 100/2014/TTLT-BTC-BTP ngày 30/7/2014 của Bộ Tài chính và Bộ Tư pháp hết hiệu lực kể từ ngày Thông tư 56 có hiệu lực thi hành</a:t>
            </a:r>
          </a:p>
        </p:txBody>
      </p:sp>
      <p:sp>
        <p:nvSpPr>
          <p:cNvPr id="16" name="TextBox 16"/>
          <p:cNvSpPr txBox="1"/>
          <p:nvPr/>
        </p:nvSpPr>
        <p:spPr>
          <a:xfrm>
            <a:off x="13307681" y="6638074"/>
            <a:ext cx="3951619" cy="1911350"/>
          </a:xfrm>
          <a:prstGeom prst="rect">
            <a:avLst/>
          </a:prstGeom>
        </p:spPr>
        <p:txBody>
          <a:bodyPr lIns="0" tIns="0" rIns="0" bIns="0" rtlCol="0" anchor="t">
            <a:spAutoFit/>
          </a:bodyPr>
          <a:lstStyle/>
          <a:p>
            <a:pPr algn="ctr">
              <a:lnSpc>
                <a:spcPts val="4900"/>
              </a:lnSpc>
            </a:pPr>
            <a:r>
              <a:rPr lang="en-US" sz="3500">
                <a:solidFill>
                  <a:srgbClr val="EFEFEF"/>
                </a:solidFill>
                <a:latin typeface="Times New Roman"/>
              </a:rPr>
              <a:t>Hết hiệu lực kể từ ngày Thông tư 56 có hiệu lực thi hành.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66638"/>
            <a:ext cx="16230600" cy="8872352"/>
            <a:chOff x="0" y="-123825"/>
            <a:chExt cx="21640800" cy="9999610"/>
          </a:xfrm>
        </p:grpSpPr>
        <p:sp>
          <p:nvSpPr>
            <p:cNvPr id="3" name="TextBox 3"/>
            <p:cNvSpPr txBox="1"/>
            <p:nvPr/>
          </p:nvSpPr>
          <p:spPr>
            <a:xfrm>
              <a:off x="0" y="-123825"/>
              <a:ext cx="21640800" cy="3848205"/>
            </a:xfrm>
            <a:prstGeom prst="rect">
              <a:avLst/>
            </a:prstGeom>
          </p:spPr>
          <p:txBody>
            <a:bodyPr wrap="square" lIns="0" tIns="0" rIns="0" bIns="0" rtlCol="0" anchor="t">
              <a:spAutoFit/>
            </a:bodyPr>
            <a:lstStyle/>
            <a:p>
              <a:pPr algn="just">
                <a:lnSpc>
                  <a:spcPts val="4480"/>
                </a:lnSpc>
              </a:pPr>
              <a:r>
                <a:rPr lang="en-US" sz="3200">
                  <a:solidFill>
                    <a:srgbClr val="94DDDE"/>
                  </a:solidFill>
                  <a:latin typeface="Times New Roman Bold"/>
                </a:rPr>
                <a:t>(v) Chi ứng dụng công nghệ thông tin trong công tác PBGDPL, CTCPL và HGOCS; đăng tải thông tin pháp luật, các thông tin khác về hoạt động xây dựng và thực hiện pháp luật, hỏi đáp pháp luật cần thiết cho người dân trên cổng/trang thông tin điện tử sử dụng từ nguồn kinh phí chi thường xuyên; xây dựng và vận hành Tủ sách pháp luật điện tử quốc gia, các dự án, đề án, chương trình ứng dụng công nghệ thông tin, kỹ thuật số, mạng xã hội trong PBGDPL, CTCPL và HGOCS theo chương trình, dự án, kế hoạch được cấp có thẩm quyền phê duyệt</a:t>
              </a:r>
            </a:p>
          </p:txBody>
        </p:sp>
        <p:sp>
          <p:nvSpPr>
            <p:cNvPr id="4" name="TextBox 4"/>
            <p:cNvSpPr txBox="1"/>
            <p:nvPr/>
          </p:nvSpPr>
          <p:spPr>
            <a:xfrm>
              <a:off x="0" y="3805377"/>
              <a:ext cx="21640800" cy="6070408"/>
            </a:xfrm>
            <a:prstGeom prst="rect">
              <a:avLst/>
            </a:prstGeom>
          </p:spPr>
          <p:txBody>
            <a:bodyPr wrap="square" lIns="0" tIns="0" rIns="0" bIns="0" rtlCol="0" anchor="t">
              <a:spAutoFit/>
            </a:bodyPr>
            <a:lstStyle/>
            <a:p>
              <a:pPr algn="just">
                <a:lnSpc>
                  <a:spcPts val="4200"/>
                </a:lnSpc>
              </a:pPr>
              <a:r>
                <a:rPr lang="en-US" sz="3000">
                  <a:solidFill>
                    <a:srgbClr val="FEFEFE"/>
                  </a:solidFill>
                  <a:latin typeface="Times New Roman"/>
                </a:rPr>
                <a:t> </a:t>
              </a:r>
              <a:r>
                <a:rPr lang="en-US" sz="2800">
                  <a:solidFill>
                    <a:srgbClr val="FEFEFE"/>
                  </a:solidFill>
                  <a:latin typeface="Times New Roman" pitchFamily="18" charset="0"/>
                  <a:cs typeface="Times New Roman" pitchFamily="18" charset="0"/>
                </a:rPr>
                <a:t>Thực hiện theo quy định </a:t>
              </a:r>
              <a:r>
                <a:rPr lang="en-US" sz="2800" smtClean="0">
                  <a:solidFill>
                    <a:srgbClr val="FEFEFE"/>
                  </a:solidFill>
                  <a:latin typeface="Times New Roman" pitchFamily="18" charset="0"/>
                  <a:cs typeface="Times New Roman" pitchFamily="18" charset="0"/>
                </a:rPr>
                <a:t>tại</a:t>
              </a:r>
            </a:p>
            <a:p>
              <a:pPr algn="just">
                <a:lnSpc>
                  <a:spcPts val="4200"/>
                </a:lnSpc>
                <a:buFontTx/>
                <a:buChar char="-"/>
              </a:pPr>
              <a:r>
                <a:rPr lang="en-US" sz="2800" smtClean="0">
                  <a:solidFill>
                    <a:srgbClr val="FFFF00"/>
                  </a:solidFill>
                  <a:latin typeface="Times New Roman" pitchFamily="18" charset="0"/>
                  <a:cs typeface="Times New Roman" pitchFamily="18" charset="0"/>
                </a:rPr>
                <a:t> Nghị </a:t>
              </a:r>
              <a:r>
                <a:rPr lang="en-US" sz="2800">
                  <a:solidFill>
                    <a:srgbClr val="FFFF00"/>
                  </a:solidFill>
                  <a:latin typeface="Times New Roman" pitchFamily="18" charset="0"/>
                  <a:cs typeface="Times New Roman" pitchFamily="18" charset="0"/>
                </a:rPr>
                <a:t>định số </a:t>
              </a:r>
              <a:r>
                <a:rPr lang="en-US" sz="2800" u="sng">
                  <a:solidFill>
                    <a:srgbClr val="FFFF00"/>
                  </a:solidFill>
                  <a:latin typeface="Times New Roman" pitchFamily="18" charset="0"/>
                  <a:cs typeface="Times New Roman" pitchFamily="18" charset="0"/>
                </a:rPr>
                <a:t>73/2019/NĐ-CP</a:t>
              </a:r>
              <a:r>
                <a:rPr lang="en-US" sz="2800">
                  <a:solidFill>
                    <a:srgbClr val="FFFF00"/>
                  </a:solidFill>
                  <a:latin typeface="Times New Roman" pitchFamily="18" charset="0"/>
                  <a:cs typeface="Times New Roman" pitchFamily="18" charset="0"/>
                </a:rPr>
                <a:t> </a:t>
              </a:r>
              <a:r>
                <a:rPr lang="en-US" sz="2800">
                  <a:solidFill>
                    <a:srgbClr val="FEFEFE"/>
                  </a:solidFill>
                  <a:latin typeface="Times New Roman" pitchFamily="18" charset="0"/>
                  <a:cs typeface="Times New Roman" pitchFamily="18" charset="0"/>
                </a:rPr>
                <a:t>ngày 05/9/2019 của Chính </a:t>
              </a:r>
              <a:r>
                <a:rPr lang="en-US" sz="2800" smtClean="0">
                  <a:solidFill>
                    <a:srgbClr val="FEFEFE"/>
                  </a:solidFill>
                  <a:latin typeface="Times New Roman" pitchFamily="18" charset="0"/>
                  <a:cs typeface="Times New Roman" pitchFamily="18" charset="0"/>
                </a:rPr>
                <a:t>phủ quy định quản lý đầu tư ứng dụng công nghệ thông tin sử dụng nguồn vốn ngân sách nhà nước</a:t>
              </a:r>
            </a:p>
            <a:p>
              <a:pPr algn="just">
                <a:lnSpc>
                  <a:spcPts val="4200"/>
                </a:lnSpc>
                <a:buFontTx/>
                <a:buChar char="-"/>
              </a:pPr>
              <a:r>
                <a:rPr lang="en-US" sz="2800" smtClean="0">
                  <a:solidFill>
                    <a:srgbClr val="FEFEFE"/>
                  </a:solidFill>
                  <a:latin typeface="Times New Roman" pitchFamily="18" charset="0"/>
                  <a:cs typeface="Times New Roman" pitchFamily="18" charset="0"/>
                </a:rPr>
                <a:t> </a:t>
              </a:r>
              <a:r>
                <a:rPr lang="en-US" sz="2800" smtClean="0">
                  <a:solidFill>
                    <a:srgbClr val="FFFF00"/>
                  </a:solidFill>
                  <a:latin typeface="Times New Roman" pitchFamily="18" charset="0"/>
                  <a:cs typeface="Times New Roman" pitchFamily="18" charset="0"/>
                </a:rPr>
                <a:t>Quy định của pháp luật có liên quan </a:t>
              </a:r>
              <a:r>
                <a:rPr lang="en-US" sz="2800" smtClean="0">
                  <a:solidFill>
                    <a:srgbClr val="FEFEFE"/>
                  </a:solidFill>
                  <a:latin typeface="Times New Roman" pitchFamily="18" charset="0"/>
                  <a:cs typeface="Times New Roman" pitchFamily="18" charset="0"/>
                </a:rPr>
                <a:t>(Thông tư 03/2020/TT-BTTTT ng</a:t>
              </a:r>
              <a:r>
                <a:rPr lang="en-US" sz="2800" smtClean="0">
                  <a:solidFill>
                    <a:schemeClr val="bg1"/>
                  </a:solidFill>
                  <a:latin typeface="Times New Roman" pitchFamily="18" charset="0"/>
                  <a:cs typeface="Times New Roman" pitchFamily="18" charset="0"/>
                </a:rPr>
                <a:t>ày  24/2/2020 của Bộ TTTT </a:t>
              </a:r>
              <a:r>
                <a:rPr lang="vi-VN" sz="2800" smtClean="0">
                  <a:solidFill>
                    <a:schemeClr val="bg1"/>
                  </a:solidFill>
                  <a:latin typeface="Times New Roman" pitchFamily="18" charset="0"/>
                  <a:cs typeface="Times New Roman" pitchFamily="18" charset="0"/>
                </a:rPr>
                <a:t>quy </a:t>
              </a:r>
              <a:r>
                <a:rPr lang="vi-VN" sz="2800" smtClean="0">
                  <a:solidFill>
                    <a:schemeClr val="bg1"/>
                  </a:solidFill>
                  <a:latin typeface="Times New Roman" pitchFamily="18" charset="0"/>
                  <a:cs typeface="Times New Roman" pitchFamily="18" charset="0"/>
                </a:rPr>
                <a:t>định về lập đề cương và dự toán chi tiết đối với hoạt động ứng dụng công nghệ </a:t>
              </a:r>
              <a:r>
                <a:rPr lang="vi-VN" sz="2800" smtClean="0">
                  <a:solidFill>
                    <a:schemeClr val="bg1"/>
                  </a:solidFill>
                  <a:latin typeface="Times New Roman" pitchFamily="18" charset="0"/>
                  <a:cs typeface="Times New Roman" pitchFamily="18" charset="0"/>
                </a:rPr>
                <a:t>thông </a:t>
              </a:r>
              <a:r>
                <a:rPr lang="vi-VN" sz="2800" smtClean="0">
                  <a:solidFill>
                    <a:schemeClr val="bg1"/>
                  </a:solidFill>
                  <a:latin typeface="Times New Roman" pitchFamily="18" charset="0"/>
                  <a:cs typeface="Times New Roman" pitchFamily="18" charset="0"/>
                </a:rPr>
                <a:t>tin</a:t>
              </a:r>
              <a:r>
                <a:rPr lang="en-US" sz="2800" smtClean="0">
                  <a:solidFill>
                    <a:schemeClr val="bg1"/>
                  </a:solidFill>
                  <a:latin typeface="Times New Roman" pitchFamily="18" charset="0"/>
                  <a:cs typeface="Times New Roman" pitchFamily="18" charset="0"/>
                </a:rPr>
                <a:t>...; </a:t>
              </a:r>
              <a:r>
                <a:rPr lang="nl-NL" sz="2800" smtClean="0">
                  <a:solidFill>
                    <a:schemeClr val="bg1"/>
                  </a:solidFill>
                  <a:latin typeface="Times New Roman" pitchFamily="18" charset="0"/>
                  <a:cs typeface="Times New Roman" pitchFamily="18" charset="0"/>
                </a:rPr>
                <a:t>Thông tư số 194/2012/TT-BTC ngày 15/11/2012 của Bộ </a:t>
              </a:r>
              <a:r>
                <a:rPr lang="nl-NL" sz="2800" smtClean="0">
                  <a:solidFill>
                    <a:schemeClr val="bg1"/>
                  </a:solidFill>
                  <a:latin typeface="Times New Roman" pitchFamily="18" charset="0"/>
                  <a:cs typeface="Times New Roman" pitchFamily="18" charset="0"/>
                </a:rPr>
                <a:t>Tài </a:t>
              </a:r>
              <a:r>
                <a:rPr lang="nl-NL" sz="2800" smtClean="0">
                  <a:solidFill>
                    <a:schemeClr val="bg1"/>
                  </a:solidFill>
                  <a:latin typeface="Times New Roman" pitchFamily="18" charset="0"/>
                  <a:cs typeface="Times New Roman" pitchFamily="18" charset="0"/>
                </a:rPr>
                <a:t>chính </a:t>
              </a:r>
              <a:r>
                <a:rPr lang="vi-VN" sz="2800" smtClean="0">
                  <a:solidFill>
                    <a:schemeClr val="bg1"/>
                  </a:solidFill>
                  <a:latin typeface="Times New Roman" pitchFamily="18" charset="0"/>
                  <a:cs typeface="Times New Roman" pitchFamily="18" charset="0"/>
                </a:rPr>
                <a:t>quy định nội dung chi, mức chi cho việc tạo lập, chuyển đổi thông tin điện tử, số hoá </a:t>
              </a:r>
              <a:r>
                <a:rPr lang="vi-VN" sz="2800" smtClean="0">
                  <a:solidFill>
                    <a:schemeClr val="bg1"/>
                  </a:solidFill>
                  <a:latin typeface="Times New Roman" pitchFamily="18" charset="0"/>
                  <a:cs typeface="Times New Roman" pitchFamily="18" charset="0"/>
                </a:rPr>
                <a:t>thông </a:t>
              </a:r>
              <a:r>
                <a:rPr lang="vi-VN" sz="2800" smtClean="0">
                  <a:solidFill>
                    <a:schemeClr val="bg1"/>
                  </a:solidFill>
                  <a:latin typeface="Times New Roman" pitchFamily="18" charset="0"/>
                  <a:cs typeface="Times New Roman" pitchFamily="18" charset="0"/>
                </a:rPr>
                <a:t>tin</a:t>
              </a:r>
              <a:r>
                <a:rPr lang="en-US" sz="2800" smtClean="0">
                  <a:solidFill>
                    <a:schemeClr val="bg1"/>
                  </a:solidFill>
                  <a:latin typeface="Times New Roman" pitchFamily="18" charset="0"/>
                  <a:cs typeface="Times New Roman" pitchFamily="18" charset="0"/>
                </a:rPr>
                <a:t>...</a:t>
              </a:r>
              <a:endParaRPr lang="nl-NL" sz="2800" smtClean="0">
                <a:solidFill>
                  <a:schemeClr val="bg1"/>
                </a:solidFill>
                <a:latin typeface="Times New Roman" pitchFamily="18" charset="0"/>
                <a:cs typeface="Times New Roman" pitchFamily="18" charset="0"/>
              </a:endParaRPr>
            </a:p>
            <a:p>
              <a:pPr algn="just">
                <a:lnSpc>
                  <a:spcPts val="4200"/>
                </a:lnSpc>
              </a:pPr>
              <a:r>
                <a:rPr lang="en-US" sz="2800" smtClean="0">
                  <a:solidFill>
                    <a:srgbClr val="FEFEFE"/>
                  </a:solidFill>
                  <a:latin typeface="Times New Roman" pitchFamily="18" charset="0"/>
                  <a:cs typeface="Times New Roman" pitchFamily="18" charset="0"/>
                </a:rPr>
                <a:t>- </a:t>
              </a:r>
              <a:r>
                <a:rPr lang="en-US" sz="2800" smtClean="0">
                  <a:solidFill>
                    <a:srgbClr val="FFFF00"/>
                  </a:solidFill>
                  <a:latin typeface="Times New Roman" pitchFamily="18" charset="0"/>
                  <a:cs typeface="Times New Roman" pitchFamily="18" charset="0"/>
                </a:rPr>
                <a:t>C</a:t>
              </a:r>
              <a:r>
                <a:rPr lang="en-US" sz="2800" smtClean="0">
                  <a:solidFill>
                    <a:srgbClr val="FFFF00"/>
                  </a:solidFill>
                  <a:latin typeface="Times New Roman" pitchFamily="18" charset="0"/>
                  <a:cs typeface="Times New Roman" pitchFamily="18" charset="0"/>
                </a:rPr>
                <a:t>ác định mức kinh tế kỹ thuật trong lĩnh vực thông tin, truyền thông</a:t>
              </a:r>
              <a:r>
                <a:rPr lang="en-US" sz="2800" smtClean="0">
                  <a:solidFill>
                    <a:srgbClr val="FEFEFE"/>
                  </a:solidFill>
                  <a:latin typeface="Times New Roman" pitchFamily="18" charset="0"/>
                  <a:cs typeface="Times New Roman" pitchFamily="18" charset="0"/>
                </a:rPr>
                <a:t> (Quyết định số 1595/QĐ-BTTTT ngày 3/10/2011 của Bộ TTTT công bố định mức lập cơ sở dữ liệu trong hoạt động ứng dụng CNTT; Thông tư số 04/2014/TT-BNV ngày 23/6/2014 của Bộ Nội vụ</a:t>
              </a:r>
              <a:r>
                <a:rPr lang="en-US" sz="2800" smtClean="0">
                  <a:solidFill>
                    <a:schemeClr val="bg1"/>
                  </a:solidFill>
                  <a:latin typeface="Times New Roman" pitchFamily="18" charset="0"/>
                  <a:cs typeface="Times New Roman" pitchFamily="18" charset="0"/>
                </a:rPr>
                <a:t> </a:t>
              </a:r>
              <a:r>
                <a:rPr lang="vi-VN" sz="2800" smtClean="0">
                  <a:solidFill>
                    <a:schemeClr val="bg1"/>
                  </a:solidFill>
                  <a:latin typeface="Times New Roman" pitchFamily="18" charset="0"/>
                  <a:cs typeface="Times New Roman" pitchFamily="18" charset="0"/>
                </a:rPr>
                <a:t>quy định định </a:t>
              </a:r>
              <a:r>
                <a:rPr lang="vi-VN" sz="2800" smtClean="0">
                  <a:solidFill>
                    <a:schemeClr val="bg1"/>
                  </a:solidFill>
                  <a:latin typeface="Times New Roman" pitchFamily="18" charset="0"/>
                  <a:cs typeface="Times New Roman" pitchFamily="18" charset="0"/>
                </a:rPr>
                <a:t>mức </a:t>
              </a:r>
              <a:r>
                <a:rPr lang="en-US" sz="2800" smtClean="0">
                  <a:solidFill>
                    <a:schemeClr val="bg1"/>
                  </a:solidFill>
                  <a:latin typeface="Times New Roman" pitchFamily="18" charset="0"/>
                  <a:cs typeface="Times New Roman" pitchFamily="18" charset="0"/>
                </a:rPr>
                <a:t>KTKT </a:t>
              </a:r>
              <a:r>
                <a:rPr lang="vi-VN" sz="2800" smtClean="0">
                  <a:solidFill>
                    <a:schemeClr val="bg1"/>
                  </a:solidFill>
                  <a:latin typeface="Times New Roman" pitchFamily="18" charset="0"/>
                  <a:cs typeface="Times New Roman" pitchFamily="18" charset="0"/>
                </a:rPr>
                <a:t>tạo </a:t>
              </a:r>
              <a:r>
                <a:rPr lang="vi-VN" sz="2800" smtClean="0">
                  <a:solidFill>
                    <a:schemeClr val="bg1"/>
                  </a:solidFill>
                  <a:latin typeface="Times New Roman" pitchFamily="18" charset="0"/>
                  <a:cs typeface="Times New Roman" pitchFamily="18" charset="0"/>
                </a:rPr>
                <a:t>lập cơ sở dữ liệu tài liệu </a:t>
              </a:r>
              <a:r>
                <a:rPr lang="vi-VN" sz="2800" smtClean="0">
                  <a:solidFill>
                    <a:schemeClr val="bg1"/>
                  </a:solidFill>
                  <a:latin typeface="Times New Roman" pitchFamily="18" charset="0"/>
                  <a:cs typeface="Times New Roman" pitchFamily="18" charset="0"/>
                </a:rPr>
                <a:t>lưu </a:t>
              </a:r>
              <a:r>
                <a:rPr lang="vi-VN" sz="2800" smtClean="0">
                  <a:solidFill>
                    <a:schemeClr val="bg1"/>
                  </a:solidFill>
                  <a:latin typeface="Times New Roman" pitchFamily="18" charset="0"/>
                  <a:cs typeface="Times New Roman" pitchFamily="18" charset="0"/>
                </a:rPr>
                <a:t>trữ</a:t>
              </a:r>
              <a:r>
                <a:rPr lang="en-US" sz="2800" smtClean="0">
                  <a:solidFill>
                    <a:schemeClr val="bg1"/>
                  </a:solidFill>
                  <a:latin typeface="Times New Roman" pitchFamily="18" charset="0"/>
                  <a:cs typeface="Times New Roman" pitchFamily="18" charset="0"/>
                </a:rPr>
                <a:t>..</a:t>
              </a:r>
              <a:r>
                <a:rPr lang="en-US" sz="2800" smtClean="0">
                  <a:solidFill>
                    <a:srgbClr val="FEFEFE"/>
                  </a:solidFill>
                  <a:latin typeface="Times New Roman" pitchFamily="18" charset="0"/>
                  <a:cs typeface="Times New Roman" pitchFamily="18" charset="0"/>
                </a:rPr>
                <a:t>)</a:t>
              </a:r>
              <a:endParaRPr lang="en-US" sz="2800">
                <a:solidFill>
                  <a:srgbClr val="FEFEFE"/>
                </a:solidFill>
                <a:latin typeface="Times New Roman" pitchFamily="18" charset="0"/>
                <a:cs typeface="Times New Roman" pitchFamily="18"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5" name="Group 5"/>
          <p:cNvGrpSpPr/>
          <p:nvPr/>
        </p:nvGrpSpPr>
        <p:grpSpPr>
          <a:xfrm>
            <a:off x="1028700" y="1485900"/>
            <a:ext cx="16230600" cy="5410200"/>
            <a:chOff x="0" y="-5791377"/>
            <a:chExt cx="21640800" cy="5745760"/>
          </a:xfrm>
        </p:grpSpPr>
        <p:sp>
          <p:nvSpPr>
            <p:cNvPr id="6" name="TextBox 6"/>
            <p:cNvSpPr txBox="1"/>
            <p:nvPr/>
          </p:nvSpPr>
          <p:spPr>
            <a:xfrm>
              <a:off x="0" y="-5791377"/>
              <a:ext cx="21640800" cy="3077765"/>
            </a:xfrm>
            <a:prstGeom prst="rect">
              <a:avLst/>
            </a:prstGeom>
          </p:spPr>
          <p:txBody>
            <a:bodyPr wrap="square" lIns="0" tIns="0" rIns="0" bIns="0" rtlCol="0" anchor="t">
              <a:spAutoFit/>
            </a:bodyPr>
            <a:lstStyle/>
            <a:p>
              <a:pPr algn="just">
                <a:lnSpc>
                  <a:spcPts val="4480"/>
                </a:lnSpc>
              </a:pPr>
              <a:r>
                <a:rPr lang="en-US" sz="3200">
                  <a:solidFill>
                    <a:srgbClr val="94DDDE"/>
                  </a:solidFill>
                  <a:latin typeface="Times New Roman Bold"/>
                </a:rPr>
                <a:t>(vi) Chi xây dựng chương trình, chuyên mục; in ấn các ấn phẩm, tài liệu; sản xuất, phát hành các băng rôn, khẩu hiệu, băng, đĩa để phục vụ công tác PBGDPL, CTCPL, HGOCS; thực hiện truyền thông trên báo, tạp chí, đài truyền hình, tập san, bản tin, thông tin lưu động, triển lãm chuyên đề, làm bảng thông tin và hộp tin</a:t>
              </a:r>
            </a:p>
          </p:txBody>
        </p:sp>
        <p:sp>
          <p:nvSpPr>
            <p:cNvPr id="7" name="TextBox 7"/>
            <p:cNvSpPr txBox="1"/>
            <p:nvPr/>
          </p:nvSpPr>
          <p:spPr>
            <a:xfrm>
              <a:off x="0" y="-1422576"/>
              <a:ext cx="21640800" cy="1376959"/>
            </a:xfrm>
            <a:prstGeom prst="rect">
              <a:avLst/>
            </a:prstGeom>
          </p:spPr>
          <p:txBody>
            <a:bodyPr wrap="square" lIns="0" tIns="0" rIns="0" bIns="0" rtlCol="0" anchor="t">
              <a:spAutoFit/>
            </a:bodyPr>
            <a:lstStyle/>
            <a:p>
              <a:pPr>
                <a:lnSpc>
                  <a:spcPts val="4200"/>
                </a:lnSpc>
              </a:pPr>
              <a:r>
                <a:rPr lang="en-US" sz="3000">
                  <a:solidFill>
                    <a:srgbClr val="FEFEFE"/>
                  </a:solidFill>
                  <a:latin typeface="Times New Roman"/>
                </a:rPr>
                <a:t>Thực hiện theo định mức, đơn giá của các ngành có công việc tương tự và theo chứng từ chi thực tế hợp pháp được cấp có thẩm quyền phê duyệt trong dự toán ngân sách hàng năm</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sp>
        <p:nvSpPr>
          <p:cNvPr id="2" name="TextBox 2"/>
          <p:cNvSpPr txBox="1"/>
          <p:nvPr/>
        </p:nvSpPr>
        <p:spPr>
          <a:xfrm>
            <a:off x="1123950" y="923925"/>
            <a:ext cx="16040100" cy="767069"/>
          </a:xfrm>
          <a:prstGeom prst="rect">
            <a:avLst/>
          </a:prstGeom>
        </p:spPr>
        <p:txBody>
          <a:bodyPr lIns="0" tIns="0" rIns="0" bIns="0" rtlCol="0" anchor="t">
            <a:spAutoFit/>
          </a:bodyPr>
          <a:lstStyle/>
          <a:p>
            <a:pPr algn="ctr">
              <a:lnSpc>
                <a:spcPts val="6599"/>
              </a:lnSpc>
            </a:pPr>
            <a:r>
              <a:rPr lang="en-US" sz="4400" smtClean="0">
                <a:solidFill>
                  <a:srgbClr val="2B4B82"/>
                </a:solidFill>
                <a:latin typeface="Times New Roman Bold"/>
              </a:rPr>
              <a:t>LẬP, QUẢN LÝ, SỬ DỤNG VÀ QUYẾT TOÁN KINH PHÍ</a:t>
            </a:r>
            <a:endParaRPr lang="en-US" sz="4400">
              <a:solidFill>
                <a:srgbClr val="2B4B82"/>
              </a:solidFill>
              <a:latin typeface="Times New Roman Bold"/>
            </a:endParaRPr>
          </a:p>
        </p:txBody>
      </p:sp>
      <p:grpSp>
        <p:nvGrpSpPr>
          <p:cNvPr id="3" name="Group 3"/>
          <p:cNvGrpSpPr/>
          <p:nvPr/>
        </p:nvGrpSpPr>
        <p:grpSpPr>
          <a:xfrm>
            <a:off x="990600" y="2933701"/>
            <a:ext cx="5257800" cy="6705599"/>
            <a:chOff x="-1" y="-95250"/>
            <a:chExt cx="5150671" cy="10527679"/>
          </a:xfrm>
        </p:grpSpPr>
        <p:sp>
          <p:nvSpPr>
            <p:cNvPr id="4" name="TextBox 4"/>
            <p:cNvSpPr txBox="1"/>
            <p:nvPr/>
          </p:nvSpPr>
          <p:spPr>
            <a:xfrm>
              <a:off x="-1" y="794419"/>
              <a:ext cx="5150670" cy="9638010"/>
            </a:xfrm>
            <a:prstGeom prst="rect">
              <a:avLst/>
            </a:prstGeom>
          </p:spPr>
          <p:txBody>
            <a:bodyPr lIns="0" tIns="0" rIns="0" bIns="0" rtlCol="0" anchor="t">
              <a:spAutoFit/>
            </a:bodyPr>
            <a:lstStyle/>
            <a:p>
              <a:pPr algn="just">
                <a:lnSpc>
                  <a:spcPts val="3359"/>
                </a:lnSpc>
              </a:pPr>
              <a:r>
                <a:rPr lang="en-US" sz="2800" smtClean="0">
                  <a:solidFill>
                    <a:srgbClr val="2B4B82"/>
                  </a:solidFill>
                  <a:latin typeface="Times New Roman"/>
                </a:rPr>
                <a:t>Căn cứ nội dung, mức chi, nguồn kinh phí thực hiện quy định tại Thông tư, các cơ quan, đơn vị thực hiện lập dự toán theo quy định của Luật NSNN. </a:t>
              </a:r>
              <a:r>
                <a:rPr lang="en-US" sz="2800" smtClean="0">
                  <a:solidFill>
                    <a:srgbClr val="2B4B82"/>
                  </a:solidFill>
                  <a:latin typeface="Times New Roman"/>
                </a:rPr>
                <a:t>Trong đó cần lưu ý thực hiện bảo đảm quy định tại điểm c khoản 2 Điều 42 Luật NSNN: </a:t>
              </a:r>
              <a:r>
                <a:rPr lang="vi-VN" sz="2800" i="1" smtClean="0">
                  <a:latin typeface="+mj-lt"/>
                </a:rPr>
                <a:t>Dự toán chi thường xuyên được lập trên cơ sở nhiệm vụ được giao, nhiệm vụ được cơ quan có thẩm quyền phê duyệt, chế độ, tiêu chuẩn, định mức chi do cơ quan nhà nước có thẩm quyền quy định.</a:t>
              </a:r>
              <a:endParaRPr lang="en-US" sz="2800" i="1">
                <a:solidFill>
                  <a:srgbClr val="2B4B82"/>
                </a:solidFill>
                <a:latin typeface="+mj-lt"/>
              </a:endParaRPr>
            </a:p>
          </p:txBody>
        </p:sp>
        <p:sp>
          <p:nvSpPr>
            <p:cNvPr id="5" name="TextBox 5"/>
            <p:cNvSpPr txBox="1"/>
            <p:nvPr/>
          </p:nvSpPr>
          <p:spPr>
            <a:xfrm>
              <a:off x="0" y="-95250"/>
              <a:ext cx="5150670" cy="568210"/>
            </a:xfrm>
            <a:prstGeom prst="rect">
              <a:avLst/>
            </a:prstGeom>
          </p:spPr>
          <p:txBody>
            <a:bodyPr lIns="0" tIns="0" rIns="0" bIns="0" rtlCol="0" anchor="t">
              <a:spAutoFit/>
            </a:bodyPr>
            <a:lstStyle/>
            <a:p>
              <a:pPr algn="ctr">
                <a:lnSpc>
                  <a:spcPts val="3359"/>
                </a:lnSpc>
              </a:pPr>
              <a:r>
                <a:rPr lang="en-US" sz="3200" smtClean="0">
                  <a:solidFill>
                    <a:srgbClr val="2B4B82"/>
                  </a:solidFill>
                  <a:latin typeface="Times New Roman Bold"/>
                </a:rPr>
                <a:t>Lập dự toán</a:t>
              </a:r>
              <a:endParaRPr lang="en-US" sz="3200">
                <a:solidFill>
                  <a:srgbClr val="2B4B82"/>
                </a:solidFill>
                <a:latin typeface="Times New Roman Bold"/>
              </a:endParaRPr>
            </a:p>
          </p:txBody>
        </p:sp>
      </p:grpSp>
      <p:grpSp>
        <p:nvGrpSpPr>
          <p:cNvPr id="7" name="Group 7"/>
          <p:cNvGrpSpPr/>
          <p:nvPr/>
        </p:nvGrpSpPr>
        <p:grpSpPr>
          <a:xfrm>
            <a:off x="6934200" y="2857500"/>
            <a:ext cx="5257800" cy="6040965"/>
            <a:chOff x="0" y="-95249"/>
            <a:chExt cx="4663632" cy="6668954"/>
          </a:xfrm>
        </p:grpSpPr>
        <p:sp>
          <p:nvSpPr>
            <p:cNvPr id="8" name="TextBox 8"/>
            <p:cNvSpPr txBox="1"/>
            <p:nvPr/>
          </p:nvSpPr>
          <p:spPr>
            <a:xfrm>
              <a:off x="0" y="760147"/>
              <a:ext cx="4663632" cy="5813558"/>
            </a:xfrm>
            <a:prstGeom prst="rect">
              <a:avLst/>
            </a:prstGeom>
          </p:spPr>
          <p:txBody>
            <a:bodyPr lIns="0" tIns="0" rIns="0" bIns="0" rtlCol="0" anchor="t">
              <a:spAutoFit/>
            </a:bodyPr>
            <a:lstStyle/>
            <a:p>
              <a:pPr algn="just">
                <a:lnSpc>
                  <a:spcPts val="3359"/>
                </a:lnSpc>
              </a:pPr>
              <a:r>
                <a:rPr lang="en-US" sz="2800" smtClean="0">
                  <a:solidFill>
                    <a:srgbClr val="2B4B82"/>
                  </a:solidFill>
                  <a:latin typeface="Times New Roman"/>
                </a:rPr>
                <a:t>Lưu ý việc triển khai thực hiện theo đúng quy định tại Thông tư (về nội dung, mức chi); trong đó về thủ tục cần nghiên cứu các quy định hướng dẫn điều hành ngân sách hàng năm tại các Thông tư của Bộ Tài chính; việc triển khai phù hợp với các quy định pháp luật liên quan</a:t>
              </a:r>
              <a:endParaRPr lang="en-US" sz="2800">
                <a:solidFill>
                  <a:srgbClr val="2B4B82"/>
                </a:solidFill>
                <a:latin typeface="Times New Roman"/>
              </a:endParaRPr>
            </a:p>
          </p:txBody>
        </p:sp>
        <p:sp>
          <p:nvSpPr>
            <p:cNvPr id="9" name="TextBox 9"/>
            <p:cNvSpPr txBox="1"/>
            <p:nvPr/>
          </p:nvSpPr>
          <p:spPr>
            <a:xfrm>
              <a:off x="0" y="-95249"/>
              <a:ext cx="4663632" cy="581356"/>
            </a:xfrm>
            <a:prstGeom prst="rect">
              <a:avLst/>
            </a:prstGeom>
          </p:spPr>
          <p:txBody>
            <a:bodyPr lIns="0" tIns="0" rIns="0" bIns="0" rtlCol="0" anchor="t">
              <a:spAutoFit/>
            </a:bodyPr>
            <a:lstStyle/>
            <a:p>
              <a:pPr algn="ctr">
                <a:lnSpc>
                  <a:spcPts val="3359"/>
                </a:lnSpc>
              </a:pPr>
              <a:r>
                <a:rPr lang="en-US" sz="3200" smtClean="0">
                  <a:solidFill>
                    <a:srgbClr val="2B4B82"/>
                  </a:solidFill>
                  <a:latin typeface="Times New Roman Bold"/>
                </a:rPr>
                <a:t>Thực hiện dự toán</a:t>
              </a:r>
              <a:endParaRPr lang="en-US" sz="3200">
                <a:solidFill>
                  <a:srgbClr val="2B4B82"/>
                </a:solidFill>
                <a:latin typeface="Times New Roman Bold"/>
              </a:endParaRPr>
            </a:p>
          </p:txBody>
        </p:sp>
      </p:grpSp>
      <p:grpSp>
        <p:nvGrpSpPr>
          <p:cNvPr id="10" name="Group 10"/>
          <p:cNvGrpSpPr/>
          <p:nvPr/>
        </p:nvGrpSpPr>
        <p:grpSpPr>
          <a:xfrm>
            <a:off x="12877800" y="2857500"/>
            <a:ext cx="4381500" cy="5999699"/>
            <a:chOff x="0" y="-95249"/>
            <a:chExt cx="4881067" cy="7560873"/>
          </a:xfrm>
        </p:grpSpPr>
        <p:sp>
          <p:nvSpPr>
            <p:cNvPr id="11" name="TextBox 11"/>
            <p:cNvSpPr txBox="1"/>
            <p:nvPr/>
          </p:nvSpPr>
          <p:spPr>
            <a:xfrm>
              <a:off x="0" y="863856"/>
              <a:ext cx="4881067" cy="6601768"/>
            </a:xfrm>
            <a:prstGeom prst="rect">
              <a:avLst/>
            </a:prstGeom>
          </p:spPr>
          <p:txBody>
            <a:bodyPr wrap="square" lIns="0" tIns="0" rIns="0" bIns="0" rtlCol="0" anchor="t">
              <a:spAutoFit/>
            </a:bodyPr>
            <a:lstStyle/>
            <a:p>
              <a:pPr algn="just">
                <a:lnSpc>
                  <a:spcPts val="3359"/>
                </a:lnSpc>
              </a:pPr>
              <a:r>
                <a:rPr lang="en-US" sz="2800" smtClean="0">
                  <a:solidFill>
                    <a:srgbClr val="2B4B82"/>
                  </a:solidFill>
                  <a:latin typeface="Times New Roman"/>
                </a:rPr>
                <a:t>Thực hiện theo quy định của Luật Ngân sách nhà nước. Trong đó cần lưu ý các nội dung quy định tại Thông tư hầu hết là các nội dung không thường xuyên, không tự chủ vì vậy không thuộc đối tượng được chuyển nguồn sang năm sau</a:t>
              </a:r>
              <a:endParaRPr lang="en-US" sz="2800">
                <a:solidFill>
                  <a:srgbClr val="2B4B82"/>
                </a:solidFill>
                <a:latin typeface="Times New Roman"/>
              </a:endParaRPr>
            </a:p>
            <a:p>
              <a:pPr algn="just">
                <a:lnSpc>
                  <a:spcPts val="3359"/>
                </a:lnSpc>
              </a:pPr>
              <a:endParaRPr lang="en-US" sz="2400">
                <a:solidFill>
                  <a:srgbClr val="2B4B82"/>
                </a:solidFill>
                <a:latin typeface="Times New Roman"/>
              </a:endParaRPr>
            </a:p>
          </p:txBody>
        </p:sp>
        <p:sp>
          <p:nvSpPr>
            <p:cNvPr id="12" name="TextBox 12"/>
            <p:cNvSpPr txBox="1"/>
            <p:nvPr/>
          </p:nvSpPr>
          <p:spPr>
            <a:xfrm>
              <a:off x="0" y="-95249"/>
              <a:ext cx="4881067" cy="665807"/>
            </a:xfrm>
            <a:prstGeom prst="rect">
              <a:avLst/>
            </a:prstGeom>
          </p:spPr>
          <p:txBody>
            <a:bodyPr lIns="0" tIns="0" rIns="0" bIns="0" rtlCol="0" anchor="t">
              <a:spAutoFit/>
            </a:bodyPr>
            <a:lstStyle/>
            <a:p>
              <a:pPr algn="ctr">
                <a:lnSpc>
                  <a:spcPts val="3359"/>
                </a:lnSpc>
              </a:pPr>
              <a:r>
                <a:rPr lang="en-US" sz="3200" smtClean="0">
                  <a:solidFill>
                    <a:srgbClr val="2B4B82"/>
                  </a:solidFill>
                  <a:latin typeface="Times New Roman Bold"/>
                </a:rPr>
                <a:t>Quyết toán</a:t>
              </a:r>
              <a:endParaRPr lang="en-US" sz="3200">
                <a:solidFill>
                  <a:srgbClr val="2B4B82"/>
                </a:solidFill>
                <a:latin typeface="Times New Roman Bold"/>
              </a:endParaRPr>
            </a:p>
          </p:txBody>
        </p:sp>
      </p:grpSp>
      <p:grpSp>
        <p:nvGrpSpPr>
          <p:cNvPr id="13" name="Group 13"/>
          <p:cNvGrpSpPr/>
          <p:nvPr/>
        </p:nvGrpSpPr>
        <p:grpSpPr>
          <a:xfrm>
            <a:off x="2590800" y="1790701"/>
            <a:ext cx="13335000" cy="1066800"/>
            <a:chOff x="0" y="-219075"/>
            <a:chExt cx="12770191" cy="1382428"/>
          </a:xfrm>
        </p:grpSpPr>
        <p:sp>
          <p:nvSpPr>
            <p:cNvPr id="14" name="TextBox 14"/>
            <p:cNvSpPr txBox="1"/>
            <p:nvPr/>
          </p:nvSpPr>
          <p:spPr>
            <a:xfrm>
              <a:off x="0" y="-219075"/>
              <a:ext cx="1055721" cy="1382428"/>
            </a:xfrm>
            <a:prstGeom prst="rect">
              <a:avLst/>
            </a:prstGeom>
          </p:spPr>
          <p:txBody>
            <a:bodyPr lIns="0" tIns="0" rIns="0" bIns="0" rtlCol="0" anchor="t">
              <a:spAutoFit/>
            </a:bodyPr>
            <a:lstStyle/>
            <a:p>
              <a:pPr algn="ctr">
                <a:lnSpc>
                  <a:spcPts val="8083"/>
                </a:lnSpc>
              </a:pPr>
              <a:r>
                <a:rPr lang="en-US" sz="5774" spc="987">
                  <a:solidFill>
                    <a:srgbClr val="2B4B82"/>
                  </a:solidFill>
                  <a:latin typeface="Times New Roman Bold"/>
                </a:rPr>
                <a:t>1</a:t>
              </a:r>
            </a:p>
          </p:txBody>
        </p:sp>
        <p:sp>
          <p:nvSpPr>
            <p:cNvPr id="15" name="TextBox 15"/>
            <p:cNvSpPr txBox="1"/>
            <p:nvPr/>
          </p:nvSpPr>
          <p:spPr>
            <a:xfrm>
              <a:off x="6004324" y="-219075"/>
              <a:ext cx="1055721" cy="1382428"/>
            </a:xfrm>
            <a:prstGeom prst="rect">
              <a:avLst/>
            </a:prstGeom>
          </p:spPr>
          <p:txBody>
            <a:bodyPr lIns="0" tIns="0" rIns="0" bIns="0" rtlCol="0" anchor="t">
              <a:spAutoFit/>
            </a:bodyPr>
            <a:lstStyle/>
            <a:p>
              <a:pPr algn="ctr">
                <a:lnSpc>
                  <a:spcPts val="8083"/>
                </a:lnSpc>
              </a:pPr>
              <a:r>
                <a:rPr lang="en-US" sz="5774" spc="987">
                  <a:solidFill>
                    <a:srgbClr val="2B4B82"/>
                  </a:solidFill>
                  <a:latin typeface="Times New Roman Bold"/>
                </a:rPr>
                <a:t>2</a:t>
              </a:r>
            </a:p>
          </p:txBody>
        </p:sp>
        <p:sp>
          <p:nvSpPr>
            <p:cNvPr id="16" name="TextBox 16"/>
            <p:cNvSpPr txBox="1"/>
            <p:nvPr/>
          </p:nvSpPr>
          <p:spPr>
            <a:xfrm>
              <a:off x="11714470" y="-219075"/>
              <a:ext cx="1055721" cy="1382428"/>
            </a:xfrm>
            <a:prstGeom prst="rect">
              <a:avLst/>
            </a:prstGeom>
          </p:spPr>
          <p:txBody>
            <a:bodyPr lIns="0" tIns="0" rIns="0" bIns="0" rtlCol="0" anchor="t">
              <a:spAutoFit/>
            </a:bodyPr>
            <a:lstStyle/>
            <a:p>
              <a:pPr algn="ctr">
                <a:lnSpc>
                  <a:spcPts val="8083"/>
                </a:lnSpc>
              </a:pPr>
              <a:r>
                <a:rPr lang="en-US" sz="5774" spc="987">
                  <a:solidFill>
                    <a:srgbClr val="2B4B82"/>
                  </a:solidFill>
                  <a:latin typeface="Times New Roman Bold"/>
                </a:rPr>
                <a:t>3</a:t>
              </a:r>
            </a:p>
          </p:txBody>
        </p:sp>
        <p:sp>
          <p:nvSpPr>
            <p:cNvPr id="18" name="AutoShape 18"/>
            <p:cNvSpPr/>
            <p:nvPr/>
          </p:nvSpPr>
          <p:spPr>
            <a:xfrm>
              <a:off x="1055721" y="543866"/>
              <a:ext cx="4631647" cy="0"/>
            </a:xfrm>
            <a:prstGeom prst="line">
              <a:avLst/>
            </a:prstGeom>
            <a:ln w="49998" cap="flat">
              <a:solidFill>
                <a:srgbClr val="2B4B82"/>
              </a:solidFill>
              <a:prstDash val="solid"/>
              <a:headEnd type="none" w="sm" len="sm"/>
              <a:tailEnd type="none" w="sm" len="sm"/>
            </a:ln>
          </p:spPr>
        </p:sp>
        <p:sp>
          <p:nvSpPr>
            <p:cNvPr id="19" name="AutoShape 19"/>
            <p:cNvSpPr/>
            <p:nvPr/>
          </p:nvSpPr>
          <p:spPr>
            <a:xfrm>
              <a:off x="7082823" y="543866"/>
              <a:ext cx="4631647" cy="0"/>
            </a:xfrm>
            <a:prstGeom prst="line">
              <a:avLst/>
            </a:prstGeom>
            <a:ln w="49998" cap="flat">
              <a:solidFill>
                <a:srgbClr val="2B4B82"/>
              </a:solidFill>
              <a:prstDash val="solid"/>
              <a:headEnd type="none" w="sm" len="sm"/>
              <a:tailEnd type="none" w="sm" len="sm"/>
            </a:ln>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sp>
        <p:nvSpPr>
          <p:cNvPr id="2" name="TextBox 2"/>
          <p:cNvSpPr txBox="1"/>
          <p:nvPr/>
        </p:nvSpPr>
        <p:spPr>
          <a:xfrm>
            <a:off x="1123950" y="923925"/>
            <a:ext cx="16040100" cy="933450"/>
          </a:xfrm>
          <a:prstGeom prst="rect">
            <a:avLst/>
          </a:prstGeom>
        </p:spPr>
        <p:txBody>
          <a:bodyPr lIns="0" tIns="0" rIns="0" bIns="0" rtlCol="0" anchor="t">
            <a:spAutoFit/>
          </a:bodyPr>
          <a:lstStyle/>
          <a:p>
            <a:pPr algn="ctr">
              <a:lnSpc>
                <a:spcPts val="6599"/>
              </a:lnSpc>
            </a:pPr>
            <a:r>
              <a:rPr lang="en-US" sz="5499">
                <a:solidFill>
                  <a:srgbClr val="2B4B82"/>
                </a:solidFill>
                <a:latin typeface="Times New Roman Bold"/>
              </a:rPr>
              <a:t>Tổ chức thực hiện và điều khoản chuyển tiếp</a:t>
            </a:r>
          </a:p>
        </p:txBody>
      </p:sp>
      <p:grpSp>
        <p:nvGrpSpPr>
          <p:cNvPr id="3" name="Group 3"/>
          <p:cNvGrpSpPr/>
          <p:nvPr/>
        </p:nvGrpSpPr>
        <p:grpSpPr>
          <a:xfrm>
            <a:off x="4866334" y="3968187"/>
            <a:ext cx="3863003" cy="5190687"/>
            <a:chOff x="0" y="0"/>
            <a:chExt cx="5150670" cy="6920916"/>
          </a:xfrm>
        </p:grpSpPr>
        <p:sp>
          <p:nvSpPr>
            <p:cNvPr id="4" name="TextBox 4"/>
            <p:cNvSpPr txBox="1"/>
            <p:nvPr/>
          </p:nvSpPr>
          <p:spPr>
            <a:xfrm>
              <a:off x="0" y="760146"/>
              <a:ext cx="5150670" cy="6160770"/>
            </a:xfrm>
            <a:prstGeom prst="rect">
              <a:avLst/>
            </a:prstGeom>
          </p:spPr>
          <p:txBody>
            <a:bodyPr lIns="0" tIns="0" rIns="0" bIns="0" rtlCol="0" anchor="t">
              <a:spAutoFit/>
            </a:bodyPr>
            <a:lstStyle/>
            <a:p>
              <a:pPr algn="just">
                <a:lnSpc>
                  <a:spcPts val="3359"/>
                </a:lnSpc>
              </a:pPr>
              <a:r>
                <a:rPr lang="en-US" sz="2400">
                  <a:solidFill>
                    <a:srgbClr val="2B4B82"/>
                  </a:solidFill>
                  <a:latin typeface="Times New Roman"/>
                </a:rPr>
                <a:t>Bộ trưởng, Thủ trưởng cơ quan ngang Bộ, cơ quan thuộc Chính phủ, các cơ quan khác ở trung ương quy định các mức chi cụ thể đối với các cơ quan, đơn vị trực thuộc để thực hiện cho phù hợp trong phạm vi dự toán ngân sách được giao và các nguồn kinh phí hợp pháp khác</a:t>
              </a:r>
            </a:p>
          </p:txBody>
        </p:sp>
        <p:sp>
          <p:nvSpPr>
            <p:cNvPr id="5" name="TextBox 5"/>
            <p:cNvSpPr txBox="1"/>
            <p:nvPr/>
          </p:nvSpPr>
          <p:spPr>
            <a:xfrm>
              <a:off x="0" y="-95250"/>
              <a:ext cx="5150670" cy="572770"/>
            </a:xfrm>
            <a:prstGeom prst="rect">
              <a:avLst/>
            </a:prstGeom>
          </p:spPr>
          <p:txBody>
            <a:bodyPr lIns="0" tIns="0" rIns="0" bIns="0" rtlCol="0" anchor="t">
              <a:spAutoFit/>
            </a:bodyPr>
            <a:lstStyle/>
            <a:p>
              <a:pPr algn="ctr">
                <a:lnSpc>
                  <a:spcPts val="3359"/>
                </a:lnSpc>
              </a:pPr>
              <a:r>
                <a:rPr lang="en-US" sz="2400">
                  <a:solidFill>
                    <a:srgbClr val="2B4B82"/>
                  </a:solidFill>
                  <a:latin typeface="Times New Roman Bold"/>
                </a:rPr>
                <a:t>Đối với trung ương:</a:t>
              </a:r>
            </a:p>
          </p:txBody>
        </p:sp>
      </p:grpSp>
      <p:sp>
        <p:nvSpPr>
          <p:cNvPr id="6" name="TextBox 6"/>
          <p:cNvSpPr txBox="1"/>
          <p:nvPr/>
        </p:nvSpPr>
        <p:spPr>
          <a:xfrm>
            <a:off x="1028700" y="3872937"/>
            <a:ext cx="2920882" cy="2129790"/>
          </a:xfrm>
          <a:prstGeom prst="rect">
            <a:avLst/>
          </a:prstGeom>
        </p:spPr>
        <p:txBody>
          <a:bodyPr lIns="0" tIns="0" rIns="0" bIns="0" rtlCol="0" anchor="t">
            <a:spAutoFit/>
          </a:bodyPr>
          <a:lstStyle/>
          <a:p>
            <a:pPr algn="ctr">
              <a:lnSpc>
                <a:spcPts val="3359"/>
              </a:lnSpc>
            </a:pPr>
            <a:r>
              <a:rPr lang="en-US" sz="2400">
                <a:solidFill>
                  <a:srgbClr val="2B4B82"/>
                </a:solidFill>
                <a:latin typeface="Times New Roman Bold"/>
              </a:rPr>
              <a:t>Mức chi thực hiện công tác PBGDPL, CTCPL và HGOCS quy định tại Thông tư này là mức chi tối đa.</a:t>
            </a:r>
          </a:p>
        </p:txBody>
      </p:sp>
      <p:grpSp>
        <p:nvGrpSpPr>
          <p:cNvPr id="7" name="Group 7"/>
          <p:cNvGrpSpPr/>
          <p:nvPr/>
        </p:nvGrpSpPr>
        <p:grpSpPr>
          <a:xfrm>
            <a:off x="9414976" y="3968187"/>
            <a:ext cx="3497724" cy="3933387"/>
            <a:chOff x="0" y="0"/>
            <a:chExt cx="4663632" cy="5244516"/>
          </a:xfrm>
        </p:grpSpPr>
        <p:sp>
          <p:nvSpPr>
            <p:cNvPr id="8" name="TextBox 8"/>
            <p:cNvSpPr txBox="1"/>
            <p:nvPr/>
          </p:nvSpPr>
          <p:spPr>
            <a:xfrm>
              <a:off x="0" y="760146"/>
              <a:ext cx="4663632" cy="4484370"/>
            </a:xfrm>
            <a:prstGeom prst="rect">
              <a:avLst/>
            </a:prstGeom>
          </p:spPr>
          <p:txBody>
            <a:bodyPr lIns="0" tIns="0" rIns="0" bIns="0" rtlCol="0" anchor="t">
              <a:spAutoFit/>
            </a:bodyPr>
            <a:lstStyle/>
            <a:p>
              <a:pPr algn="just">
                <a:lnSpc>
                  <a:spcPts val="3359"/>
                </a:lnSpc>
              </a:pPr>
              <a:r>
                <a:rPr lang="en-US" sz="2400">
                  <a:solidFill>
                    <a:srgbClr val="2B4B82"/>
                  </a:solidFill>
                  <a:latin typeface="Times New Roman"/>
                </a:rPr>
                <a:t>HĐND tỉnh, thành phố trực thuộc trung ương quy định các mức chi cụ thể để thực hiện cho phù hợp với tình hình thực tiễn và khả năng cân đối của ngân sách địa phương. </a:t>
              </a:r>
            </a:p>
          </p:txBody>
        </p:sp>
        <p:sp>
          <p:nvSpPr>
            <p:cNvPr id="9" name="TextBox 9"/>
            <p:cNvSpPr txBox="1"/>
            <p:nvPr/>
          </p:nvSpPr>
          <p:spPr>
            <a:xfrm>
              <a:off x="0" y="-95250"/>
              <a:ext cx="4663632" cy="572770"/>
            </a:xfrm>
            <a:prstGeom prst="rect">
              <a:avLst/>
            </a:prstGeom>
          </p:spPr>
          <p:txBody>
            <a:bodyPr lIns="0" tIns="0" rIns="0" bIns="0" rtlCol="0" anchor="t">
              <a:spAutoFit/>
            </a:bodyPr>
            <a:lstStyle/>
            <a:p>
              <a:pPr algn="ctr">
                <a:lnSpc>
                  <a:spcPts val="3359"/>
                </a:lnSpc>
              </a:pPr>
              <a:r>
                <a:rPr lang="en-US" sz="2400">
                  <a:solidFill>
                    <a:srgbClr val="2B4B82"/>
                  </a:solidFill>
                  <a:latin typeface="Times New Roman Bold"/>
                </a:rPr>
                <a:t>Đối với địa phương</a:t>
              </a:r>
            </a:p>
          </p:txBody>
        </p:sp>
      </p:grpSp>
      <p:grpSp>
        <p:nvGrpSpPr>
          <p:cNvPr id="10" name="Group 10"/>
          <p:cNvGrpSpPr/>
          <p:nvPr/>
        </p:nvGrpSpPr>
        <p:grpSpPr>
          <a:xfrm>
            <a:off x="13598500" y="3968187"/>
            <a:ext cx="3660800" cy="5622238"/>
            <a:chOff x="0" y="0"/>
            <a:chExt cx="4881067" cy="7496317"/>
          </a:xfrm>
        </p:grpSpPr>
        <p:sp>
          <p:nvSpPr>
            <p:cNvPr id="11" name="TextBox 11"/>
            <p:cNvSpPr txBox="1"/>
            <p:nvPr/>
          </p:nvSpPr>
          <p:spPr>
            <a:xfrm>
              <a:off x="0" y="1894347"/>
              <a:ext cx="4881067" cy="5601970"/>
            </a:xfrm>
            <a:prstGeom prst="rect">
              <a:avLst/>
            </a:prstGeom>
          </p:spPr>
          <p:txBody>
            <a:bodyPr lIns="0" tIns="0" rIns="0" bIns="0" rtlCol="0" anchor="t">
              <a:spAutoFit/>
            </a:bodyPr>
            <a:lstStyle/>
            <a:p>
              <a:pPr algn="just">
                <a:lnSpc>
                  <a:spcPts val="3359"/>
                </a:lnSpc>
              </a:pPr>
              <a:r>
                <a:rPr lang="en-US" sz="2400">
                  <a:solidFill>
                    <a:srgbClr val="2B4B82"/>
                  </a:solidFill>
                  <a:latin typeface="Times New Roman"/>
                </a:rPr>
                <a:t> Các bộ, cơ quan ngang bộ, cơ quan thuộc Chính phủ, các cơ quan khác ở trung ương, các địa phương bố trí, sắp xếp trong phạm vi dự toán chi ngân sách nhà nước năm 2023 đã được cấp có thẩm quyền giao để thực hiện.</a:t>
              </a:r>
            </a:p>
            <a:p>
              <a:pPr algn="just">
                <a:lnSpc>
                  <a:spcPts val="3359"/>
                </a:lnSpc>
              </a:pPr>
              <a:endParaRPr lang="en-US" sz="2400">
                <a:solidFill>
                  <a:srgbClr val="2B4B82"/>
                </a:solidFill>
                <a:latin typeface="Times New Roman"/>
              </a:endParaRPr>
            </a:p>
          </p:txBody>
        </p:sp>
        <p:sp>
          <p:nvSpPr>
            <p:cNvPr id="12" name="TextBox 12"/>
            <p:cNvSpPr txBox="1"/>
            <p:nvPr/>
          </p:nvSpPr>
          <p:spPr>
            <a:xfrm>
              <a:off x="0" y="-95250"/>
              <a:ext cx="4881067" cy="1690370"/>
            </a:xfrm>
            <a:prstGeom prst="rect">
              <a:avLst/>
            </a:prstGeom>
          </p:spPr>
          <p:txBody>
            <a:bodyPr lIns="0" tIns="0" rIns="0" bIns="0" rtlCol="0" anchor="t">
              <a:spAutoFit/>
            </a:bodyPr>
            <a:lstStyle/>
            <a:p>
              <a:pPr algn="ctr">
                <a:lnSpc>
                  <a:spcPts val="3359"/>
                </a:lnSpc>
              </a:pPr>
              <a:r>
                <a:rPr lang="en-US" sz="2400">
                  <a:solidFill>
                    <a:srgbClr val="2B4B82"/>
                  </a:solidFill>
                  <a:latin typeface="Times New Roman Bold"/>
                </a:rPr>
                <a:t>Đối với kinh phí PBGDPL, CTCPL và HGOCS năm 2023</a:t>
              </a:r>
            </a:p>
          </p:txBody>
        </p:sp>
      </p:grpSp>
      <p:grpSp>
        <p:nvGrpSpPr>
          <p:cNvPr id="13" name="Group 13"/>
          <p:cNvGrpSpPr/>
          <p:nvPr/>
        </p:nvGrpSpPr>
        <p:grpSpPr>
          <a:xfrm>
            <a:off x="2020639" y="2607909"/>
            <a:ext cx="14246722" cy="872514"/>
            <a:chOff x="0" y="0"/>
            <a:chExt cx="18995630" cy="1163353"/>
          </a:xfrm>
        </p:grpSpPr>
        <p:sp>
          <p:nvSpPr>
            <p:cNvPr id="14" name="TextBox 14"/>
            <p:cNvSpPr txBox="1"/>
            <p:nvPr/>
          </p:nvSpPr>
          <p:spPr>
            <a:xfrm>
              <a:off x="0" y="-219075"/>
              <a:ext cx="1055721" cy="1382428"/>
            </a:xfrm>
            <a:prstGeom prst="rect">
              <a:avLst/>
            </a:prstGeom>
          </p:spPr>
          <p:txBody>
            <a:bodyPr lIns="0" tIns="0" rIns="0" bIns="0" rtlCol="0" anchor="t">
              <a:spAutoFit/>
            </a:bodyPr>
            <a:lstStyle/>
            <a:p>
              <a:pPr algn="ctr">
                <a:lnSpc>
                  <a:spcPts val="8083"/>
                </a:lnSpc>
              </a:pPr>
              <a:r>
                <a:rPr lang="en-US" sz="5774" spc="987">
                  <a:solidFill>
                    <a:srgbClr val="2B4B82"/>
                  </a:solidFill>
                  <a:latin typeface="Times New Roman Bold"/>
                </a:rPr>
                <a:t>1</a:t>
              </a:r>
            </a:p>
          </p:txBody>
        </p:sp>
        <p:sp>
          <p:nvSpPr>
            <p:cNvPr id="15" name="TextBox 15"/>
            <p:cNvSpPr txBox="1"/>
            <p:nvPr/>
          </p:nvSpPr>
          <p:spPr>
            <a:xfrm>
              <a:off x="6004324" y="-219075"/>
              <a:ext cx="1055721" cy="1382428"/>
            </a:xfrm>
            <a:prstGeom prst="rect">
              <a:avLst/>
            </a:prstGeom>
          </p:spPr>
          <p:txBody>
            <a:bodyPr lIns="0" tIns="0" rIns="0" bIns="0" rtlCol="0" anchor="t">
              <a:spAutoFit/>
            </a:bodyPr>
            <a:lstStyle/>
            <a:p>
              <a:pPr algn="ctr">
                <a:lnSpc>
                  <a:spcPts val="8083"/>
                </a:lnSpc>
              </a:pPr>
              <a:r>
                <a:rPr lang="en-US" sz="5774" spc="987">
                  <a:solidFill>
                    <a:srgbClr val="2B4B82"/>
                  </a:solidFill>
                  <a:latin typeface="Times New Roman Bold"/>
                </a:rPr>
                <a:t>2</a:t>
              </a:r>
            </a:p>
          </p:txBody>
        </p:sp>
        <p:sp>
          <p:nvSpPr>
            <p:cNvPr id="16" name="TextBox 16"/>
            <p:cNvSpPr txBox="1"/>
            <p:nvPr/>
          </p:nvSpPr>
          <p:spPr>
            <a:xfrm>
              <a:off x="11714470" y="-219075"/>
              <a:ext cx="1055721" cy="1382428"/>
            </a:xfrm>
            <a:prstGeom prst="rect">
              <a:avLst/>
            </a:prstGeom>
          </p:spPr>
          <p:txBody>
            <a:bodyPr lIns="0" tIns="0" rIns="0" bIns="0" rtlCol="0" anchor="t">
              <a:spAutoFit/>
            </a:bodyPr>
            <a:lstStyle/>
            <a:p>
              <a:pPr algn="ctr">
                <a:lnSpc>
                  <a:spcPts val="8083"/>
                </a:lnSpc>
              </a:pPr>
              <a:r>
                <a:rPr lang="en-US" sz="5774" spc="987">
                  <a:solidFill>
                    <a:srgbClr val="2B4B82"/>
                  </a:solidFill>
                  <a:latin typeface="Times New Roman Bold"/>
                </a:rPr>
                <a:t>3</a:t>
              </a:r>
            </a:p>
          </p:txBody>
        </p:sp>
        <p:sp>
          <p:nvSpPr>
            <p:cNvPr id="17" name="TextBox 17"/>
            <p:cNvSpPr txBox="1"/>
            <p:nvPr/>
          </p:nvSpPr>
          <p:spPr>
            <a:xfrm>
              <a:off x="17939909" y="-219075"/>
              <a:ext cx="1055721" cy="1382428"/>
            </a:xfrm>
            <a:prstGeom prst="rect">
              <a:avLst/>
            </a:prstGeom>
          </p:spPr>
          <p:txBody>
            <a:bodyPr lIns="0" tIns="0" rIns="0" bIns="0" rtlCol="0" anchor="t">
              <a:spAutoFit/>
            </a:bodyPr>
            <a:lstStyle/>
            <a:p>
              <a:pPr algn="ctr">
                <a:lnSpc>
                  <a:spcPts val="8083"/>
                </a:lnSpc>
              </a:pPr>
              <a:r>
                <a:rPr lang="en-US" sz="5774" spc="987">
                  <a:solidFill>
                    <a:srgbClr val="2B4B82"/>
                  </a:solidFill>
                  <a:latin typeface="Times New Roman Bold"/>
                </a:rPr>
                <a:t>4</a:t>
              </a:r>
            </a:p>
          </p:txBody>
        </p:sp>
        <p:sp>
          <p:nvSpPr>
            <p:cNvPr id="18" name="AutoShape 18"/>
            <p:cNvSpPr/>
            <p:nvPr/>
          </p:nvSpPr>
          <p:spPr>
            <a:xfrm>
              <a:off x="1055721" y="543866"/>
              <a:ext cx="4631647" cy="0"/>
            </a:xfrm>
            <a:prstGeom prst="line">
              <a:avLst/>
            </a:prstGeom>
            <a:ln w="49998" cap="flat">
              <a:solidFill>
                <a:srgbClr val="2B4B82"/>
              </a:solidFill>
              <a:prstDash val="solid"/>
              <a:headEnd type="none" w="sm" len="sm"/>
              <a:tailEnd type="none" w="sm" len="sm"/>
            </a:ln>
          </p:spPr>
        </p:sp>
        <p:sp>
          <p:nvSpPr>
            <p:cNvPr id="19" name="AutoShape 19"/>
            <p:cNvSpPr/>
            <p:nvPr/>
          </p:nvSpPr>
          <p:spPr>
            <a:xfrm>
              <a:off x="7082823" y="543866"/>
              <a:ext cx="4631647" cy="0"/>
            </a:xfrm>
            <a:prstGeom prst="line">
              <a:avLst/>
            </a:prstGeom>
            <a:ln w="49998" cap="flat">
              <a:solidFill>
                <a:srgbClr val="2B4B82"/>
              </a:solidFill>
              <a:prstDash val="solid"/>
              <a:headEnd type="none" w="sm" len="sm"/>
              <a:tailEnd type="none" w="sm" len="sm"/>
            </a:ln>
          </p:spPr>
        </p:sp>
        <p:sp>
          <p:nvSpPr>
            <p:cNvPr id="20" name="AutoShape 20"/>
            <p:cNvSpPr/>
            <p:nvPr/>
          </p:nvSpPr>
          <p:spPr>
            <a:xfrm>
              <a:off x="13097070" y="543866"/>
              <a:ext cx="4631647" cy="0"/>
            </a:xfrm>
            <a:prstGeom prst="line">
              <a:avLst/>
            </a:prstGeom>
            <a:ln w="49998" cap="flat">
              <a:solidFill>
                <a:srgbClr val="2B4B82"/>
              </a:solidFill>
              <a:prstDash val="solid"/>
              <a:headEnd type="none" w="sm" len="sm"/>
              <a:tailEnd type="none" w="sm" len="sm"/>
            </a:ln>
          </p:spPr>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sp>
        <p:nvSpPr>
          <p:cNvPr id="2" name="TextBox 2"/>
          <p:cNvSpPr txBox="1"/>
          <p:nvPr/>
        </p:nvSpPr>
        <p:spPr>
          <a:xfrm>
            <a:off x="1123950" y="923925"/>
            <a:ext cx="16040100" cy="800091"/>
          </a:xfrm>
          <a:prstGeom prst="rect">
            <a:avLst/>
          </a:prstGeom>
        </p:spPr>
        <p:txBody>
          <a:bodyPr lIns="0" tIns="0" rIns="0" bIns="0" rtlCol="0" anchor="t">
            <a:spAutoFit/>
          </a:bodyPr>
          <a:lstStyle/>
          <a:p>
            <a:pPr algn="ctr">
              <a:lnSpc>
                <a:spcPts val="6599"/>
              </a:lnSpc>
            </a:pPr>
            <a:r>
              <a:rPr lang="en-US" sz="5499" smtClean="0">
                <a:solidFill>
                  <a:srgbClr val="2B4B82"/>
                </a:solidFill>
                <a:latin typeface="Times New Roman Bold"/>
              </a:rPr>
              <a:t>Điều khoản thi hành</a:t>
            </a:r>
            <a:endParaRPr lang="en-US" sz="5499">
              <a:solidFill>
                <a:srgbClr val="2B4B82"/>
              </a:solidFill>
              <a:latin typeface="Times New Roman Bold"/>
            </a:endParaRPr>
          </a:p>
        </p:txBody>
      </p:sp>
      <p:sp>
        <p:nvSpPr>
          <p:cNvPr id="6" name="TextBox 6"/>
          <p:cNvSpPr txBox="1"/>
          <p:nvPr/>
        </p:nvSpPr>
        <p:spPr>
          <a:xfrm>
            <a:off x="2133600" y="2781300"/>
            <a:ext cx="14554200" cy="3052118"/>
          </a:xfrm>
          <a:prstGeom prst="rect">
            <a:avLst/>
          </a:prstGeom>
        </p:spPr>
        <p:txBody>
          <a:bodyPr wrap="square" lIns="0" tIns="0" rIns="0" bIns="0" rtlCol="0" anchor="t">
            <a:spAutoFit/>
          </a:bodyPr>
          <a:lstStyle/>
          <a:p>
            <a:pPr algn="just">
              <a:lnSpc>
                <a:spcPts val="3359"/>
              </a:lnSpc>
            </a:pPr>
            <a:r>
              <a:rPr lang="pl-PL" sz="4400" i="1" smtClean="0">
                <a:solidFill>
                  <a:srgbClr val="7030A0"/>
                </a:solidFill>
                <a:latin typeface="Times New Roman" pitchFamily="18" charset="0"/>
                <a:cs typeface="Times New Roman" pitchFamily="18" charset="0"/>
              </a:rPr>
              <a:t>Các khoản chi ngoài lương của cán bộ, công chức, viên chức có nguồn gốc từ ngân sách nhà nước quy định tại Thông tư này được áp dụng cho đến khi thực hiện cải cách tiền lương theo Nghị quyết số 27-NQ/TW ngày 21 tháng 5 năm 2018 của Hội nghị lần thứ bảy Ban Chấp hành Trung ương khóa XII về cải cách chính sách tiền lương đối với cán bộ, công chức, viên chức, lực lượng vũ trang và người lao động trong doanh nghiệp</a:t>
            </a:r>
            <a:endParaRPr lang="en-US" sz="4400" i="1">
              <a:solidFill>
                <a:srgbClr val="7030A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sp>
        <p:nvSpPr>
          <p:cNvPr id="2" name="TextBox 2"/>
          <p:cNvSpPr txBox="1"/>
          <p:nvPr/>
        </p:nvSpPr>
        <p:spPr>
          <a:xfrm>
            <a:off x="1028700" y="4029656"/>
            <a:ext cx="9241652" cy="2503212"/>
          </a:xfrm>
          <a:prstGeom prst="rect">
            <a:avLst/>
          </a:prstGeom>
        </p:spPr>
        <p:txBody>
          <a:bodyPr lIns="0" tIns="0" rIns="0" bIns="0" rtlCol="0" anchor="t">
            <a:spAutoFit/>
          </a:bodyPr>
          <a:lstStyle/>
          <a:p>
            <a:pPr>
              <a:lnSpc>
                <a:spcPts val="9503"/>
              </a:lnSpc>
            </a:pPr>
            <a:r>
              <a:rPr lang="en-US" sz="10110" spc="-111">
                <a:solidFill>
                  <a:srgbClr val="2B4B82"/>
                </a:solidFill>
                <a:latin typeface="Josefin Sans Bold"/>
              </a:rPr>
              <a:t>Xin cảm ơn vì đã lắng nghe!</a:t>
            </a:r>
          </a:p>
        </p:txBody>
      </p:sp>
      <p:sp>
        <p:nvSpPr>
          <p:cNvPr id="3" name="Freeform 3"/>
          <p:cNvSpPr/>
          <p:nvPr/>
        </p:nvSpPr>
        <p:spPr>
          <a:xfrm>
            <a:off x="10481861" y="1473808"/>
            <a:ext cx="7411325" cy="4635447"/>
          </a:xfrm>
          <a:custGeom>
            <a:avLst/>
            <a:gdLst/>
            <a:ahLst/>
            <a:cxnLst/>
            <a:rect l="l" t="t" r="r" b="b"/>
            <a:pathLst>
              <a:path w="7411325" h="4635447">
                <a:moveTo>
                  <a:pt x="0" y="0"/>
                </a:moveTo>
                <a:lnTo>
                  <a:pt x="7411325" y="0"/>
                </a:lnTo>
                <a:lnTo>
                  <a:pt x="7411325" y="4635447"/>
                </a:lnTo>
                <a:lnTo>
                  <a:pt x="0" y="4635447"/>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454573" y="7344583"/>
            <a:ext cx="4338720" cy="2713672"/>
          </a:xfrm>
          <a:custGeom>
            <a:avLst/>
            <a:gdLst/>
            <a:ahLst/>
            <a:cxnLst/>
            <a:rect l="l" t="t" r="r" b="b"/>
            <a:pathLst>
              <a:path w="4338720" h="2713672">
                <a:moveTo>
                  <a:pt x="0" y="0"/>
                </a:moveTo>
                <a:lnTo>
                  <a:pt x="4338719" y="0"/>
                </a:lnTo>
                <a:lnTo>
                  <a:pt x="4338719" y="2713672"/>
                </a:lnTo>
                <a:lnTo>
                  <a:pt x="0" y="2713672"/>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4392229" y="7060479"/>
            <a:ext cx="3289448" cy="2057400"/>
          </a:xfrm>
          <a:custGeom>
            <a:avLst/>
            <a:gdLst/>
            <a:ahLst/>
            <a:cxnLst/>
            <a:rect l="l" t="t" r="r" b="b"/>
            <a:pathLst>
              <a:path w="3289448" h="2057400">
                <a:moveTo>
                  <a:pt x="0" y="0"/>
                </a:moveTo>
                <a:lnTo>
                  <a:pt x="3289448" y="0"/>
                </a:lnTo>
                <a:lnTo>
                  <a:pt x="3289448" y="2057400"/>
                </a:lnTo>
                <a:lnTo>
                  <a:pt x="0" y="205740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6398242" y="922416"/>
            <a:ext cx="3289448" cy="2057400"/>
          </a:xfrm>
          <a:custGeom>
            <a:avLst/>
            <a:gdLst/>
            <a:ahLst/>
            <a:cxnLst/>
            <a:rect l="l" t="t" r="r" b="b"/>
            <a:pathLst>
              <a:path w="3289448" h="2057400">
                <a:moveTo>
                  <a:pt x="0" y="0"/>
                </a:moveTo>
                <a:lnTo>
                  <a:pt x="3289448" y="0"/>
                </a:lnTo>
                <a:lnTo>
                  <a:pt x="3289448" y="2057400"/>
                </a:lnTo>
                <a:lnTo>
                  <a:pt x="0" y="205740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9993507" y="2515355"/>
            <a:ext cx="6507770" cy="4327667"/>
          </a:xfrm>
          <a:custGeom>
            <a:avLst/>
            <a:gdLst/>
            <a:ahLst/>
            <a:cxnLst/>
            <a:rect l="l" t="t" r="r" b="b"/>
            <a:pathLst>
              <a:path w="6507770" h="4327667">
                <a:moveTo>
                  <a:pt x="0" y="0"/>
                </a:moveTo>
                <a:lnTo>
                  <a:pt x="6507771" y="0"/>
                </a:lnTo>
                <a:lnTo>
                  <a:pt x="6507771" y="4327668"/>
                </a:lnTo>
                <a:lnTo>
                  <a:pt x="0" y="4327668"/>
                </a:lnTo>
                <a:lnTo>
                  <a:pt x="0" y="0"/>
                </a:lnTo>
                <a:close/>
              </a:path>
            </a:pathLst>
          </a:custGeom>
          <a:blipFill>
            <a:blip r:embed="rId2" cstate="print"/>
            <a:stretch>
              <a:fillRect/>
            </a:stretch>
          </a:blipFill>
        </p:spPr>
      </p:sp>
      <p:sp>
        <p:nvSpPr>
          <p:cNvPr id="3" name="TextBox 3"/>
          <p:cNvSpPr txBox="1"/>
          <p:nvPr/>
        </p:nvSpPr>
        <p:spPr>
          <a:xfrm>
            <a:off x="2299645" y="904875"/>
            <a:ext cx="13305112" cy="1095375"/>
          </a:xfrm>
          <a:prstGeom prst="rect">
            <a:avLst/>
          </a:prstGeom>
        </p:spPr>
        <p:txBody>
          <a:bodyPr lIns="0" tIns="0" rIns="0" bIns="0" rtlCol="0" anchor="t">
            <a:spAutoFit/>
          </a:bodyPr>
          <a:lstStyle/>
          <a:p>
            <a:pPr algn="just">
              <a:lnSpc>
                <a:spcPts val="7680"/>
              </a:lnSpc>
            </a:pPr>
            <a:r>
              <a:rPr lang="en-US" sz="6400">
                <a:solidFill>
                  <a:srgbClr val="2B4B82"/>
                </a:solidFill>
                <a:latin typeface="Times New Roman Bold"/>
              </a:rPr>
              <a:t>Phạm vi điều chỉnh của Thông tư 56</a:t>
            </a:r>
          </a:p>
        </p:txBody>
      </p:sp>
      <p:sp>
        <p:nvSpPr>
          <p:cNvPr id="4" name="TextBox 4"/>
          <p:cNvSpPr txBox="1"/>
          <p:nvPr/>
        </p:nvSpPr>
        <p:spPr>
          <a:xfrm>
            <a:off x="1028700" y="3012620"/>
            <a:ext cx="9251679" cy="673100"/>
          </a:xfrm>
          <a:prstGeom prst="rect">
            <a:avLst/>
          </a:prstGeom>
        </p:spPr>
        <p:txBody>
          <a:bodyPr lIns="0" tIns="0" rIns="0" bIns="0" rtlCol="0" anchor="t">
            <a:spAutoFit/>
          </a:bodyPr>
          <a:lstStyle/>
          <a:p>
            <a:pPr>
              <a:lnSpc>
                <a:spcPts val="4900"/>
              </a:lnSpc>
            </a:pPr>
            <a:r>
              <a:rPr lang="en-US" sz="3500">
                <a:solidFill>
                  <a:srgbClr val="2B4B82"/>
                </a:solidFill>
                <a:latin typeface="Times New Roman Bold"/>
              </a:rPr>
              <a:t>(i) Phổ biến, giáo dục pháp luật (PBGDPL)</a:t>
            </a:r>
          </a:p>
        </p:txBody>
      </p:sp>
      <p:sp>
        <p:nvSpPr>
          <p:cNvPr id="5" name="TextBox 5"/>
          <p:cNvSpPr txBox="1"/>
          <p:nvPr/>
        </p:nvSpPr>
        <p:spPr>
          <a:xfrm>
            <a:off x="887567" y="4168605"/>
            <a:ext cx="8765554" cy="673100"/>
          </a:xfrm>
          <a:prstGeom prst="rect">
            <a:avLst/>
          </a:prstGeom>
        </p:spPr>
        <p:txBody>
          <a:bodyPr lIns="0" tIns="0" rIns="0" bIns="0" rtlCol="0" anchor="t">
            <a:spAutoFit/>
          </a:bodyPr>
          <a:lstStyle/>
          <a:p>
            <a:pPr>
              <a:lnSpc>
                <a:spcPts val="4900"/>
              </a:lnSpc>
            </a:pPr>
            <a:r>
              <a:rPr lang="en-US" sz="3500">
                <a:solidFill>
                  <a:srgbClr val="2B4B82"/>
                </a:solidFill>
                <a:latin typeface="Times New Roman Bold"/>
              </a:rPr>
              <a:t> (ii) Chuẩn tiếp cận pháp luật (CTCPL)</a:t>
            </a:r>
          </a:p>
        </p:txBody>
      </p:sp>
      <p:sp>
        <p:nvSpPr>
          <p:cNvPr id="6" name="TextBox 6"/>
          <p:cNvSpPr txBox="1"/>
          <p:nvPr/>
        </p:nvSpPr>
        <p:spPr>
          <a:xfrm>
            <a:off x="1028700" y="5324590"/>
            <a:ext cx="6095107" cy="673100"/>
          </a:xfrm>
          <a:prstGeom prst="rect">
            <a:avLst/>
          </a:prstGeom>
        </p:spPr>
        <p:txBody>
          <a:bodyPr lIns="0" tIns="0" rIns="0" bIns="0" rtlCol="0" anchor="t">
            <a:spAutoFit/>
          </a:bodyPr>
          <a:lstStyle/>
          <a:p>
            <a:pPr algn="ctr">
              <a:lnSpc>
                <a:spcPts val="4900"/>
              </a:lnSpc>
              <a:spcBef>
                <a:spcPct val="0"/>
              </a:spcBef>
            </a:pPr>
            <a:r>
              <a:rPr lang="en-US" sz="3500">
                <a:solidFill>
                  <a:srgbClr val="2B4B82"/>
                </a:solidFill>
                <a:latin typeface="Times New Roman Bold"/>
              </a:rPr>
              <a:t>(iii) Hòa giải ở cơ sở (HGOCS)</a:t>
            </a:r>
          </a:p>
        </p:txBody>
      </p:sp>
      <p:sp>
        <p:nvSpPr>
          <p:cNvPr id="7" name="TextBox 7"/>
          <p:cNvSpPr txBox="1"/>
          <p:nvPr/>
        </p:nvSpPr>
        <p:spPr>
          <a:xfrm>
            <a:off x="1028700" y="7205728"/>
            <a:ext cx="15660755" cy="2165350"/>
          </a:xfrm>
          <a:prstGeom prst="rect">
            <a:avLst/>
          </a:prstGeom>
        </p:spPr>
        <p:txBody>
          <a:bodyPr lIns="0" tIns="0" rIns="0" bIns="0" rtlCol="0" anchor="t">
            <a:spAutoFit/>
          </a:bodyPr>
          <a:lstStyle/>
          <a:p>
            <a:pPr algn="just">
              <a:lnSpc>
                <a:spcPts val="5599"/>
              </a:lnSpc>
            </a:pPr>
            <a:r>
              <a:rPr lang="en-US" sz="3999">
                <a:solidFill>
                  <a:srgbClr val="2B4B82"/>
                </a:solidFill>
                <a:latin typeface="Times New Roman"/>
              </a:rPr>
              <a:t>Thông tư 56 được áp dụng đối với các cơ quan, đơn vị, tổ chức, cá nhân có liên quan đến việc lập dự toán, quản lý, sử dụng và quyết toán kinh phí ngân sách nhà nước bảo đảm cho các công tác này.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TextBox 2"/>
          <p:cNvSpPr txBox="1"/>
          <p:nvPr/>
        </p:nvSpPr>
        <p:spPr>
          <a:xfrm>
            <a:off x="1028700" y="651384"/>
            <a:ext cx="16230600" cy="1985010"/>
          </a:xfrm>
          <a:prstGeom prst="rect">
            <a:avLst/>
          </a:prstGeom>
        </p:spPr>
        <p:txBody>
          <a:bodyPr lIns="0" tIns="0" rIns="0" bIns="0" rtlCol="0" anchor="t">
            <a:spAutoFit/>
          </a:bodyPr>
          <a:lstStyle/>
          <a:p>
            <a:pPr algn="ctr">
              <a:lnSpc>
                <a:spcPts val="5145"/>
              </a:lnSpc>
            </a:pPr>
            <a:r>
              <a:rPr lang="en-US" sz="3500" spc="700">
                <a:solidFill>
                  <a:srgbClr val="94DDDE"/>
                </a:solidFill>
                <a:latin typeface="Times New Roman Bold"/>
              </a:rPr>
              <a:t>THÔNG TƯ 56 QUY ĐỊNH NGUỒN KINH PHÍ CHO CÔNG TÁC PBGDPL, CHUẨN TIẾP CẬN PHÁP LUẬT VÀ HÒA GIẢI Ở CƠ SỞ THEO PHÂN CẤP NGÂN SÁCH</a:t>
            </a:r>
          </a:p>
        </p:txBody>
      </p:sp>
      <p:sp>
        <p:nvSpPr>
          <p:cNvPr id="3" name="TextBox 3"/>
          <p:cNvSpPr txBox="1"/>
          <p:nvPr/>
        </p:nvSpPr>
        <p:spPr>
          <a:xfrm>
            <a:off x="838200" y="3285140"/>
            <a:ext cx="16687800" cy="1615827"/>
          </a:xfrm>
          <a:prstGeom prst="rect">
            <a:avLst/>
          </a:prstGeom>
        </p:spPr>
        <p:txBody>
          <a:bodyPr wrap="square" lIns="0" tIns="0" rIns="0" bIns="0" rtlCol="0" anchor="t">
            <a:spAutoFit/>
          </a:bodyPr>
          <a:lstStyle/>
          <a:p>
            <a:pPr>
              <a:lnSpc>
                <a:spcPts val="4200"/>
              </a:lnSpc>
            </a:pPr>
            <a:r>
              <a:rPr lang="en-US" sz="3000">
                <a:solidFill>
                  <a:srgbClr val="FEFEFE"/>
                </a:solidFill>
                <a:latin typeface="Times New Roman"/>
              </a:rPr>
              <a:t> </a:t>
            </a:r>
            <a:r>
              <a:rPr lang="en-US" sz="3000" smtClean="0">
                <a:solidFill>
                  <a:srgbClr val="FEFEFE"/>
                </a:solidFill>
                <a:latin typeface="Times New Roman"/>
              </a:rPr>
              <a:t>1. Nguồn kinh phí cho công tác phổ biến, giáo dục pháp luật, chuẩn tiếp cận pháp luật và hoà giải ở cơ sở</a:t>
            </a:r>
          </a:p>
          <a:p>
            <a:pPr>
              <a:lnSpc>
                <a:spcPts val="4200"/>
              </a:lnSpc>
            </a:pPr>
            <a:r>
              <a:rPr lang="en-US" sz="2800" smtClean="0">
                <a:solidFill>
                  <a:srgbClr val="FEFEFE"/>
                </a:solidFill>
                <a:latin typeface="Times New Roman"/>
              </a:rPr>
              <a:t>(i</a:t>
            </a:r>
            <a:r>
              <a:rPr lang="en-US" sz="2800">
                <a:solidFill>
                  <a:srgbClr val="FEFEFE"/>
                </a:solidFill>
                <a:latin typeface="Times New Roman"/>
              </a:rPr>
              <a:t>) Chi thường xuyên ngân sách TW để thực hiện công tác PBGDPL, CTCPL và HGOCS của các bộ, cơ quan ở trung ương và Hội đồng phối hợp PBGDPL trung ương, Hội đồng phối hợp PBGDPL của các bộ, cơ quan ngang bộ; </a:t>
            </a:r>
          </a:p>
        </p:txBody>
      </p:sp>
      <p:sp>
        <p:nvSpPr>
          <p:cNvPr id="4" name="TextBox 4"/>
          <p:cNvSpPr txBox="1"/>
          <p:nvPr/>
        </p:nvSpPr>
        <p:spPr>
          <a:xfrm>
            <a:off x="838200" y="4914900"/>
            <a:ext cx="16611600" cy="1615827"/>
          </a:xfrm>
          <a:prstGeom prst="rect">
            <a:avLst/>
          </a:prstGeom>
        </p:spPr>
        <p:txBody>
          <a:bodyPr wrap="square" lIns="0" tIns="0" rIns="0" bIns="0" rtlCol="0" anchor="t">
            <a:spAutoFit/>
          </a:bodyPr>
          <a:lstStyle/>
          <a:p>
            <a:pPr>
              <a:lnSpc>
                <a:spcPts val="4200"/>
              </a:lnSpc>
            </a:pPr>
            <a:r>
              <a:rPr lang="en-US" sz="3000">
                <a:solidFill>
                  <a:srgbClr val="FEFEFE"/>
                </a:solidFill>
                <a:latin typeface="Times New Roman"/>
              </a:rPr>
              <a:t> </a:t>
            </a:r>
            <a:r>
              <a:rPr lang="en-US" sz="2800">
                <a:solidFill>
                  <a:srgbClr val="FEFEFE"/>
                </a:solidFill>
                <a:latin typeface="Times New Roman"/>
              </a:rPr>
              <a:t>(ii) Chi thường xuyên NSĐP để thực hiện công tác PBGDPL, CTCPL và HGOCS của địa phương và Hội đồng phối hợp PBGDPL cấp tỉnh, Hội đồng phối hợp PBGDPL cấp huyện, Hội đồng đánh giá CTCPL cấp huyện theo phân cấp ngân sách nhà nước; </a:t>
            </a:r>
          </a:p>
        </p:txBody>
      </p:sp>
      <p:sp>
        <p:nvSpPr>
          <p:cNvPr id="5" name="TextBox 5"/>
          <p:cNvSpPr txBox="1"/>
          <p:nvPr/>
        </p:nvSpPr>
        <p:spPr>
          <a:xfrm>
            <a:off x="838200" y="6743700"/>
            <a:ext cx="16764000" cy="2154436"/>
          </a:xfrm>
          <a:prstGeom prst="rect">
            <a:avLst/>
          </a:prstGeom>
        </p:spPr>
        <p:txBody>
          <a:bodyPr wrap="square" lIns="0" tIns="0" rIns="0" bIns="0" rtlCol="0" anchor="t">
            <a:spAutoFit/>
          </a:bodyPr>
          <a:lstStyle/>
          <a:p>
            <a:pPr>
              <a:lnSpc>
                <a:spcPts val="4200"/>
              </a:lnSpc>
            </a:pPr>
            <a:r>
              <a:rPr lang="en-US" sz="3000">
                <a:solidFill>
                  <a:srgbClr val="FEFEFE"/>
                </a:solidFill>
                <a:latin typeface="Times New Roman"/>
              </a:rPr>
              <a:t> </a:t>
            </a:r>
            <a:r>
              <a:rPr lang="en-US" sz="2800">
                <a:solidFill>
                  <a:srgbClr val="FEFEFE"/>
                </a:solidFill>
                <a:latin typeface="Times New Roman"/>
              </a:rPr>
              <a:t>(iii) Kinh phí từ nguồn tài trợ của các cá nhân, tổ chức, doanh nghiệp trong và ngoài nước và nguồn kinh phí hợp pháp khác theo quy định của pháp luật</a:t>
            </a:r>
            <a:r>
              <a:rPr lang="en-US" sz="2800" smtClean="0">
                <a:solidFill>
                  <a:srgbClr val="FEFEFE"/>
                </a:solidFill>
                <a:latin typeface="Times New Roman"/>
              </a:rPr>
              <a:t>.</a:t>
            </a:r>
          </a:p>
          <a:p>
            <a:pPr>
              <a:lnSpc>
                <a:spcPts val="4200"/>
              </a:lnSpc>
            </a:pPr>
            <a:endParaRPr lang="en-US" sz="2800" smtClean="0">
              <a:solidFill>
                <a:srgbClr val="FEFEFE"/>
              </a:solidFill>
              <a:latin typeface="Times New Roman"/>
            </a:endParaRPr>
          </a:p>
          <a:p>
            <a:pPr>
              <a:lnSpc>
                <a:spcPts val="4200"/>
              </a:lnSpc>
            </a:pPr>
            <a:endParaRPr lang="en-US" sz="3000">
              <a:solidFill>
                <a:srgbClr val="FEFEFE"/>
              </a:solidFill>
              <a:latin typeface="Times New Roman"/>
            </a:endParaRPr>
          </a:p>
        </p:txBody>
      </p:sp>
      <p:sp>
        <p:nvSpPr>
          <p:cNvPr id="6" name="TextBox 5"/>
          <p:cNvSpPr txBox="1"/>
          <p:nvPr/>
        </p:nvSpPr>
        <p:spPr>
          <a:xfrm>
            <a:off x="838200" y="8191500"/>
            <a:ext cx="16764000" cy="1615827"/>
          </a:xfrm>
          <a:prstGeom prst="rect">
            <a:avLst/>
          </a:prstGeom>
        </p:spPr>
        <p:txBody>
          <a:bodyPr wrap="square" lIns="0" tIns="0" rIns="0" bIns="0" rtlCol="0" anchor="t">
            <a:spAutoFit/>
          </a:bodyPr>
          <a:lstStyle/>
          <a:p>
            <a:pPr>
              <a:lnSpc>
                <a:spcPts val="4200"/>
              </a:lnSpc>
            </a:pPr>
            <a:r>
              <a:rPr lang="en-US" sz="3000" smtClean="0">
                <a:solidFill>
                  <a:srgbClr val="FEFEFE"/>
                </a:solidFill>
                <a:latin typeface="Times New Roman"/>
              </a:rPr>
              <a:t>2. </a:t>
            </a:r>
            <a:r>
              <a:rPr lang="en-US" sz="2800" smtClean="0">
                <a:solidFill>
                  <a:schemeClr val="bg1"/>
                </a:solidFill>
                <a:latin typeface="Times New Roman" pitchFamily="18" charset="0"/>
                <a:cs typeface="Times New Roman" pitchFamily="18" charset="0"/>
              </a:rPr>
              <a:t>N</a:t>
            </a:r>
            <a:r>
              <a:rPr lang="en-US" sz="2800" smtClean="0">
                <a:solidFill>
                  <a:schemeClr val="bg1"/>
                </a:solidFill>
                <a:latin typeface="Times New Roman" pitchFamily="18" charset="0"/>
                <a:cs typeface="Times New Roman" pitchFamily="18" charset="0"/>
              </a:rPr>
              <a:t>guồn </a:t>
            </a:r>
            <a:r>
              <a:rPr lang="en-US" sz="2800" smtClean="0">
                <a:solidFill>
                  <a:schemeClr val="bg1"/>
                </a:solidFill>
                <a:latin typeface="Times New Roman" pitchFamily="18" charset="0"/>
                <a:cs typeface="Times New Roman" pitchFamily="18" charset="0"/>
              </a:rPr>
              <a:t>kinh phí xây dựng, quản lý, khai thác Tủ sách pháp luật thực hiện theo Quyết định số 14/2019/QĐ-TTg ngày 13/3/2019 của Thủ tướng Chính phủ về việc xây dựng, quản lý, khai thác Tủ sách pháp luật</a:t>
            </a:r>
            <a:r>
              <a:rPr lang="en-US" sz="2800" smtClean="0">
                <a:solidFill>
                  <a:schemeClr val="bg1"/>
                </a:solidFill>
                <a:latin typeface="Times New Roman" pitchFamily="18" charset="0"/>
                <a:cs typeface="Times New Roman" pitchFamily="18" charset="0"/>
              </a:rPr>
              <a:t>.</a:t>
            </a:r>
          </a:p>
          <a:p>
            <a:pPr>
              <a:lnSpc>
                <a:spcPts val="4200"/>
              </a:lnSpc>
            </a:pPr>
            <a:endParaRPr lang="en-US" sz="3000">
              <a:solidFill>
                <a:srgbClr val="FEFEFE"/>
              </a:solidFill>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B4A7"/>
        </a:solidFill>
        <a:effectLst/>
      </p:bgPr>
    </p:bg>
    <p:spTree>
      <p:nvGrpSpPr>
        <p:cNvPr id="1" name=""/>
        <p:cNvGrpSpPr/>
        <p:nvPr/>
      </p:nvGrpSpPr>
      <p:grpSpPr>
        <a:xfrm>
          <a:off x="0" y="0"/>
          <a:ext cx="0" cy="0"/>
          <a:chOff x="0" y="0"/>
          <a:chExt cx="0" cy="0"/>
        </a:xfrm>
      </p:grpSpPr>
      <p:sp>
        <p:nvSpPr>
          <p:cNvPr id="2" name="Freeform 2"/>
          <p:cNvSpPr/>
          <p:nvPr/>
        </p:nvSpPr>
        <p:spPr>
          <a:xfrm>
            <a:off x="13408110" y="1868587"/>
            <a:ext cx="5873117" cy="6071832"/>
          </a:xfrm>
          <a:custGeom>
            <a:avLst/>
            <a:gdLst/>
            <a:ahLst/>
            <a:cxnLst/>
            <a:rect l="l" t="t" r="r" b="b"/>
            <a:pathLst>
              <a:path w="5873117" h="6071832">
                <a:moveTo>
                  <a:pt x="0" y="0"/>
                </a:moveTo>
                <a:lnTo>
                  <a:pt x="5873117" y="0"/>
                </a:lnTo>
                <a:lnTo>
                  <a:pt x="5873117" y="6071832"/>
                </a:lnTo>
                <a:lnTo>
                  <a:pt x="0" y="6071832"/>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762000" y="1943099"/>
            <a:ext cx="11979258" cy="1359346"/>
          </a:xfrm>
          <a:prstGeom prst="rect">
            <a:avLst/>
          </a:prstGeom>
        </p:spPr>
        <p:txBody>
          <a:bodyPr wrap="square" lIns="0" tIns="0" rIns="0" bIns="0" rtlCol="0" anchor="t">
            <a:spAutoFit/>
          </a:bodyPr>
          <a:lstStyle/>
          <a:p>
            <a:pPr marL="820421" lvl="1" indent="-410210" algn="just">
              <a:lnSpc>
                <a:spcPts val="5320"/>
              </a:lnSpc>
              <a:buFont typeface="Arial"/>
              <a:buChar char="•"/>
            </a:pPr>
            <a:r>
              <a:rPr lang="en-US" sz="3800" smtClean="0">
                <a:solidFill>
                  <a:srgbClr val="2B4B82"/>
                </a:solidFill>
                <a:latin typeface="Times New Roman Bold"/>
              </a:rPr>
              <a:t>Cập nhật các căn cứ ban hành; cập nhật dẫn chiếu các văn bản quy phạm pháp luật có liên quan.</a:t>
            </a:r>
            <a:endParaRPr lang="en-US" sz="3800">
              <a:solidFill>
                <a:srgbClr val="2B4B82"/>
              </a:solidFill>
              <a:latin typeface="Times New Roman Bold"/>
            </a:endParaRPr>
          </a:p>
        </p:txBody>
      </p:sp>
      <p:sp>
        <p:nvSpPr>
          <p:cNvPr id="5" name="TextBox 5"/>
          <p:cNvSpPr txBox="1"/>
          <p:nvPr/>
        </p:nvSpPr>
        <p:spPr>
          <a:xfrm>
            <a:off x="636664" y="3543300"/>
            <a:ext cx="12104594" cy="2718693"/>
          </a:xfrm>
          <a:prstGeom prst="rect">
            <a:avLst/>
          </a:prstGeom>
        </p:spPr>
        <p:txBody>
          <a:bodyPr wrap="square" lIns="0" tIns="0" rIns="0" bIns="0" rtlCol="0" anchor="t">
            <a:spAutoFit/>
          </a:bodyPr>
          <a:lstStyle/>
          <a:p>
            <a:pPr marL="820421" lvl="1" indent="-410210" algn="just">
              <a:lnSpc>
                <a:spcPts val="5320"/>
              </a:lnSpc>
              <a:buFont typeface="Arial"/>
              <a:buChar char="•"/>
            </a:pPr>
            <a:r>
              <a:rPr lang="en-US" sz="3800" smtClean="0">
                <a:solidFill>
                  <a:srgbClr val="2B4B82"/>
                </a:solidFill>
                <a:latin typeface="Times New Roman Bold"/>
              </a:rPr>
              <a:t>Điểm mới về kỹ thuật soạn thảo Thông tư 56: Thống nhất quy định nội dung chi và mức chi tương ứng tại 01 Điều, khoản để dễ tra cứu, tạo thuận lợi trong quá trình áp dụng.</a:t>
            </a:r>
            <a:endParaRPr lang="en-US" sz="3800">
              <a:solidFill>
                <a:srgbClr val="2B4B82"/>
              </a:solidFill>
              <a:latin typeface="Times New Roman Bold"/>
            </a:endParaRPr>
          </a:p>
        </p:txBody>
      </p:sp>
      <p:sp>
        <p:nvSpPr>
          <p:cNvPr id="6" name="TextBox 5"/>
          <p:cNvSpPr txBox="1"/>
          <p:nvPr/>
        </p:nvSpPr>
        <p:spPr>
          <a:xfrm>
            <a:off x="609600" y="6591300"/>
            <a:ext cx="12284058" cy="2115220"/>
          </a:xfrm>
          <a:prstGeom prst="rect">
            <a:avLst/>
          </a:prstGeom>
        </p:spPr>
        <p:txBody>
          <a:bodyPr wrap="square" lIns="0" tIns="0" rIns="0" bIns="0" rtlCol="0" anchor="t">
            <a:spAutoFit/>
          </a:bodyPr>
          <a:lstStyle/>
          <a:p>
            <a:pPr marL="820421" lvl="1" indent="-410210" algn="just">
              <a:lnSpc>
                <a:spcPts val="5320"/>
              </a:lnSpc>
              <a:buFont typeface="Arial"/>
              <a:buChar char="•"/>
            </a:pPr>
            <a:r>
              <a:rPr lang="en-US" sz="3800">
                <a:solidFill>
                  <a:srgbClr val="2B4B82"/>
                </a:solidFill>
                <a:latin typeface="Times New Roman Bold"/>
              </a:rPr>
              <a:t>Thông tư 56 sửa đổi, bổ sung những nội dung chi, mức chi để phù hợp và đáp ứng yêu cầu triển khai các công tác này trong tình hình mới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Freeform 2"/>
          <p:cNvSpPr/>
          <p:nvPr/>
        </p:nvSpPr>
        <p:spPr>
          <a:xfrm>
            <a:off x="10147031" y="1809323"/>
            <a:ext cx="6619857" cy="6668354"/>
          </a:xfrm>
          <a:custGeom>
            <a:avLst/>
            <a:gdLst/>
            <a:ahLst/>
            <a:cxnLst/>
            <a:rect l="l" t="t" r="r" b="b"/>
            <a:pathLst>
              <a:path w="6619857" h="6668354">
                <a:moveTo>
                  <a:pt x="0" y="0"/>
                </a:moveTo>
                <a:lnTo>
                  <a:pt x="6619857" y="0"/>
                </a:lnTo>
                <a:lnTo>
                  <a:pt x="6619857" y="6668354"/>
                </a:lnTo>
                <a:lnTo>
                  <a:pt x="0" y="6668354"/>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568911" y="2276475"/>
            <a:ext cx="8050034" cy="5610225"/>
          </a:xfrm>
          <a:prstGeom prst="rect">
            <a:avLst/>
          </a:prstGeom>
        </p:spPr>
        <p:txBody>
          <a:bodyPr lIns="0" tIns="0" rIns="0" bIns="0" rtlCol="0" anchor="t">
            <a:spAutoFit/>
          </a:bodyPr>
          <a:lstStyle/>
          <a:p>
            <a:pPr algn="just">
              <a:lnSpc>
                <a:spcPts val="7200"/>
              </a:lnSpc>
            </a:pPr>
            <a:r>
              <a:rPr lang="en-US" sz="6000">
                <a:solidFill>
                  <a:srgbClr val="F7B4A7"/>
                </a:solidFill>
                <a:latin typeface="Times New Roman Bold"/>
              </a:rPr>
              <a:t>Thông tư 56 sửa đổi, bổ sung những nội dung chi, mức chi để phù hợp và đáp ứng yêu cầu triển khai các công tác này trong tình hình mới.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sp>
        <p:nvSpPr>
          <p:cNvPr id="2" name="TextBox 2"/>
          <p:cNvSpPr txBox="1"/>
          <p:nvPr/>
        </p:nvSpPr>
        <p:spPr>
          <a:xfrm>
            <a:off x="1028700" y="1019175"/>
            <a:ext cx="16135350" cy="1209675"/>
          </a:xfrm>
          <a:prstGeom prst="rect">
            <a:avLst/>
          </a:prstGeom>
        </p:spPr>
        <p:txBody>
          <a:bodyPr lIns="0" tIns="0" rIns="0" bIns="0" rtlCol="0" anchor="t">
            <a:spAutoFit/>
          </a:bodyPr>
          <a:lstStyle/>
          <a:p>
            <a:pPr algn="ctr">
              <a:lnSpc>
                <a:spcPts val="4799"/>
              </a:lnSpc>
            </a:pPr>
            <a:r>
              <a:rPr lang="en-US" sz="3999">
                <a:solidFill>
                  <a:srgbClr val="2B4B82"/>
                </a:solidFill>
                <a:latin typeface="Josefin Sans Bold"/>
              </a:rPr>
              <a:t> (i) Việc triển khai ứng dụng công nghệ thông tin, chuyển đổi số trong công tác PBGDPL </a:t>
            </a:r>
          </a:p>
        </p:txBody>
      </p:sp>
      <p:sp>
        <p:nvSpPr>
          <p:cNvPr id="3" name="TextBox 3"/>
          <p:cNvSpPr txBox="1"/>
          <p:nvPr/>
        </p:nvSpPr>
        <p:spPr>
          <a:xfrm>
            <a:off x="5629383" y="3910907"/>
            <a:ext cx="2574165" cy="3536950"/>
          </a:xfrm>
          <a:prstGeom prst="rect">
            <a:avLst/>
          </a:prstGeom>
        </p:spPr>
        <p:txBody>
          <a:bodyPr lIns="0" tIns="0" rIns="0" bIns="0" rtlCol="0" anchor="t">
            <a:spAutoFit/>
          </a:bodyPr>
          <a:lstStyle/>
          <a:p>
            <a:pPr algn="ctr">
              <a:lnSpc>
                <a:spcPts val="3499"/>
              </a:lnSpc>
            </a:pPr>
            <a:r>
              <a:rPr lang="en-US" sz="2499">
                <a:solidFill>
                  <a:srgbClr val="2B4B82"/>
                </a:solidFill>
                <a:latin typeface="Times New Roman"/>
              </a:rPr>
              <a:t>Chi biên soạn đồ họa thông tin pháp luật: thực hiện theo quy định tại Thông tư số 83/2021/TT-BTC ngày 04/10/2021 của Bộ Tài chính</a:t>
            </a:r>
          </a:p>
        </p:txBody>
      </p:sp>
      <p:sp>
        <p:nvSpPr>
          <p:cNvPr id="4" name="TextBox 4"/>
          <p:cNvSpPr txBox="1"/>
          <p:nvPr/>
        </p:nvSpPr>
        <p:spPr>
          <a:xfrm>
            <a:off x="921357" y="3910907"/>
            <a:ext cx="3526811" cy="5289550"/>
          </a:xfrm>
          <a:prstGeom prst="rect">
            <a:avLst/>
          </a:prstGeom>
        </p:spPr>
        <p:txBody>
          <a:bodyPr lIns="0" tIns="0" rIns="0" bIns="0" rtlCol="0" anchor="t">
            <a:spAutoFit/>
          </a:bodyPr>
          <a:lstStyle/>
          <a:p>
            <a:pPr algn="ctr">
              <a:lnSpc>
                <a:spcPts val="3499"/>
              </a:lnSpc>
            </a:pPr>
            <a:r>
              <a:rPr lang="en-US" sz="2499">
                <a:solidFill>
                  <a:srgbClr val="2B4B82"/>
                </a:solidFill>
                <a:latin typeface="Times New Roman"/>
              </a:rPr>
              <a:t>Thù lao huy động chuyên gia, nhà khoa học, nhà hoạt động thực tiễn tham gia triển khai các nhiệm vụ của Hội đồng phối hợp PBGDPL: áp dụng theo quy định tại Thông tư số 02/2015/TT-BLĐTBXH ngày 12/01/2015 của Bộ Lao động - Thương binh và Xã hội </a:t>
            </a:r>
          </a:p>
        </p:txBody>
      </p:sp>
      <p:sp>
        <p:nvSpPr>
          <p:cNvPr id="5" name="TextBox 5"/>
          <p:cNvSpPr txBox="1"/>
          <p:nvPr/>
        </p:nvSpPr>
        <p:spPr>
          <a:xfrm>
            <a:off x="9490005" y="3910907"/>
            <a:ext cx="3093935" cy="2660650"/>
          </a:xfrm>
          <a:prstGeom prst="rect">
            <a:avLst/>
          </a:prstGeom>
        </p:spPr>
        <p:txBody>
          <a:bodyPr lIns="0" tIns="0" rIns="0" bIns="0" rtlCol="0" anchor="t">
            <a:spAutoFit/>
          </a:bodyPr>
          <a:lstStyle/>
          <a:p>
            <a:pPr algn="ctr">
              <a:lnSpc>
                <a:spcPts val="3499"/>
              </a:lnSpc>
            </a:pPr>
            <a:r>
              <a:rPr lang="en-US" sz="2499">
                <a:solidFill>
                  <a:srgbClr val="2B4B82"/>
                </a:solidFill>
                <a:latin typeface="Times New Roman"/>
              </a:rPr>
              <a:t>Chi biên soạn sách nói pháp luật: thực hiện theo quy định tại Nghị định số 18/2014/NĐ-CP ngày 14/3/2014 của Chính phủ</a:t>
            </a:r>
          </a:p>
        </p:txBody>
      </p:sp>
      <p:sp>
        <p:nvSpPr>
          <p:cNvPr id="6" name="TextBox 6"/>
          <p:cNvSpPr txBox="1"/>
          <p:nvPr/>
        </p:nvSpPr>
        <p:spPr>
          <a:xfrm>
            <a:off x="13765040" y="3910907"/>
            <a:ext cx="2959044" cy="3098800"/>
          </a:xfrm>
          <a:prstGeom prst="rect">
            <a:avLst/>
          </a:prstGeom>
        </p:spPr>
        <p:txBody>
          <a:bodyPr lIns="0" tIns="0" rIns="0" bIns="0" rtlCol="0" anchor="t">
            <a:spAutoFit/>
          </a:bodyPr>
          <a:lstStyle/>
          <a:p>
            <a:pPr algn="ctr">
              <a:lnSpc>
                <a:spcPts val="3499"/>
              </a:lnSpc>
            </a:pPr>
            <a:r>
              <a:rPr lang="en-US" sz="2499">
                <a:solidFill>
                  <a:srgbClr val="2B4B82"/>
                </a:solidFill>
                <a:latin typeface="Times New Roman"/>
              </a:rPr>
              <a:t>Chi biên soạn bài giảng điện tử: thực hiện theo quy định tại Thông tư số </a:t>
            </a:r>
            <a:r>
              <a:rPr lang="en-US" sz="2499" u="sng">
                <a:solidFill>
                  <a:srgbClr val="2B4B82"/>
                </a:solidFill>
                <a:latin typeface="Times New Roman"/>
                <a:hlinkClick r:id="rId2" tooltip="https://thuvienphapluat.vn/van-ban/bo-may-hanh-chinh/thong-tu-55-2023-tt-btc-quan-ly-kinh-phi-su-nghiep-thuc-hien-cac-chuong-trinh-muc-tieu-quoc-gia-575944.aspx"/>
              </a:rPr>
              <a:t>55/2023/TT-BTC</a:t>
            </a:r>
            <a:r>
              <a:rPr lang="en-US" sz="2499">
                <a:solidFill>
                  <a:srgbClr val="2B4B82"/>
                </a:solidFill>
                <a:latin typeface="Times New Roman"/>
              </a:rPr>
              <a:t> ngày 15/8/2023 của Bộ Tài chính</a:t>
            </a:r>
          </a:p>
        </p:txBody>
      </p:sp>
      <p:grpSp>
        <p:nvGrpSpPr>
          <p:cNvPr id="7" name="Group 7"/>
          <p:cNvGrpSpPr/>
          <p:nvPr/>
        </p:nvGrpSpPr>
        <p:grpSpPr>
          <a:xfrm>
            <a:off x="2224465" y="2965875"/>
            <a:ext cx="13315836" cy="822466"/>
            <a:chOff x="0" y="0"/>
            <a:chExt cx="17754447" cy="1096622"/>
          </a:xfrm>
        </p:grpSpPr>
        <p:sp>
          <p:nvSpPr>
            <p:cNvPr id="8" name="TextBox 8"/>
            <p:cNvSpPr txBox="1"/>
            <p:nvPr/>
          </p:nvSpPr>
          <p:spPr>
            <a:xfrm>
              <a:off x="0" y="-114300"/>
              <a:ext cx="986740" cy="1210922"/>
            </a:xfrm>
            <a:prstGeom prst="rect">
              <a:avLst/>
            </a:prstGeom>
          </p:spPr>
          <p:txBody>
            <a:bodyPr lIns="0" tIns="0" rIns="0" bIns="0" rtlCol="0" anchor="t">
              <a:spAutoFit/>
            </a:bodyPr>
            <a:lstStyle/>
            <a:p>
              <a:pPr algn="ctr">
                <a:lnSpc>
                  <a:spcPts val="7555"/>
                </a:lnSpc>
              </a:pPr>
              <a:r>
                <a:rPr lang="en-US" sz="5396" spc="922">
                  <a:solidFill>
                    <a:srgbClr val="2B4B82"/>
                  </a:solidFill>
                  <a:latin typeface="Josefin Sans Bold"/>
                </a:rPr>
                <a:t>1</a:t>
              </a:r>
            </a:p>
          </p:txBody>
        </p:sp>
        <p:sp>
          <p:nvSpPr>
            <p:cNvPr id="9" name="TextBox 9"/>
            <p:cNvSpPr txBox="1"/>
            <p:nvPr/>
          </p:nvSpPr>
          <p:spPr>
            <a:xfrm>
              <a:off x="5611999" y="-114300"/>
              <a:ext cx="986740" cy="1210922"/>
            </a:xfrm>
            <a:prstGeom prst="rect">
              <a:avLst/>
            </a:prstGeom>
          </p:spPr>
          <p:txBody>
            <a:bodyPr lIns="0" tIns="0" rIns="0" bIns="0" rtlCol="0" anchor="t">
              <a:spAutoFit/>
            </a:bodyPr>
            <a:lstStyle/>
            <a:p>
              <a:pPr algn="ctr">
                <a:lnSpc>
                  <a:spcPts val="7555"/>
                </a:lnSpc>
              </a:pPr>
              <a:r>
                <a:rPr lang="en-US" sz="5396" spc="922">
                  <a:solidFill>
                    <a:srgbClr val="2B4B82"/>
                  </a:solidFill>
                  <a:latin typeface="Josefin Sans Bold"/>
                </a:rPr>
                <a:t>2</a:t>
              </a:r>
            </a:p>
          </p:txBody>
        </p:sp>
        <p:sp>
          <p:nvSpPr>
            <p:cNvPr id="10" name="TextBox 10"/>
            <p:cNvSpPr txBox="1"/>
            <p:nvPr/>
          </p:nvSpPr>
          <p:spPr>
            <a:xfrm>
              <a:off x="10949041" y="-114300"/>
              <a:ext cx="986740" cy="1210922"/>
            </a:xfrm>
            <a:prstGeom prst="rect">
              <a:avLst/>
            </a:prstGeom>
          </p:spPr>
          <p:txBody>
            <a:bodyPr lIns="0" tIns="0" rIns="0" bIns="0" rtlCol="0" anchor="t">
              <a:spAutoFit/>
            </a:bodyPr>
            <a:lstStyle/>
            <a:p>
              <a:pPr algn="ctr">
                <a:lnSpc>
                  <a:spcPts val="7555"/>
                </a:lnSpc>
              </a:pPr>
              <a:r>
                <a:rPr lang="en-US" sz="5396" spc="922">
                  <a:solidFill>
                    <a:srgbClr val="2B4B82"/>
                  </a:solidFill>
                  <a:latin typeface="Josefin Sans Bold"/>
                </a:rPr>
                <a:t>3</a:t>
              </a:r>
            </a:p>
          </p:txBody>
        </p:sp>
        <p:sp>
          <p:nvSpPr>
            <p:cNvPr id="11" name="TextBox 11"/>
            <p:cNvSpPr txBox="1"/>
            <p:nvPr/>
          </p:nvSpPr>
          <p:spPr>
            <a:xfrm>
              <a:off x="16767708" y="-114300"/>
              <a:ext cx="986740" cy="1210922"/>
            </a:xfrm>
            <a:prstGeom prst="rect">
              <a:avLst/>
            </a:prstGeom>
          </p:spPr>
          <p:txBody>
            <a:bodyPr lIns="0" tIns="0" rIns="0" bIns="0" rtlCol="0" anchor="t">
              <a:spAutoFit/>
            </a:bodyPr>
            <a:lstStyle/>
            <a:p>
              <a:pPr algn="ctr">
                <a:lnSpc>
                  <a:spcPts val="7555"/>
                </a:lnSpc>
              </a:pPr>
              <a:r>
                <a:rPr lang="en-US" sz="5396" spc="922">
                  <a:solidFill>
                    <a:srgbClr val="2B4B82"/>
                  </a:solidFill>
                  <a:latin typeface="Josefin Sans Bold"/>
                </a:rPr>
                <a:t>4</a:t>
              </a:r>
            </a:p>
          </p:txBody>
        </p:sp>
        <p:sp>
          <p:nvSpPr>
            <p:cNvPr id="12" name="AutoShape 12"/>
            <p:cNvSpPr/>
            <p:nvPr/>
          </p:nvSpPr>
          <p:spPr>
            <a:xfrm>
              <a:off x="986740" y="508330"/>
              <a:ext cx="4329013" cy="0"/>
            </a:xfrm>
            <a:prstGeom prst="line">
              <a:avLst/>
            </a:prstGeom>
            <a:ln w="46731" cap="flat">
              <a:solidFill>
                <a:srgbClr val="2B4B82"/>
              </a:solidFill>
              <a:prstDash val="solid"/>
              <a:headEnd type="none" w="sm" len="sm"/>
              <a:tailEnd type="none" w="sm" len="sm"/>
            </a:ln>
          </p:spPr>
        </p:sp>
        <p:sp>
          <p:nvSpPr>
            <p:cNvPr id="13" name="AutoShape 13"/>
            <p:cNvSpPr/>
            <p:nvPr/>
          </p:nvSpPr>
          <p:spPr>
            <a:xfrm>
              <a:off x="6620028" y="508330"/>
              <a:ext cx="4329013" cy="0"/>
            </a:xfrm>
            <a:prstGeom prst="line">
              <a:avLst/>
            </a:prstGeom>
            <a:ln w="46731" cap="flat">
              <a:solidFill>
                <a:srgbClr val="2B4B82"/>
              </a:solidFill>
              <a:prstDash val="solid"/>
              <a:headEnd type="none" w="sm" len="sm"/>
              <a:tailEnd type="none" w="sm" len="sm"/>
            </a:ln>
          </p:spPr>
        </p:sp>
        <p:sp>
          <p:nvSpPr>
            <p:cNvPr id="14" name="AutoShape 14"/>
            <p:cNvSpPr/>
            <p:nvPr/>
          </p:nvSpPr>
          <p:spPr>
            <a:xfrm>
              <a:off x="12241302" y="508330"/>
              <a:ext cx="4329013" cy="0"/>
            </a:xfrm>
            <a:prstGeom prst="line">
              <a:avLst/>
            </a:prstGeom>
            <a:ln w="46731" cap="flat">
              <a:solidFill>
                <a:srgbClr val="2B4B82"/>
              </a:solidFill>
              <a:prstDash val="solid"/>
              <a:headEnd type="none" w="sm" len="sm"/>
              <a:tailEnd type="none" w="sm" len="sm"/>
            </a:ln>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TextBox 2"/>
          <p:cNvSpPr txBox="1"/>
          <p:nvPr/>
        </p:nvSpPr>
        <p:spPr>
          <a:xfrm>
            <a:off x="7495195" y="670234"/>
            <a:ext cx="10151665" cy="2476500"/>
          </a:xfrm>
          <a:prstGeom prst="rect">
            <a:avLst/>
          </a:prstGeom>
        </p:spPr>
        <p:txBody>
          <a:bodyPr lIns="0" tIns="0" rIns="0" bIns="0" rtlCol="0" anchor="t">
            <a:spAutoFit/>
          </a:bodyPr>
          <a:lstStyle/>
          <a:p>
            <a:pPr algn="just">
              <a:lnSpc>
                <a:spcPts val="4799"/>
              </a:lnSpc>
            </a:pPr>
            <a:r>
              <a:rPr lang="en-US" sz="3999">
                <a:solidFill>
                  <a:srgbClr val="F7B4A7"/>
                </a:solidFill>
                <a:latin typeface="Times New Roman Bold"/>
              </a:rPr>
              <a:t>(ii) Nhiệm vụ mới trong đánh giá công nhận cấp xã đạt chuẩn tiếp cận pháp luật theo Quyết định số 25/2021/QĐ-TTg ngày 22/7/2021 của Thủ tướng Chính phủ </a:t>
            </a:r>
          </a:p>
        </p:txBody>
      </p:sp>
      <p:sp>
        <p:nvSpPr>
          <p:cNvPr id="3" name="TextBox 3"/>
          <p:cNvSpPr txBox="1"/>
          <p:nvPr/>
        </p:nvSpPr>
        <p:spPr>
          <a:xfrm>
            <a:off x="7495195" y="4068173"/>
            <a:ext cx="10151665" cy="5006975"/>
          </a:xfrm>
          <a:prstGeom prst="rect">
            <a:avLst/>
          </a:prstGeom>
        </p:spPr>
        <p:txBody>
          <a:bodyPr lIns="0" tIns="0" rIns="0" bIns="0" rtlCol="0" anchor="t">
            <a:spAutoFit/>
          </a:bodyPr>
          <a:lstStyle/>
          <a:p>
            <a:pPr algn="just">
              <a:lnSpc>
                <a:spcPts val="4900"/>
              </a:lnSpc>
            </a:pPr>
            <a:r>
              <a:rPr lang="en-US" sz="3500">
                <a:solidFill>
                  <a:srgbClr val="94DDDE"/>
                </a:solidFill>
                <a:latin typeface="Times New Roman"/>
              </a:rPr>
              <a:t>Chi tổ chức họp tư vấn, thẩm định hồ sơ đề nghị công nhận cấp xã đạt chuẩn tiếp cận pháp luật của Hội đồng đánh giá tiếp cận pháp luật với mức chi cụ thể:  Chủ trì: 150.000 đồng/người/cuộc họp; Các thành viên tham dự: 100.000 đồng/người/cuộc họp (theo quy định tại điểm a khoản 6 Điều 4 Thông tư số 338/2016/TT-BTC, được sửa đổi, bổ sung tại khoản 2 Điều 1 Thông tư số 42/2022/TT-BTC)</a:t>
            </a:r>
          </a:p>
        </p:txBody>
      </p:sp>
      <p:grpSp>
        <p:nvGrpSpPr>
          <p:cNvPr id="4" name="Group 4"/>
          <p:cNvGrpSpPr/>
          <p:nvPr/>
        </p:nvGrpSpPr>
        <p:grpSpPr>
          <a:xfrm>
            <a:off x="557049" y="1684366"/>
            <a:ext cx="6060519" cy="6652549"/>
            <a:chOff x="0" y="0"/>
            <a:chExt cx="8080692" cy="8870065"/>
          </a:xfrm>
        </p:grpSpPr>
        <p:sp>
          <p:nvSpPr>
            <p:cNvPr id="5" name="Freeform 5"/>
            <p:cNvSpPr/>
            <p:nvPr/>
          </p:nvSpPr>
          <p:spPr>
            <a:xfrm>
              <a:off x="0" y="0"/>
              <a:ext cx="5166060" cy="6830128"/>
            </a:xfrm>
            <a:custGeom>
              <a:avLst/>
              <a:gdLst/>
              <a:ahLst/>
              <a:cxnLst/>
              <a:rect l="l" t="t" r="r" b="b"/>
              <a:pathLst>
                <a:path w="5166060" h="6830128">
                  <a:moveTo>
                    <a:pt x="0" y="0"/>
                  </a:moveTo>
                  <a:lnTo>
                    <a:pt x="5166060" y="0"/>
                  </a:lnTo>
                  <a:lnTo>
                    <a:pt x="5166060" y="6830128"/>
                  </a:lnTo>
                  <a:lnTo>
                    <a:pt x="0" y="6830128"/>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28290" y="1054304"/>
              <a:ext cx="5166060" cy="6830128"/>
            </a:xfrm>
            <a:custGeom>
              <a:avLst/>
              <a:gdLst/>
              <a:ahLst/>
              <a:cxnLst/>
              <a:rect l="l" t="t" r="r" b="b"/>
              <a:pathLst>
                <a:path w="5166060" h="6830128">
                  <a:moveTo>
                    <a:pt x="0" y="0"/>
                  </a:moveTo>
                  <a:lnTo>
                    <a:pt x="5166060" y="0"/>
                  </a:lnTo>
                  <a:lnTo>
                    <a:pt x="5166060" y="6830128"/>
                  </a:lnTo>
                  <a:lnTo>
                    <a:pt x="0" y="683012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2914631" y="2039937"/>
              <a:ext cx="5166060" cy="6830128"/>
            </a:xfrm>
            <a:custGeom>
              <a:avLst/>
              <a:gdLst/>
              <a:ahLst/>
              <a:cxnLst/>
              <a:rect l="l" t="t" r="r" b="b"/>
              <a:pathLst>
                <a:path w="5166060" h="6830128">
                  <a:moveTo>
                    <a:pt x="0" y="0"/>
                  </a:moveTo>
                  <a:lnTo>
                    <a:pt x="5166061" y="0"/>
                  </a:lnTo>
                  <a:lnTo>
                    <a:pt x="5166061" y="6830128"/>
                  </a:lnTo>
                  <a:lnTo>
                    <a:pt x="0" y="6830128"/>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0694628" y="911089"/>
            <a:ext cx="6564672" cy="3823326"/>
          </a:xfrm>
          <a:custGeom>
            <a:avLst/>
            <a:gdLst/>
            <a:ahLst/>
            <a:cxnLst/>
            <a:rect l="l" t="t" r="r" b="b"/>
            <a:pathLst>
              <a:path w="6564672" h="3823326">
                <a:moveTo>
                  <a:pt x="0" y="0"/>
                </a:moveTo>
                <a:lnTo>
                  <a:pt x="6564672" y="0"/>
                </a:lnTo>
                <a:lnTo>
                  <a:pt x="6564672" y="3823326"/>
                </a:lnTo>
                <a:lnTo>
                  <a:pt x="0" y="3823326"/>
                </a:lnTo>
                <a:lnTo>
                  <a:pt x="0" y="0"/>
                </a:lnTo>
                <a:close/>
              </a:path>
            </a:pathLst>
          </a:custGeom>
          <a:blipFill>
            <a:blip r:embed="rId2" cstate="print"/>
            <a:stretch>
              <a:fillRect l="-4944" r="-4944"/>
            </a:stretch>
          </a:blipFill>
        </p:spPr>
      </p:sp>
      <p:sp>
        <p:nvSpPr>
          <p:cNvPr id="3" name="Freeform 3"/>
          <p:cNvSpPr/>
          <p:nvPr/>
        </p:nvSpPr>
        <p:spPr>
          <a:xfrm>
            <a:off x="10694628" y="5676294"/>
            <a:ext cx="6564672" cy="3788647"/>
          </a:xfrm>
          <a:custGeom>
            <a:avLst/>
            <a:gdLst/>
            <a:ahLst/>
            <a:cxnLst/>
            <a:rect l="l" t="t" r="r" b="b"/>
            <a:pathLst>
              <a:path w="6564672" h="3788647">
                <a:moveTo>
                  <a:pt x="0" y="0"/>
                </a:moveTo>
                <a:lnTo>
                  <a:pt x="6564672" y="0"/>
                </a:lnTo>
                <a:lnTo>
                  <a:pt x="6564672" y="3788648"/>
                </a:lnTo>
                <a:lnTo>
                  <a:pt x="0" y="3788648"/>
                </a:lnTo>
                <a:lnTo>
                  <a:pt x="0" y="0"/>
                </a:lnTo>
                <a:close/>
              </a:path>
            </a:pathLst>
          </a:custGeom>
          <a:blipFill>
            <a:blip r:embed="rId3" cstate="print"/>
            <a:stretch>
              <a:fillRect t="-7757" b="-7757"/>
            </a:stretch>
          </a:blipFill>
        </p:spPr>
      </p:sp>
      <p:sp>
        <p:nvSpPr>
          <p:cNvPr id="4" name="TextBox 4"/>
          <p:cNvSpPr txBox="1"/>
          <p:nvPr/>
        </p:nvSpPr>
        <p:spPr>
          <a:xfrm>
            <a:off x="1028700" y="946327"/>
            <a:ext cx="9056187" cy="3676650"/>
          </a:xfrm>
          <a:prstGeom prst="rect">
            <a:avLst/>
          </a:prstGeom>
        </p:spPr>
        <p:txBody>
          <a:bodyPr lIns="0" tIns="0" rIns="0" bIns="0" rtlCol="0" anchor="t">
            <a:spAutoFit/>
          </a:bodyPr>
          <a:lstStyle/>
          <a:p>
            <a:pPr algn="just">
              <a:lnSpc>
                <a:spcPts val="4799"/>
              </a:lnSpc>
            </a:pPr>
            <a:r>
              <a:rPr lang="en-US" sz="3999">
                <a:solidFill>
                  <a:srgbClr val="2B4B82"/>
                </a:solidFill>
                <a:latin typeface="Times New Roman Bold"/>
              </a:rPr>
              <a:t>(iii) Việc triển khai nhiệm vụ truyền thông chính sách theo quy định tại Điều 2 Quyết định số 21 và Quyết định số 407/QĐ-TTg được áp dụng nội dung chi, mức chi cụ thể tương ứng tại Thông tư này.</a:t>
            </a:r>
          </a:p>
        </p:txBody>
      </p:sp>
      <p:sp>
        <p:nvSpPr>
          <p:cNvPr id="5" name="TextBox 5"/>
          <p:cNvSpPr txBox="1"/>
          <p:nvPr/>
        </p:nvSpPr>
        <p:spPr>
          <a:xfrm>
            <a:off x="1028700" y="5994231"/>
            <a:ext cx="9056187" cy="2462213"/>
          </a:xfrm>
          <a:prstGeom prst="rect">
            <a:avLst/>
          </a:prstGeom>
        </p:spPr>
        <p:txBody>
          <a:bodyPr lIns="0" tIns="0" rIns="0" bIns="0" rtlCol="0" anchor="t">
            <a:spAutoFit/>
          </a:bodyPr>
          <a:lstStyle/>
          <a:p>
            <a:pPr algn="just">
              <a:lnSpc>
                <a:spcPts val="4799"/>
              </a:lnSpc>
            </a:pPr>
            <a:r>
              <a:rPr lang="en-US" sz="3999">
                <a:solidFill>
                  <a:srgbClr val="2B4B82"/>
                </a:solidFill>
                <a:latin typeface="Times New Roman Bold"/>
              </a:rPr>
              <a:t>(iv) Bổ sung thêm mức chi cho công tác hòa giải ở cơ sở trong trường hợp vụ, việc </a:t>
            </a:r>
            <a:r>
              <a:rPr lang="en-US" sz="3999">
                <a:solidFill>
                  <a:srgbClr val="FF0000"/>
                </a:solidFill>
                <a:latin typeface="Times New Roman Bold"/>
              </a:rPr>
              <a:t>hòa giải thành </a:t>
            </a:r>
            <a:r>
              <a:rPr lang="en-US" sz="3999">
                <a:solidFill>
                  <a:srgbClr val="2B4B82"/>
                </a:solidFill>
                <a:latin typeface="Times New Roman Bold"/>
              </a:rPr>
              <a:t>theo Điều 24 Luật Hòa giải ở cơ sở là 400.000 đồng/vụ, việc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3156</Words>
  <Application>Microsoft Office PowerPoint</Application>
  <PresentationFormat>Custom</PresentationFormat>
  <Paragraphs>130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Times New Roman Bold</vt:lpstr>
      <vt:lpstr>Times New Roman</vt:lpstr>
      <vt:lpstr>Calibri</vt:lpstr>
      <vt:lpstr>Josefin Sans Bold</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Cẩm nang thông tin ngắn gọn</dc:title>
  <dc:creator>Nguyen Quang Thanh</dc:creator>
  <cp:lastModifiedBy>nguyenquangthanh</cp:lastModifiedBy>
  <cp:revision>7</cp:revision>
  <dcterms:created xsi:type="dcterms:W3CDTF">2006-08-16T00:00:00Z</dcterms:created>
  <dcterms:modified xsi:type="dcterms:W3CDTF">2023-10-09T05:22:13Z</dcterms:modified>
  <dc:identifier>DAFwYI3FYTs</dc:identifier>
</cp:coreProperties>
</file>