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44" r:id="rId1"/>
  </p:sldMasterIdLst>
  <p:notesMasterIdLst>
    <p:notesMasterId r:id="rId55"/>
  </p:notesMasterIdLst>
  <p:handoutMasterIdLst>
    <p:handoutMasterId r:id="rId56"/>
  </p:handoutMasterIdLst>
  <p:sldIdLst>
    <p:sldId id="258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44" r:id="rId12"/>
    <p:sldId id="346" r:id="rId13"/>
    <p:sldId id="348" r:id="rId14"/>
    <p:sldId id="349" r:id="rId15"/>
    <p:sldId id="406" r:id="rId16"/>
    <p:sldId id="354" r:id="rId17"/>
    <p:sldId id="355" r:id="rId18"/>
    <p:sldId id="356" r:id="rId19"/>
    <p:sldId id="358" r:id="rId20"/>
    <p:sldId id="359" r:id="rId21"/>
    <p:sldId id="360" r:id="rId22"/>
    <p:sldId id="383" r:id="rId23"/>
    <p:sldId id="361" r:id="rId24"/>
    <p:sldId id="390" r:id="rId25"/>
    <p:sldId id="362" r:id="rId26"/>
    <p:sldId id="363" r:id="rId27"/>
    <p:sldId id="385" r:id="rId28"/>
    <p:sldId id="364" r:id="rId29"/>
    <p:sldId id="392" r:id="rId30"/>
    <p:sldId id="365" r:id="rId31"/>
    <p:sldId id="387" r:id="rId32"/>
    <p:sldId id="366" r:id="rId33"/>
    <p:sldId id="367" r:id="rId34"/>
    <p:sldId id="393" r:id="rId35"/>
    <p:sldId id="368" r:id="rId36"/>
    <p:sldId id="401" r:id="rId37"/>
    <p:sldId id="369" r:id="rId38"/>
    <p:sldId id="396" r:id="rId39"/>
    <p:sldId id="370" r:id="rId40"/>
    <p:sldId id="402" r:id="rId41"/>
    <p:sldId id="397" r:id="rId42"/>
    <p:sldId id="371" r:id="rId43"/>
    <p:sldId id="403" r:id="rId44"/>
    <p:sldId id="372" r:id="rId45"/>
    <p:sldId id="404" r:id="rId46"/>
    <p:sldId id="407" r:id="rId47"/>
    <p:sldId id="373" r:id="rId48"/>
    <p:sldId id="374" r:id="rId49"/>
    <p:sldId id="405" r:id="rId50"/>
    <p:sldId id="375" r:id="rId51"/>
    <p:sldId id="376" r:id="rId52"/>
    <p:sldId id="399" r:id="rId53"/>
    <p:sldId id="274" r:id="rId5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7BD6F7-0A1D-4D55-BA12-002150ED64E7}">
          <p14:sldIdLst>
            <p14:sldId id="258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44"/>
            <p14:sldId id="346"/>
            <p14:sldId id="348"/>
            <p14:sldId id="349"/>
            <p14:sldId id="406"/>
            <p14:sldId id="354"/>
            <p14:sldId id="355"/>
            <p14:sldId id="356"/>
            <p14:sldId id="358"/>
            <p14:sldId id="359"/>
            <p14:sldId id="360"/>
            <p14:sldId id="383"/>
            <p14:sldId id="361"/>
            <p14:sldId id="390"/>
            <p14:sldId id="362"/>
            <p14:sldId id="363"/>
            <p14:sldId id="385"/>
            <p14:sldId id="364"/>
            <p14:sldId id="392"/>
            <p14:sldId id="365"/>
            <p14:sldId id="387"/>
            <p14:sldId id="366"/>
            <p14:sldId id="367"/>
            <p14:sldId id="393"/>
            <p14:sldId id="368"/>
            <p14:sldId id="401"/>
            <p14:sldId id="369"/>
            <p14:sldId id="396"/>
            <p14:sldId id="370"/>
            <p14:sldId id="402"/>
            <p14:sldId id="397"/>
            <p14:sldId id="371"/>
            <p14:sldId id="403"/>
            <p14:sldId id="372"/>
            <p14:sldId id="404"/>
            <p14:sldId id="407"/>
            <p14:sldId id="373"/>
            <p14:sldId id="374"/>
            <p14:sldId id="405"/>
            <p14:sldId id="375"/>
            <p14:sldId id="376"/>
            <p14:sldId id="399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7DFB"/>
    <a:srgbClr val="D7A6FC"/>
    <a:srgbClr val="F9A9E4"/>
    <a:srgbClr val="FEADA4"/>
    <a:srgbClr val="FE5240"/>
    <a:srgbClr val="FFD44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59" autoAdjust="0"/>
  </p:normalViewPr>
  <p:slideViewPr>
    <p:cSldViewPr>
      <p:cViewPr varScale="1">
        <p:scale>
          <a:sx n="85" d="100"/>
          <a:sy n="85" d="100"/>
        </p:scale>
        <p:origin x="155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98"/>
    </p:cViewPr>
  </p:sorterViewPr>
  <p:notesViewPr>
    <p:cSldViewPr>
      <p:cViewPr>
        <p:scale>
          <a:sx n="75" d="100"/>
          <a:sy n="75" d="100"/>
        </p:scale>
        <p:origin x="-3150" y="-7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68AA97-0255-49EB-AEFB-2840346618DA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0F8551D4-31CB-4978-B219-CF29956C35F8}">
      <dgm:prSet phldrT="[Text]" custT="1"/>
      <dgm:spPr/>
      <dgm:t>
        <a:bodyPr/>
        <a:lstStyle/>
        <a:p>
          <a:r>
            <a:rPr lang="en-US" sz="2800" b="1" dirty="0">
              <a:solidFill>
                <a:srgbClr val="FFFF00"/>
              </a:solidFill>
            </a:rPr>
            <a:t>N I- </a:t>
          </a:r>
          <a:r>
            <a:rPr lang="en-US" sz="2800" b="1" dirty="0" err="1">
              <a:solidFill>
                <a:srgbClr val="FFFF00"/>
              </a:solidFill>
            </a:rPr>
            <a:t>nguy</a:t>
          </a:r>
          <a:r>
            <a:rPr lang="en-US" sz="2800" b="1" dirty="0">
              <a:solidFill>
                <a:srgbClr val="FFFF00"/>
              </a:solidFill>
            </a:rPr>
            <a:t> </a:t>
          </a:r>
          <a:r>
            <a:rPr lang="en-US" sz="2800" b="1" dirty="0" err="1">
              <a:solidFill>
                <a:srgbClr val="FFFF00"/>
              </a:solidFill>
            </a:rPr>
            <a:t>cơ</a:t>
          </a:r>
          <a:r>
            <a:rPr lang="en-US" sz="2800" b="1" dirty="0">
              <a:solidFill>
                <a:srgbClr val="FFFF00"/>
              </a:solidFill>
            </a:rPr>
            <a:t> </a:t>
          </a:r>
          <a:r>
            <a:rPr lang="en-US" sz="2800" b="1" dirty="0" err="1">
              <a:solidFill>
                <a:srgbClr val="FFFF00"/>
              </a:solidFill>
            </a:rPr>
            <a:t>cao</a:t>
          </a:r>
          <a:endParaRPr lang="en-US" sz="2800" b="1" dirty="0">
            <a:solidFill>
              <a:srgbClr val="FFFF00"/>
            </a:solidFill>
          </a:endParaRPr>
        </a:p>
        <a:p>
          <a:r>
            <a:rPr lang="en-US" sz="1800" b="1" dirty="0">
              <a:solidFill>
                <a:srgbClr val="FFFF00"/>
              </a:solidFill>
            </a:rPr>
            <a:t>ĐTM </a:t>
          </a:r>
          <a:r>
            <a:rPr lang="en-US" sz="1800" b="1" dirty="0" err="1">
              <a:solidFill>
                <a:srgbClr val="FFFF00"/>
              </a:solidFill>
            </a:rPr>
            <a:t>sơ</a:t>
          </a:r>
          <a:r>
            <a:rPr lang="en-US" sz="1800" b="1" dirty="0">
              <a:solidFill>
                <a:srgbClr val="FFFF00"/>
              </a:solidFill>
            </a:rPr>
            <a:t> </a:t>
          </a:r>
          <a:r>
            <a:rPr lang="en-US" sz="1800" b="1" dirty="0" err="1">
              <a:solidFill>
                <a:srgbClr val="FFFF00"/>
              </a:solidFill>
            </a:rPr>
            <a:t>bộ</a:t>
          </a:r>
          <a:r>
            <a:rPr lang="en-US" sz="1800" b="1" dirty="0">
              <a:solidFill>
                <a:srgbClr val="FFFF00"/>
              </a:solidFill>
              <a:sym typeface="Wingdings" pitchFamily="2" charset="2"/>
            </a:rPr>
            <a:t> ĐTM GPMT 7 </a:t>
          </a:r>
          <a:r>
            <a:rPr lang="en-US" sz="1800" b="1" dirty="0" err="1">
              <a:solidFill>
                <a:srgbClr val="FFFF00"/>
              </a:solidFill>
              <a:sym typeface="Wingdings" pitchFamily="2" charset="2"/>
            </a:rPr>
            <a:t>năm</a:t>
          </a:r>
          <a:r>
            <a:rPr lang="en-US" sz="1800" b="1" dirty="0">
              <a:solidFill>
                <a:srgbClr val="FFFF00"/>
              </a:solidFill>
              <a:sym typeface="Wingdings" pitchFamily="2" charset="2"/>
            </a:rPr>
            <a:t>; </a:t>
          </a:r>
          <a:r>
            <a:rPr lang="en-US" sz="1800" b="1" dirty="0" err="1">
              <a:solidFill>
                <a:srgbClr val="FFFF00"/>
              </a:solidFill>
              <a:sym typeface="Wingdings" pitchFamily="2" charset="2"/>
            </a:rPr>
            <a:t>Bộ</a:t>
          </a:r>
          <a:r>
            <a:rPr lang="en-US" sz="1800" b="1" dirty="0">
              <a:solidFill>
                <a:srgbClr val="FFFF00"/>
              </a:solidFill>
              <a:sym typeface="Wingdings" pitchFamily="2" charset="2"/>
            </a:rPr>
            <a:t> TNMT</a:t>
          </a:r>
          <a:endParaRPr lang="en-US" sz="1800" b="1" dirty="0">
            <a:solidFill>
              <a:srgbClr val="FFFF00"/>
            </a:solidFill>
          </a:endParaRPr>
        </a:p>
      </dgm:t>
    </dgm:pt>
    <dgm:pt modelId="{C6E71EE4-BC27-44A7-9189-DA915C80F5AA}" type="parTrans" cxnId="{6AE43D46-CEED-4CD7-AF4D-5073EFF61A62}">
      <dgm:prSet/>
      <dgm:spPr/>
      <dgm:t>
        <a:bodyPr/>
        <a:lstStyle/>
        <a:p>
          <a:endParaRPr lang="en-US"/>
        </a:p>
      </dgm:t>
    </dgm:pt>
    <dgm:pt modelId="{E9D2E834-DD0A-4B67-868E-DF4297673260}" type="sibTrans" cxnId="{6AE43D46-CEED-4CD7-AF4D-5073EFF61A62}">
      <dgm:prSet/>
      <dgm:spPr/>
      <dgm:t>
        <a:bodyPr/>
        <a:lstStyle/>
        <a:p>
          <a:endParaRPr lang="en-US"/>
        </a:p>
      </dgm:t>
    </dgm:pt>
    <dgm:pt modelId="{EA7BEAFA-70FC-456F-A563-F22374D7593A}">
      <dgm:prSet phldrT="[Text]" custT="1"/>
      <dgm:spPr/>
      <dgm:t>
        <a:bodyPr/>
        <a:lstStyle/>
        <a:p>
          <a:r>
            <a:rPr lang="en-US" sz="2000" b="1" dirty="0">
              <a:solidFill>
                <a:srgbClr val="FFFF00"/>
              </a:solidFill>
            </a:rPr>
            <a:t>N III- </a:t>
          </a:r>
          <a:r>
            <a:rPr lang="en-US" sz="2000" b="1" dirty="0" err="1">
              <a:solidFill>
                <a:srgbClr val="FFFF00"/>
              </a:solidFill>
            </a:rPr>
            <a:t>ít</a:t>
          </a:r>
          <a:r>
            <a:rPr lang="en-US" sz="2000" b="1" dirty="0">
              <a:solidFill>
                <a:srgbClr val="FFFF00"/>
              </a:solidFill>
            </a:rPr>
            <a:t> </a:t>
          </a:r>
          <a:r>
            <a:rPr lang="en-US" sz="2000" b="1" dirty="0" err="1">
              <a:solidFill>
                <a:srgbClr val="FFFF00"/>
              </a:solidFill>
            </a:rPr>
            <a:t>nguy</a:t>
          </a:r>
          <a:r>
            <a:rPr lang="en-US" sz="2000" b="1" dirty="0">
              <a:solidFill>
                <a:srgbClr val="FFFF00"/>
              </a:solidFill>
            </a:rPr>
            <a:t> </a:t>
          </a:r>
          <a:r>
            <a:rPr lang="en-US" sz="2000" b="1" dirty="0" err="1">
              <a:solidFill>
                <a:srgbClr val="FFFF00"/>
              </a:solidFill>
            </a:rPr>
            <a:t>cơ</a:t>
          </a:r>
          <a:endParaRPr lang="en-US" sz="2000" b="1" dirty="0">
            <a:solidFill>
              <a:srgbClr val="FFFF00"/>
            </a:solidFill>
          </a:endParaRPr>
        </a:p>
        <a:p>
          <a:r>
            <a:rPr lang="en-US" sz="1600" b="1" dirty="0">
              <a:solidFill>
                <a:srgbClr val="FFFF00"/>
              </a:solidFill>
            </a:rPr>
            <a:t>GP 10 </a:t>
          </a:r>
          <a:r>
            <a:rPr lang="en-US" sz="1600" b="1" dirty="0" err="1">
              <a:solidFill>
                <a:srgbClr val="FFFF00"/>
              </a:solidFill>
            </a:rPr>
            <a:t>năm</a:t>
          </a:r>
          <a:r>
            <a:rPr lang="en-US" sz="1600" b="1" dirty="0">
              <a:solidFill>
                <a:srgbClr val="FFFF00"/>
              </a:solidFill>
            </a:rPr>
            <a:t>, UBND </a:t>
          </a:r>
          <a:r>
            <a:rPr lang="en-US" sz="1600" b="1" dirty="0" err="1">
              <a:solidFill>
                <a:srgbClr val="FFFF00"/>
              </a:solidFill>
            </a:rPr>
            <a:t>huyện</a:t>
          </a:r>
          <a:endParaRPr lang="en-US" sz="2400" dirty="0">
            <a:solidFill>
              <a:srgbClr val="FFFF00"/>
            </a:solidFill>
          </a:endParaRPr>
        </a:p>
      </dgm:t>
    </dgm:pt>
    <dgm:pt modelId="{961C8BCB-DEA8-4F43-84AF-5C1612254E68}" type="parTrans" cxnId="{E19BB296-6501-49B5-A80D-5677DF00E814}">
      <dgm:prSet/>
      <dgm:spPr/>
      <dgm:t>
        <a:bodyPr/>
        <a:lstStyle/>
        <a:p>
          <a:endParaRPr lang="en-US"/>
        </a:p>
      </dgm:t>
    </dgm:pt>
    <dgm:pt modelId="{89CC3221-1771-4DA0-875F-27B217D674A2}" type="sibTrans" cxnId="{E19BB296-6501-49B5-A80D-5677DF00E814}">
      <dgm:prSet/>
      <dgm:spPr/>
      <dgm:t>
        <a:bodyPr/>
        <a:lstStyle/>
        <a:p>
          <a:endParaRPr lang="en-US"/>
        </a:p>
      </dgm:t>
    </dgm:pt>
    <dgm:pt modelId="{98E9A0FF-D06F-4E72-954B-994C76DF844E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US" sz="2000" b="1" dirty="0">
              <a:solidFill>
                <a:srgbClr val="FF0000"/>
              </a:solidFill>
            </a:rPr>
            <a:t>N IV- </a:t>
          </a:r>
          <a:r>
            <a:rPr lang="en-US" sz="1800" b="1" dirty="0" err="1">
              <a:solidFill>
                <a:srgbClr val="FF0000"/>
              </a:solidFill>
            </a:rPr>
            <a:t>không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b="1" dirty="0" err="1">
              <a:solidFill>
                <a:srgbClr val="FF0000"/>
              </a:solidFill>
            </a:rPr>
            <a:t>nguy</a:t>
          </a:r>
          <a:r>
            <a:rPr lang="en-US" sz="1800" b="1" dirty="0">
              <a:solidFill>
                <a:srgbClr val="FF0000"/>
              </a:solidFill>
            </a:rPr>
            <a:t> co </a:t>
          </a:r>
        </a:p>
        <a:p>
          <a:pPr>
            <a:lnSpc>
              <a:spcPct val="150000"/>
            </a:lnSpc>
            <a:spcAft>
              <a:spcPct val="35000"/>
            </a:spcAft>
          </a:pPr>
          <a:r>
            <a:rPr lang="en-US" sz="1400" b="1" dirty="0">
              <a:solidFill>
                <a:srgbClr val="FF0000"/>
              </a:solidFill>
            </a:rPr>
            <a:t>UBND </a:t>
          </a:r>
          <a:r>
            <a:rPr lang="en-US" sz="1400" b="1" dirty="0" err="1">
              <a:solidFill>
                <a:srgbClr val="FF0000"/>
              </a:solidFill>
            </a:rPr>
            <a:t>xã</a:t>
          </a:r>
          <a:endParaRPr lang="en-US" sz="1400" b="1" dirty="0">
            <a:solidFill>
              <a:srgbClr val="FF0000"/>
            </a:solidFill>
          </a:endParaRPr>
        </a:p>
      </dgm:t>
    </dgm:pt>
    <dgm:pt modelId="{14B43873-3ED8-442B-BF22-F0AC9E2B2A27}" type="parTrans" cxnId="{40B43EC5-EDE2-4AA5-891E-DB97CDE7C36D}">
      <dgm:prSet/>
      <dgm:spPr/>
      <dgm:t>
        <a:bodyPr/>
        <a:lstStyle/>
        <a:p>
          <a:endParaRPr lang="en-US"/>
        </a:p>
      </dgm:t>
    </dgm:pt>
    <dgm:pt modelId="{CBA19CFB-B2CF-4282-AFD9-842D587A858D}" type="sibTrans" cxnId="{40B43EC5-EDE2-4AA5-891E-DB97CDE7C36D}">
      <dgm:prSet/>
      <dgm:spPr/>
      <dgm:t>
        <a:bodyPr/>
        <a:lstStyle/>
        <a:p>
          <a:endParaRPr lang="en-US"/>
        </a:p>
      </dgm:t>
    </dgm:pt>
    <dgm:pt modelId="{E897ADCE-F9D0-4DF0-AE1C-99DB19C9E7FC}">
      <dgm:prSet custT="1"/>
      <dgm:spPr/>
      <dgm:t>
        <a:bodyPr/>
        <a:lstStyle/>
        <a:p>
          <a:r>
            <a:rPr lang="en-US" sz="2400" b="1" dirty="0">
              <a:solidFill>
                <a:srgbClr val="FFFF00"/>
              </a:solidFill>
            </a:rPr>
            <a:t>N II- </a:t>
          </a:r>
          <a:r>
            <a:rPr lang="en-US" sz="2400" b="1" dirty="0" err="1">
              <a:solidFill>
                <a:srgbClr val="FFFF00"/>
              </a:solidFill>
            </a:rPr>
            <a:t>nguy</a:t>
          </a:r>
          <a:r>
            <a:rPr lang="en-US" sz="2400" b="1" dirty="0">
              <a:solidFill>
                <a:srgbClr val="FFFF00"/>
              </a:solidFill>
            </a:rPr>
            <a:t> </a:t>
          </a:r>
          <a:r>
            <a:rPr lang="en-US" sz="2400" b="1" dirty="0" err="1">
              <a:solidFill>
                <a:srgbClr val="FFFF00"/>
              </a:solidFill>
            </a:rPr>
            <a:t>cơ</a:t>
          </a:r>
          <a:endParaRPr lang="en-US" sz="2400" b="1" dirty="0">
            <a:solidFill>
              <a:srgbClr val="FFFF00"/>
            </a:solidFill>
          </a:endParaRPr>
        </a:p>
        <a:p>
          <a:r>
            <a:rPr lang="en-US" sz="1600" b="1" dirty="0">
              <a:solidFill>
                <a:srgbClr val="FFFF00"/>
              </a:solidFill>
            </a:rPr>
            <a:t>ĐTM</a:t>
          </a:r>
          <a:r>
            <a:rPr lang="en-US" sz="1600" b="1" dirty="0">
              <a:solidFill>
                <a:srgbClr val="FFFF00"/>
              </a:solidFill>
              <a:sym typeface="Wingdings" pitchFamily="2" charset="2"/>
            </a:rPr>
            <a:t> GP 10 </a:t>
          </a:r>
          <a:r>
            <a:rPr lang="en-US" sz="1600" b="1" dirty="0" err="1">
              <a:solidFill>
                <a:srgbClr val="FFFF00"/>
              </a:solidFill>
              <a:sym typeface="Wingdings" pitchFamily="2" charset="2"/>
            </a:rPr>
            <a:t>năm</a:t>
          </a:r>
          <a:r>
            <a:rPr lang="en-US" sz="1600" b="1" dirty="0">
              <a:solidFill>
                <a:srgbClr val="FFFF00"/>
              </a:solidFill>
              <a:sym typeface="Wingdings" pitchFamily="2" charset="2"/>
            </a:rPr>
            <a:t>; UBND </a:t>
          </a:r>
          <a:r>
            <a:rPr lang="en-US" sz="1600" b="1" dirty="0" err="1">
              <a:solidFill>
                <a:srgbClr val="FFFF00"/>
              </a:solidFill>
              <a:sym typeface="Wingdings" pitchFamily="2" charset="2"/>
            </a:rPr>
            <a:t>tỉnh</a:t>
          </a:r>
          <a:endParaRPr lang="en-US" sz="1600" b="1" dirty="0">
            <a:solidFill>
              <a:srgbClr val="FFFF00"/>
            </a:solidFill>
          </a:endParaRPr>
        </a:p>
      </dgm:t>
    </dgm:pt>
    <dgm:pt modelId="{4A028C18-26F5-4253-AC18-0586940E8C26}" type="parTrans" cxnId="{283B0FF7-0E84-45E9-9DB0-FAA0B1399160}">
      <dgm:prSet/>
      <dgm:spPr/>
      <dgm:t>
        <a:bodyPr/>
        <a:lstStyle/>
        <a:p>
          <a:endParaRPr lang="en-US"/>
        </a:p>
      </dgm:t>
    </dgm:pt>
    <dgm:pt modelId="{7C8129F4-2F74-491A-9341-016B9D9F7EBE}" type="sibTrans" cxnId="{283B0FF7-0E84-45E9-9DB0-FAA0B1399160}">
      <dgm:prSet/>
      <dgm:spPr/>
      <dgm:t>
        <a:bodyPr/>
        <a:lstStyle/>
        <a:p>
          <a:endParaRPr lang="en-US"/>
        </a:p>
      </dgm:t>
    </dgm:pt>
    <dgm:pt modelId="{0FDCDFBA-66D7-4E5F-90C0-77D0C3AD25CC}" type="pres">
      <dgm:prSet presAssocID="{4568AA97-0255-49EB-AEFB-2840346618DA}" presName="Name0" presStyleCnt="0">
        <dgm:presLayoutVars>
          <dgm:dir/>
          <dgm:animLvl val="lvl"/>
          <dgm:resizeHandles val="exact"/>
        </dgm:presLayoutVars>
      </dgm:prSet>
      <dgm:spPr/>
    </dgm:pt>
    <dgm:pt modelId="{F9A4637F-1DFE-4BC0-87F5-B543474B506D}" type="pres">
      <dgm:prSet presAssocID="{0F8551D4-31CB-4978-B219-CF29956C35F8}" presName="Name8" presStyleCnt="0"/>
      <dgm:spPr/>
    </dgm:pt>
    <dgm:pt modelId="{49E9C1D9-FDE7-4CFD-B6E6-3FD90E64EEEB}" type="pres">
      <dgm:prSet presAssocID="{0F8551D4-31CB-4978-B219-CF29956C35F8}" presName="level" presStyleLbl="node1" presStyleIdx="0" presStyleCnt="4" custLinFactNeighborX="5851" custLinFactNeighborY="-67066">
        <dgm:presLayoutVars>
          <dgm:chMax val="1"/>
          <dgm:bulletEnabled val="1"/>
        </dgm:presLayoutVars>
      </dgm:prSet>
      <dgm:spPr/>
    </dgm:pt>
    <dgm:pt modelId="{0A242521-2119-4D2C-A2DE-DA067C3FCF2B}" type="pres">
      <dgm:prSet presAssocID="{0F8551D4-31CB-4978-B219-CF29956C35F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9472828-1688-476F-80D8-948576299A92}" type="pres">
      <dgm:prSet presAssocID="{E897ADCE-F9D0-4DF0-AE1C-99DB19C9E7FC}" presName="Name8" presStyleCnt="0"/>
      <dgm:spPr/>
    </dgm:pt>
    <dgm:pt modelId="{DDA6E85B-23E2-4215-BEF5-C7D92B3F2060}" type="pres">
      <dgm:prSet presAssocID="{E897ADCE-F9D0-4DF0-AE1C-99DB19C9E7FC}" presName="level" presStyleLbl="node1" presStyleIdx="1" presStyleCnt="4" custLinFactNeighborX="-847" custLinFactNeighborY="1612">
        <dgm:presLayoutVars>
          <dgm:chMax val="1"/>
          <dgm:bulletEnabled val="1"/>
        </dgm:presLayoutVars>
      </dgm:prSet>
      <dgm:spPr/>
    </dgm:pt>
    <dgm:pt modelId="{FD78323B-C8C4-42CE-A01F-E0654B423A85}" type="pres">
      <dgm:prSet presAssocID="{E897ADCE-F9D0-4DF0-AE1C-99DB19C9E7F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523CF58-5E27-46A1-ABDF-BE97F4F38477}" type="pres">
      <dgm:prSet presAssocID="{EA7BEAFA-70FC-456F-A563-F22374D7593A}" presName="Name8" presStyleCnt="0"/>
      <dgm:spPr/>
    </dgm:pt>
    <dgm:pt modelId="{C9952937-3D8A-468F-A344-0355D6D53EC4}" type="pres">
      <dgm:prSet presAssocID="{EA7BEAFA-70FC-456F-A563-F22374D7593A}" presName="level" presStyleLbl="node1" presStyleIdx="2" presStyleCnt="4" custLinFactNeighborX="-1461" custLinFactNeighborY="-261">
        <dgm:presLayoutVars>
          <dgm:chMax val="1"/>
          <dgm:bulletEnabled val="1"/>
        </dgm:presLayoutVars>
      </dgm:prSet>
      <dgm:spPr/>
    </dgm:pt>
    <dgm:pt modelId="{F4ACE6EF-D079-4FA4-A8BB-6C3AC1DCD3AC}" type="pres">
      <dgm:prSet presAssocID="{EA7BEAFA-70FC-456F-A563-F22374D7593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4452AAC-C3D3-4CC6-8736-2D1EC491873B}" type="pres">
      <dgm:prSet presAssocID="{98E9A0FF-D06F-4E72-954B-994C76DF844E}" presName="Name8" presStyleCnt="0"/>
      <dgm:spPr/>
    </dgm:pt>
    <dgm:pt modelId="{50C535AD-2D22-4525-8821-60AF1287BA80}" type="pres">
      <dgm:prSet presAssocID="{98E9A0FF-D06F-4E72-954B-994C76DF844E}" presName="level" presStyleLbl="node1" presStyleIdx="3" presStyleCnt="4" custScaleX="118663" custLinFactNeighborX="-4923" custLinFactNeighborY="-17379">
        <dgm:presLayoutVars>
          <dgm:chMax val="1"/>
          <dgm:bulletEnabled val="1"/>
        </dgm:presLayoutVars>
      </dgm:prSet>
      <dgm:spPr/>
    </dgm:pt>
    <dgm:pt modelId="{BB27AC91-DFC6-4E95-8B87-03A143148E17}" type="pres">
      <dgm:prSet presAssocID="{98E9A0FF-D06F-4E72-954B-994C76DF844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B56CD21-744A-4605-B973-C5D1A031A122}" type="presOf" srcId="{0F8551D4-31CB-4978-B219-CF29956C35F8}" destId="{0A242521-2119-4D2C-A2DE-DA067C3FCF2B}" srcOrd="1" destOrd="0" presId="urn:microsoft.com/office/officeart/2005/8/layout/pyramid3"/>
    <dgm:cxn modelId="{39253F29-2A8B-4AD8-964E-01136702FFB0}" type="presOf" srcId="{EA7BEAFA-70FC-456F-A563-F22374D7593A}" destId="{C9952937-3D8A-468F-A344-0355D6D53EC4}" srcOrd="0" destOrd="0" presId="urn:microsoft.com/office/officeart/2005/8/layout/pyramid3"/>
    <dgm:cxn modelId="{6AE43D46-CEED-4CD7-AF4D-5073EFF61A62}" srcId="{4568AA97-0255-49EB-AEFB-2840346618DA}" destId="{0F8551D4-31CB-4978-B219-CF29956C35F8}" srcOrd="0" destOrd="0" parTransId="{C6E71EE4-BC27-44A7-9189-DA915C80F5AA}" sibTransId="{E9D2E834-DD0A-4B67-868E-DF4297673260}"/>
    <dgm:cxn modelId="{8016F88F-3D48-4563-BCCC-C97CE86970E6}" type="presOf" srcId="{98E9A0FF-D06F-4E72-954B-994C76DF844E}" destId="{50C535AD-2D22-4525-8821-60AF1287BA80}" srcOrd="0" destOrd="0" presId="urn:microsoft.com/office/officeart/2005/8/layout/pyramid3"/>
    <dgm:cxn modelId="{E19BB296-6501-49B5-A80D-5677DF00E814}" srcId="{4568AA97-0255-49EB-AEFB-2840346618DA}" destId="{EA7BEAFA-70FC-456F-A563-F22374D7593A}" srcOrd="2" destOrd="0" parTransId="{961C8BCB-DEA8-4F43-84AF-5C1612254E68}" sibTransId="{89CC3221-1771-4DA0-875F-27B217D674A2}"/>
    <dgm:cxn modelId="{F47BDAAB-55EC-44B9-A8B5-68BBED1BB5B7}" type="presOf" srcId="{98E9A0FF-D06F-4E72-954B-994C76DF844E}" destId="{BB27AC91-DFC6-4E95-8B87-03A143148E17}" srcOrd="1" destOrd="0" presId="urn:microsoft.com/office/officeart/2005/8/layout/pyramid3"/>
    <dgm:cxn modelId="{F6413BB5-C1E8-4C66-9EDA-004A8FB65862}" type="presOf" srcId="{EA7BEAFA-70FC-456F-A563-F22374D7593A}" destId="{F4ACE6EF-D079-4FA4-A8BB-6C3AC1DCD3AC}" srcOrd="1" destOrd="0" presId="urn:microsoft.com/office/officeart/2005/8/layout/pyramid3"/>
    <dgm:cxn modelId="{DA31DAB6-1795-464D-9B28-91DBE8D01743}" type="presOf" srcId="{0F8551D4-31CB-4978-B219-CF29956C35F8}" destId="{49E9C1D9-FDE7-4CFD-B6E6-3FD90E64EEEB}" srcOrd="0" destOrd="0" presId="urn:microsoft.com/office/officeart/2005/8/layout/pyramid3"/>
    <dgm:cxn modelId="{923CEDC1-AED2-4744-B164-10D0B46DD5F3}" type="presOf" srcId="{4568AA97-0255-49EB-AEFB-2840346618DA}" destId="{0FDCDFBA-66D7-4E5F-90C0-77D0C3AD25CC}" srcOrd="0" destOrd="0" presId="urn:microsoft.com/office/officeart/2005/8/layout/pyramid3"/>
    <dgm:cxn modelId="{40B43EC5-EDE2-4AA5-891E-DB97CDE7C36D}" srcId="{4568AA97-0255-49EB-AEFB-2840346618DA}" destId="{98E9A0FF-D06F-4E72-954B-994C76DF844E}" srcOrd="3" destOrd="0" parTransId="{14B43873-3ED8-442B-BF22-F0AC9E2B2A27}" sibTransId="{CBA19CFB-B2CF-4282-AFD9-842D587A858D}"/>
    <dgm:cxn modelId="{1D1814E1-9D11-49D6-A03E-7FD974E08ACB}" type="presOf" srcId="{E897ADCE-F9D0-4DF0-AE1C-99DB19C9E7FC}" destId="{DDA6E85B-23E2-4215-BEF5-C7D92B3F2060}" srcOrd="0" destOrd="0" presId="urn:microsoft.com/office/officeart/2005/8/layout/pyramid3"/>
    <dgm:cxn modelId="{283B0FF7-0E84-45E9-9DB0-FAA0B1399160}" srcId="{4568AA97-0255-49EB-AEFB-2840346618DA}" destId="{E897ADCE-F9D0-4DF0-AE1C-99DB19C9E7FC}" srcOrd="1" destOrd="0" parTransId="{4A028C18-26F5-4253-AC18-0586940E8C26}" sibTransId="{7C8129F4-2F74-491A-9341-016B9D9F7EBE}"/>
    <dgm:cxn modelId="{B4DF23FA-7A45-4D1E-A25C-7CC0E4417F1E}" type="presOf" srcId="{E897ADCE-F9D0-4DF0-AE1C-99DB19C9E7FC}" destId="{FD78323B-C8C4-42CE-A01F-E0654B423A85}" srcOrd="1" destOrd="0" presId="urn:microsoft.com/office/officeart/2005/8/layout/pyramid3"/>
    <dgm:cxn modelId="{42DC1E9F-6C46-483E-A812-CE5241118BDD}" type="presParOf" srcId="{0FDCDFBA-66D7-4E5F-90C0-77D0C3AD25CC}" destId="{F9A4637F-1DFE-4BC0-87F5-B543474B506D}" srcOrd="0" destOrd="0" presId="urn:microsoft.com/office/officeart/2005/8/layout/pyramid3"/>
    <dgm:cxn modelId="{8938B0AA-6B0D-4D8C-9741-1959FC38806C}" type="presParOf" srcId="{F9A4637F-1DFE-4BC0-87F5-B543474B506D}" destId="{49E9C1D9-FDE7-4CFD-B6E6-3FD90E64EEEB}" srcOrd="0" destOrd="0" presId="urn:microsoft.com/office/officeart/2005/8/layout/pyramid3"/>
    <dgm:cxn modelId="{DFC675A3-3E51-4EF5-B48F-17BE66698092}" type="presParOf" srcId="{F9A4637F-1DFE-4BC0-87F5-B543474B506D}" destId="{0A242521-2119-4D2C-A2DE-DA067C3FCF2B}" srcOrd="1" destOrd="0" presId="urn:microsoft.com/office/officeart/2005/8/layout/pyramid3"/>
    <dgm:cxn modelId="{8EB71946-E318-47B3-B6E3-D58BF585F8CF}" type="presParOf" srcId="{0FDCDFBA-66D7-4E5F-90C0-77D0C3AD25CC}" destId="{19472828-1688-476F-80D8-948576299A92}" srcOrd="1" destOrd="0" presId="urn:microsoft.com/office/officeart/2005/8/layout/pyramid3"/>
    <dgm:cxn modelId="{F5F03FD3-DBD9-45DB-92C7-4684A2FFA7CD}" type="presParOf" srcId="{19472828-1688-476F-80D8-948576299A92}" destId="{DDA6E85B-23E2-4215-BEF5-C7D92B3F2060}" srcOrd="0" destOrd="0" presId="urn:microsoft.com/office/officeart/2005/8/layout/pyramid3"/>
    <dgm:cxn modelId="{F2ECB8B2-A8A6-4E0A-927C-BF6C348A29E7}" type="presParOf" srcId="{19472828-1688-476F-80D8-948576299A92}" destId="{FD78323B-C8C4-42CE-A01F-E0654B423A85}" srcOrd="1" destOrd="0" presId="urn:microsoft.com/office/officeart/2005/8/layout/pyramid3"/>
    <dgm:cxn modelId="{15FD9A83-1133-421E-A006-925B15719216}" type="presParOf" srcId="{0FDCDFBA-66D7-4E5F-90C0-77D0C3AD25CC}" destId="{C523CF58-5E27-46A1-ABDF-BE97F4F38477}" srcOrd="2" destOrd="0" presId="urn:microsoft.com/office/officeart/2005/8/layout/pyramid3"/>
    <dgm:cxn modelId="{7C63CCCB-5C3D-422B-AA4F-3408F98A4000}" type="presParOf" srcId="{C523CF58-5E27-46A1-ABDF-BE97F4F38477}" destId="{C9952937-3D8A-468F-A344-0355D6D53EC4}" srcOrd="0" destOrd="0" presId="urn:microsoft.com/office/officeart/2005/8/layout/pyramid3"/>
    <dgm:cxn modelId="{F8AE86FF-0668-4F3B-A1E2-335D792CEAC0}" type="presParOf" srcId="{C523CF58-5E27-46A1-ABDF-BE97F4F38477}" destId="{F4ACE6EF-D079-4FA4-A8BB-6C3AC1DCD3AC}" srcOrd="1" destOrd="0" presId="urn:microsoft.com/office/officeart/2005/8/layout/pyramid3"/>
    <dgm:cxn modelId="{87094675-5B25-41F7-BAC2-593E9122247A}" type="presParOf" srcId="{0FDCDFBA-66D7-4E5F-90C0-77D0C3AD25CC}" destId="{F4452AAC-C3D3-4CC6-8736-2D1EC491873B}" srcOrd="3" destOrd="0" presId="urn:microsoft.com/office/officeart/2005/8/layout/pyramid3"/>
    <dgm:cxn modelId="{8B99A97D-B9F7-4F95-8C9D-0F28C251F80F}" type="presParOf" srcId="{F4452AAC-C3D3-4CC6-8736-2D1EC491873B}" destId="{50C535AD-2D22-4525-8821-60AF1287BA80}" srcOrd="0" destOrd="0" presId="urn:microsoft.com/office/officeart/2005/8/layout/pyramid3"/>
    <dgm:cxn modelId="{1D9F9442-8677-442B-8AF2-84D58E9B6154}" type="presParOf" srcId="{F4452AAC-C3D3-4CC6-8736-2D1EC491873B}" destId="{BB27AC91-DFC6-4E95-8B87-03A143148E1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9C1D9-FDE7-4CFD-B6E6-3FD90E64EEEB}">
      <dsp:nvSpPr>
        <dsp:cNvPr id="0" name=""/>
        <dsp:cNvSpPr/>
      </dsp:nvSpPr>
      <dsp:spPr>
        <a:xfrm rot="10800000">
          <a:off x="0" y="0"/>
          <a:ext cx="8074025" cy="1192530"/>
        </a:xfrm>
        <a:prstGeom prst="trapezoid">
          <a:avLst>
            <a:gd name="adj" fmla="val 8463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FF00"/>
              </a:solidFill>
            </a:rPr>
            <a:t>N I- </a:t>
          </a:r>
          <a:r>
            <a:rPr lang="en-US" sz="2800" b="1" kern="1200" dirty="0" err="1">
              <a:solidFill>
                <a:srgbClr val="FFFF00"/>
              </a:solidFill>
            </a:rPr>
            <a:t>nguy</a:t>
          </a:r>
          <a:r>
            <a:rPr lang="en-US" sz="2800" b="1" kern="1200" dirty="0">
              <a:solidFill>
                <a:srgbClr val="FFFF00"/>
              </a:solidFill>
            </a:rPr>
            <a:t> </a:t>
          </a:r>
          <a:r>
            <a:rPr lang="en-US" sz="2800" b="1" kern="1200" dirty="0" err="1">
              <a:solidFill>
                <a:srgbClr val="FFFF00"/>
              </a:solidFill>
            </a:rPr>
            <a:t>cơ</a:t>
          </a:r>
          <a:r>
            <a:rPr lang="en-US" sz="2800" b="1" kern="1200" dirty="0">
              <a:solidFill>
                <a:srgbClr val="FFFF00"/>
              </a:solidFill>
            </a:rPr>
            <a:t> </a:t>
          </a:r>
          <a:r>
            <a:rPr lang="en-US" sz="2800" b="1" kern="1200" dirty="0" err="1">
              <a:solidFill>
                <a:srgbClr val="FFFF00"/>
              </a:solidFill>
            </a:rPr>
            <a:t>cao</a:t>
          </a:r>
          <a:endParaRPr lang="en-US" sz="2800" b="1" kern="1200" dirty="0">
            <a:solidFill>
              <a:srgbClr val="FFFF00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FF00"/>
              </a:solidFill>
            </a:rPr>
            <a:t>ĐTM </a:t>
          </a:r>
          <a:r>
            <a:rPr lang="en-US" sz="1800" b="1" kern="1200" dirty="0" err="1">
              <a:solidFill>
                <a:srgbClr val="FFFF00"/>
              </a:solidFill>
            </a:rPr>
            <a:t>sơ</a:t>
          </a:r>
          <a:r>
            <a:rPr lang="en-US" sz="1800" b="1" kern="1200" dirty="0">
              <a:solidFill>
                <a:srgbClr val="FFFF00"/>
              </a:solidFill>
            </a:rPr>
            <a:t> </a:t>
          </a:r>
          <a:r>
            <a:rPr lang="en-US" sz="1800" b="1" kern="1200" dirty="0" err="1">
              <a:solidFill>
                <a:srgbClr val="FFFF00"/>
              </a:solidFill>
            </a:rPr>
            <a:t>bộ</a:t>
          </a:r>
          <a:r>
            <a:rPr lang="en-US" sz="1800" b="1" kern="1200" dirty="0">
              <a:solidFill>
                <a:srgbClr val="FFFF00"/>
              </a:solidFill>
              <a:sym typeface="Wingdings" pitchFamily="2" charset="2"/>
            </a:rPr>
            <a:t> ĐTM GPMT 7 </a:t>
          </a:r>
          <a:r>
            <a:rPr lang="en-US" sz="1800" b="1" kern="1200" dirty="0" err="1">
              <a:solidFill>
                <a:srgbClr val="FFFF00"/>
              </a:solidFill>
              <a:sym typeface="Wingdings" pitchFamily="2" charset="2"/>
            </a:rPr>
            <a:t>năm</a:t>
          </a:r>
          <a:r>
            <a:rPr lang="en-US" sz="1800" b="1" kern="1200" dirty="0">
              <a:solidFill>
                <a:srgbClr val="FFFF00"/>
              </a:solidFill>
              <a:sym typeface="Wingdings" pitchFamily="2" charset="2"/>
            </a:rPr>
            <a:t>; </a:t>
          </a:r>
          <a:r>
            <a:rPr lang="en-US" sz="1800" b="1" kern="1200" dirty="0" err="1">
              <a:solidFill>
                <a:srgbClr val="FFFF00"/>
              </a:solidFill>
              <a:sym typeface="Wingdings" pitchFamily="2" charset="2"/>
            </a:rPr>
            <a:t>Bộ</a:t>
          </a:r>
          <a:r>
            <a:rPr lang="en-US" sz="1800" b="1" kern="1200" dirty="0">
              <a:solidFill>
                <a:srgbClr val="FFFF00"/>
              </a:solidFill>
              <a:sym typeface="Wingdings" pitchFamily="2" charset="2"/>
            </a:rPr>
            <a:t> TNMT</a:t>
          </a:r>
          <a:endParaRPr lang="en-US" sz="1800" b="1" kern="1200" dirty="0">
            <a:solidFill>
              <a:srgbClr val="FFFF00"/>
            </a:solidFill>
          </a:endParaRPr>
        </a:p>
      </dsp:txBody>
      <dsp:txXfrm rot="-10800000">
        <a:off x="1412954" y="0"/>
        <a:ext cx="5248116" cy="1192530"/>
      </dsp:txXfrm>
    </dsp:sp>
    <dsp:sp modelId="{DDA6E85B-23E2-4215-BEF5-C7D92B3F2060}">
      <dsp:nvSpPr>
        <dsp:cNvPr id="0" name=""/>
        <dsp:cNvSpPr/>
      </dsp:nvSpPr>
      <dsp:spPr>
        <a:xfrm rot="10800000">
          <a:off x="957962" y="1211753"/>
          <a:ext cx="6055518" cy="1192530"/>
        </a:xfrm>
        <a:prstGeom prst="trapezoid">
          <a:avLst>
            <a:gd name="adj" fmla="val 8463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FF00"/>
              </a:solidFill>
            </a:rPr>
            <a:t>N II- </a:t>
          </a:r>
          <a:r>
            <a:rPr lang="en-US" sz="2400" b="1" kern="1200" dirty="0" err="1">
              <a:solidFill>
                <a:srgbClr val="FFFF00"/>
              </a:solidFill>
            </a:rPr>
            <a:t>nguy</a:t>
          </a:r>
          <a:r>
            <a:rPr lang="en-US" sz="2400" b="1" kern="1200" dirty="0">
              <a:solidFill>
                <a:srgbClr val="FFFF00"/>
              </a:solidFill>
            </a:rPr>
            <a:t> </a:t>
          </a:r>
          <a:r>
            <a:rPr lang="en-US" sz="2400" b="1" kern="1200" dirty="0" err="1">
              <a:solidFill>
                <a:srgbClr val="FFFF00"/>
              </a:solidFill>
            </a:rPr>
            <a:t>cơ</a:t>
          </a:r>
          <a:endParaRPr lang="en-US" sz="2400" b="1" kern="1200" dirty="0">
            <a:solidFill>
              <a:srgbClr val="FFFF00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FF00"/>
              </a:solidFill>
            </a:rPr>
            <a:t>ĐTM</a:t>
          </a:r>
          <a:r>
            <a:rPr lang="en-US" sz="1600" b="1" kern="1200" dirty="0">
              <a:solidFill>
                <a:srgbClr val="FFFF00"/>
              </a:solidFill>
              <a:sym typeface="Wingdings" pitchFamily="2" charset="2"/>
            </a:rPr>
            <a:t> GP 10 </a:t>
          </a:r>
          <a:r>
            <a:rPr lang="en-US" sz="1600" b="1" kern="1200" dirty="0" err="1">
              <a:solidFill>
                <a:srgbClr val="FFFF00"/>
              </a:solidFill>
              <a:sym typeface="Wingdings" pitchFamily="2" charset="2"/>
            </a:rPr>
            <a:t>năm</a:t>
          </a:r>
          <a:r>
            <a:rPr lang="en-US" sz="1600" b="1" kern="1200" dirty="0">
              <a:solidFill>
                <a:srgbClr val="FFFF00"/>
              </a:solidFill>
              <a:sym typeface="Wingdings" pitchFamily="2" charset="2"/>
            </a:rPr>
            <a:t>; UBND </a:t>
          </a:r>
          <a:r>
            <a:rPr lang="en-US" sz="1600" b="1" kern="1200" dirty="0" err="1">
              <a:solidFill>
                <a:srgbClr val="FFFF00"/>
              </a:solidFill>
              <a:sym typeface="Wingdings" pitchFamily="2" charset="2"/>
            </a:rPr>
            <a:t>tỉnh</a:t>
          </a:r>
          <a:endParaRPr lang="en-US" sz="1600" b="1" kern="1200" dirty="0">
            <a:solidFill>
              <a:srgbClr val="FFFF00"/>
            </a:solidFill>
          </a:endParaRPr>
        </a:p>
      </dsp:txBody>
      <dsp:txXfrm rot="-10800000">
        <a:off x="2017678" y="1211753"/>
        <a:ext cx="3936087" cy="1192530"/>
      </dsp:txXfrm>
    </dsp:sp>
    <dsp:sp modelId="{C9952937-3D8A-468F-A344-0355D6D53EC4}">
      <dsp:nvSpPr>
        <dsp:cNvPr id="0" name=""/>
        <dsp:cNvSpPr/>
      </dsp:nvSpPr>
      <dsp:spPr>
        <a:xfrm rot="10800000">
          <a:off x="1959525" y="2381947"/>
          <a:ext cx="4037012" cy="1192530"/>
        </a:xfrm>
        <a:prstGeom prst="trapezoid">
          <a:avLst>
            <a:gd name="adj" fmla="val 8463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00"/>
              </a:solidFill>
            </a:rPr>
            <a:t>N III- </a:t>
          </a:r>
          <a:r>
            <a:rPr lang="en-US" sz="2000" b="1" kern="1200" dirty="0" err="1">
              <a:solidFill>
                <a:srgbClr val="FFFF00"/>
              </a:solidFill>
            </a:rPr>
            <a:t>ít</a:t>
          </a:r>
          <a:r>
            <a:rPr lang="en-US" sz="2000" b="1" kern="1200" dirty="0">
              <a:solidFill>
                <a:srgbClr val="FFFF00"/>
              </a:solidFill>
            </a:rPr>
            <a:t> </a:t>
          </a:r>
          <a:r>
            <a:rPr lang="en-US" sz="2000" b="1" kern="1200" dirty="0" err="1">
              <a:solidFill>
                <a:srgbClr val="FFFF00"/>
              </a:solidFill>
            </a:rPr>
            <a:t>nguy</a:t>
          </a:r>
          <a:r>
            <a:rPr lang="en-US" sz="2000" b="1" kern="1200" dirty="0">
              <a:solidFill>
                <a:srgbClr val="FFFF00"/>
              </a:solidFill>
            </a:rPr>
            <a:t> </a:t>
          </a:r>
          <a:r>
            <a:rPr lang="en-US" sz="2000" b="1" kern="1200" dirty="0" err="1">
              <a:solidFill>
                <a:srgbClr val="FFFF00"/>
              </a:solidFill>
            </a:rPr>
            <a:t>cơ</a:t>
          </a:r>
          <a:endParaRPr lang="en-US" sz="2000" b="1" kern="1200" dirty="0">
            <a:solidFill>
              <a:srgbClr val="FFFF0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FF00"/>
              </a:solidFill>
            </a:rPr>
            <a:t>GP 10 </a:t>
          </a:r>
          <a:r>
            <a:rPr lang="en-US" sz="1600" b="1" kern="1200" dirty="0" err="1">
              <a:solidFill>
                <a:srgbClr val="FFFF00"/>
              </a:solidFill>
            </a:rPr>
            <a:t>năm</a:t>
          </a:r>
          <a:r>
            <a:rPr lang="en-US" sz="1600" b="1" kern="1200" dirty="0">
              <a:solidFill>
                <a:srgbClr val="FFFF00"/>
              </a:solidFill>
            </a:rPr>
            <a:t>, UBND </a:t>
          </a:r>
          <a:r>
            <a:rPr lang="en-US" sz="1600" b="1" kern="1200" dirty="0" err="1">
              <a:solidFill>
                <a:srgbClr val="FFFF00"/>
              </a:solidFill>
            </a:rPr>
            <a:t>huyện</a:t>
          </a:r>
          <a:endParaRPr lang="en-US" sz="2400" kern="1200" dirty="0">
            <a:solidFill>
              <a:srgbClr val="FFFF00"/>
            </a:solidFill>
          </a:endParaRPr>
        </a:p>
      </dsp:txBody>
      <dsp:txXfrm rot="-10800000">
        <a:off x="2666002" y="2381947"/>
        <a:ext cx="2624058" cy="1192530"/>
      </dsp:txXfrm>
    </dsp:sp>
    <dsp:sp modelId="{50C535AD-2D22-4525-8821-60AF1287BA80}">
      <dsp:nvSpPr>
        <dsp:cNvPr id="0" name=""/>
        <dsp:cNvSpPr/>
      </dsp:nvSpPr>
      <dsp:spPr>
        <a:xfrm rot="10800000">
          <a:off x="2740031" y="3370340"/>
          <a:ext cx="2395220" cy="1192530"/>
        </a:xfrm>
        <a:prstGeom prst="trapezoid">
          <a:avLst>
            <a:gd name="adj" fmla="val 8463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N IV- </a:t>
          </a:r>
          <a:r>
            <a:rPr lang="en-US" sz="1800" b="1" kern="1200" dirty="0" err="1">
              <a:solidFill>
                <a:srgbClr val="FF0000"/>
              </a:solidFill>
            </a:rPr>
            <a:t>không</a:t>
          </a:r>
          <a:r>
            <a:rPr lang="en-US" sz="1800" b="1" kern="1200" dirty="0">
              <a:solidFill>
                <a:srgbClr val="FF0000"/>
              </a:solidFill>
            </a:rPr>
            <a:t> </a:t>
          </a:r>
          <a:r>
            <a:rPr lang="en-US" sz="1800" b="1" kern="1200" dirty="0" err="1">
              <a:solidFill>
                <a:srgbClr val="FF0000"/>
              </a:solidFill>
            </a:rPr>
            <a:t>nguy</a:t>
          </a:r>
          <a:r>
            <a:rPr lang="en-US" sz="1800" b="1" kern="1200" dirty="0">
              <a:solidFill>
                <a:srgbClr val="FF0000"/>
              </a:solidFill>
            </a:rPr>
            <a:t> co </a:t>
          </a:r>
        </a:p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0000"/>
              </a:solidFill>
            </a:rPr>
            <a:t>UBND </a:t>
          </a:r>
          <a:r>
            <a:rPr lang="en-US" sz="1400" b="1" kern="1200" dirty="0" err="1">
              <a:solidFill>
                <a:srgbClr val="FF0000"/>
              </a:solidFill>
            </a:rPr>
            <a:t>xã</a:t>
          </a:r>
          <a:endParaRPr lang="en-US" sz="1400" b="1" kern="1200" dirty="0">
            <a:solidFill>
              <a:srgbClr val="FF0000"/>
            </a:solidFill>
          </a:endParaRPr>
        </a:p>
      </dsp:txBody>
      <dsp:txXfrm rot="-10800000">
        <a:off x="2740031" y="3370340"/>
        <a:ext cx="2395220" cy="1192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E351A-72A7-4C58-8A5D-A693320847D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98BC0-CCE4-4A19-97C9-8A6767B2A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1965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3BD9D-F7F1-420B-9DE2-ACF511BD999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A866F-216E-4768-8E62-B99DD2645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9380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DB4B3DE-B588-4456-87A7-3150CBAED5BF}" type="datetime1">
              <a:rPr lang="en-US" smtClean="0"/>
              <a:t>4/12/2021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BA866F-216E-4768-8E62-B99DD2645362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18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08F1344-65D5-4A9D-8CB1-EFE5EDA3F688}" type="datetime1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866F-216E-4768-8E62-B99DD26453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72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08F1344-65D5-4A9D-8CB1-EFE5EDA3F688}" type="datetime1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866F-216E-4768-8E62-B99DD26453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44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08F1344-65D5-4A9D-8CB1-EFE5EDA3F688}" type="datetime1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866F-216E-4768-8E62-B99DD26453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05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08F1344-65D5-4A9D-8CB1-EFE5EDA3F688}" type="datetime1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866F-216E-4768-8E62-B99DD26453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02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08F1344-65D5-4A9D-8CB1-EFE5EDA3F688}" type="datetime1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866F-216E-4768-8E62-B99DD26453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85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08F1344-65D5-4A9D-8CB1-EFE5EDA3F688}" type="datetime1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866F-216E-4768-8E62-B99DD26453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65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08F1344-65D5-4A9D-8CB1-EFE5EDA3F688}" type="datetime1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866F-216E-4768-8E62-B99DD264536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77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08F1344-65D5-4A9D-8CB1-EFE5EDA3F688}" type="datetime1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866F-216E-4768-8E62-B99DD264536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72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08F1344-65D5-4A9D-8CB1-EFE5EDA3F688}" type="datetime1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866F-216E-4768-8E62-B99DD264536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16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08F1344-65D5-4A9D-8CB1-EFE5EDA3F688}" type="datetime1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866F-216E-4768-8E62-B99DD264536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23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BAF13CC-067F-4279-8AA5-BD678484BE86}" type="datetime1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866F-216E-4768-8E62-B99DD26453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68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F1344-65D5-4A9D-8CB1-EFE5EDA3F68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BA866F-216E-4768-8E62-B99DD26453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1660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F1344-65D5-4A9D-8CB1-EFE5EDA3F68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BA866F-216E-4768-8E62-B99DD26453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2851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F1344-65D5-4A9D-8CB1-EFE5EDA3F68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BA866F-216E-4768-8E62-B99DD26453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2923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F1344-65D5-4A9D-8CB1-EFE5EDA3F68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BA866F-216E-4768-8E62-B99DD26453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8365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F1344-65D5-4A9D-8CB1-EFE5EDA3F68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BA866F-216E-4768-8E62-B99DD26453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3836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F1344-65D5-4A9D-8CB1-EFE5EDA3F68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BA866F-216E-4768-8E62-B99DD26453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7003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F1344-65D5-4A9D-8CB1-EFE5EDA3F68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BA866F-216E-4768-8E62-B99DD26453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114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F1344-65D5-4A9D-8CB1-EFE5EDA3F68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BA866F-216E-4768-8E62-B99DD26453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0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F1344-65D5-4A9D-8CB1-EFE5EDA3F68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BA866F-216E-4768-8E62-B99DD26453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4995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F1344-65D5-4A9D-8CB1-EFE5EDA3F68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BA866F-216E-4768-8E62-B99DD26453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53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46B09F0-7409-4E82-8626-3F61CBAD038B}" type="datetime1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866F-216E-4768-8E62-B99DD26453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952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F1344-65D5-4A9D-8CB1-EFE5EDA3F68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BA866F-216E-4768-8E62-B99DD26453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8833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F1344-65D5-4A9D-8CB1-EFE5EDA3F68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BA866F-216E-4768-8E62-B99DD26453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1233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F1344-65D5-4A9D-8CB1-EFE5EDA3F68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BA866F-216E-4768-8E62-B99DD26453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5003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F1344-65D5-4A9D-8CB1-EFE5EDA3F68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BA866F-216E-4768-8E62-B99DD26453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7819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F1344-65D5-4A9D-8CB1-EFE5EDA3F68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BA866F-216E-4768-8E62-B99DD26453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9151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F1344-65D5-4A9D-8CB1-EFE5EDA3F68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BA866F-216E-4768-8E62-B99DD26453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9153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F1344-65D5-4A9D-8CB1-EFE5EDA3F68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BA866F-216E-4768-8E62-B99DD26453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6049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F1344-65D5-4A9D-8CB1-EFE5EDA3F68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BA866F-216E-4768-8E62-B99DD26453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4371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F1344-65D5-4A9D-8CB1-EFE5EDA3F68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BA866F-216E-4768-8E62-B99DD26453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4629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F1344-65D5-4A9D-8CB1-EFE5EDA3F68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BA866F-216E-4768-8E62-B99DD26453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902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DE5A2D2-BC6D-4DBD-B6A1-51D4906CBB1E}" type="datetime1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866F-216E-4768-8E62-B99DD26453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101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F1344-65D5-4A9D-8CB1-EFE5EDA3F68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BA866F-216E-4768-8E62-B99DD26453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7049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F1344-65D5-4A9D-8CB1-EFE5EDA3F68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BA866F-216E-4768-8E62-B99DD26453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4998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F1344-65D5-4A9D-8CB1-EFE5EDA3F68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BA866F-216E-4768-8E62-B99DD26453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078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F1344-65D5-4A9D-8CB1-EFE5EDA3F68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BA866F-216E-4768-8E62-B99DD26453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921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F1344-65D5-4A9D-8CB1-EFE5EDA3F68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BA866F-216E-4768-8E62-B99DD26453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6209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F1344-65D5-4A9D-8CB1-EFE5EDA3F68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BA866F-216E-4768-8E62-B99DD26453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671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4EB54C3-5902-446D-948E-3AAF103EA596}" type="datetime1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866F-216E-4768-8E62-B99DD26453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98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AD3B7E6-5DAB-4ED2-B523-0091731AE7AF}" type="datetime1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866F-216E-4768-8E62-B99DD26453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18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DC56006-CF57-4224-BBA2-941C2ADB6F86}" type="datetime1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866F-216E-4768-8E62-B99DD26453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84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A3BA51A-C7E3-4848-A6B4-91942AD54BDE}" type="datetime1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866F-216E-4768-8E62-B99DD26453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53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94E5838-27C6-4729-9EAE-8CABD9A70A48}" type="datetime1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866F-216E-4768-8E62-B99DD26453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00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89BC3-BC1F-4671-945D-5ACBFFAB6778}" type="datetime1">
              <a:rPr lang="en-GB" smtClean="0">
                <a:solidFill>
                  <a:srgbClr val="DBF5F9">
                    <a:shade val="90000"/>
                  </a:srgbClr>
                </a:solidFill>
              </a:rPr>
              <a:t>12/04/2021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BF5F9">
                    <a:shade val="90000"/>
                  </a:srgbClr>
                </a:solidFill>
              </a:rPr>
              <a:t>DIZA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70AF9B1F-5665-404C-9319-3E0ACF110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33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A76EF-171A-461B-96A2-488656912338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12/04/2021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4617B">
                    <a:shade val="90000"/>
                  </a:srgbClr>
                </a:solidFill>
              </a:rPr>
              <a:t>DIZA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16653-D5BD-4D8F-8665-D4B1C5671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89037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2CF2D-8380-4210-80AD-260B4DDF7CDE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12/04/2021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4617B">
                    <a:shade val="90000"/>
                  </a:srgbClr>
                </a:solidFill>
              </a:rPr>
              <a:t>DIZA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E1E29-DA43-47AA-83B1-A01095999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35866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5"/>
            <a:ext cx="8229600" cy="480448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2"/>
            <a:ext cx="8229600" cy="472863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4617B">
                    <a:shade val="90000"/>
                  </a:srgbClr>
                </a:solidFill>
              </a:rPr>
              <a:t>DIZA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241579D-B769-40C2-B6E7-F79277C00AFF}" type="datetime1">
              <a:rPr lang="en-GB" smtClean="0">
                <a:solidFill>
                  <a:prstClr val="black"/>
                </a:solidFill>
              </a:rPr>
              <a:t>12/04/2021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2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EAC6C-38BE-4A74-8832-7BB57E36AEF5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12/04/2021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4617B">
                    <a:shade val="90000"/>
                  </a:srgbClr>
                </a:solidFill>
              </a:rPr>
              <a:t>DIZA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0BB6C-7C5E-43C5-9839-BEDFE3202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73763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09D45-19BE-4D20-8883-15D63FC0B4B5}" type="datetime1">
              <a:rPr lang="en-GB" smtClean="0">
                <a:solidFill>
                  <a:srgbClr val="DBF5F9">
                    <a:shade val="90000"/>
                  </a:srgbClr>
                </a:solidFill>
              </a:rPr>
              <a:t>12/04/2021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BF5F9">
                    <a:shade val="90000"/>
                  </a:srgbClr>
                </a:solidFill>
              </a:rPr>
              <a:t>DIZA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2913144B-BEAA-4C87-B017-321C0FFC6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96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F4E9C-24D9-46B2-8CB2-33B14F7A4557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12/04/2021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4617B">
                    <a:shade val="90000"/>
                  </a:srgbClr>
                </a:solidFill>
              </a:rPr>
              <a:t>DIZA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FB8E8-219C-4D68-807C-6CA299CCF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29333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ECD17-95A3-46E3-80FF-D8B4FB4983F5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12/04/2021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4617B">
                    <a:shade val="90000"/>
                  </a:srgbClr>
                </a:solidFill>
              </a:rPr>
              <a:t>DIZA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0EA60-59D0-440A-BDFD-1B8A6238C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31981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91E85-63EF-427D-BB71-307DBA0948FE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12/04/2021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4617B">
                    <a:shade val="90000"/>
                  </a:srgbClr>
                </a:solidFill>
              </a:rPr>
              <a:t>DIZA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CF308-4AF5-43F2-B184-65809BD10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84549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9F2D7-D6B4-4377-A2AA-1CB74C55CB33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12/04/2021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4617B">
                    <a:shade val="90000"/>
                  </a:srgbClr>
                </a:solidFill>
              </a:rPr>
              <a:t>DIZA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B5484-D680-4606-A5DE-48A06266B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89639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3E073-12D6-4328-B60E-A03A7936A285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12/04/2021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4617B">
                    <a:shade val="90000"/>
                  </a:srgbClr>
                </a:solidFill>
              </a:rPr>
              <a:t>DIZA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A4492-3BD5-4300-AC74-1047ECEBD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208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7" y="5359401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9CC16-40BA-4027-8553-AD0B5116539B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12/04/2021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4617B">
                    <a:shade val="90000"/>
                  </a:srgbClr>
                </a:solidFill>
              </a:rPr>
              <a:t>DIZA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719C9-9B9F-497A-ABEF-FEF93159F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56760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938"/>
            <a:ext cx="9163051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4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6CB23C-9DCC-422D-94E8-140D9906867E}" type="datetime1">
              <a:rPr lang="en-GB" b="1" smtClean="0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12/04/2021</a:t>
            </a:fld>
            <a:endParaRPr lang="en-US" b="1">
              <a:solidFill>
                <a:srgbClr val="04617B">
                  <a:shade val="9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DIZA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98BB1D-D1D4-4876-A7C4-2106ACBA2C70}" type="slidenum">
              <a:rPr lang="en-US" b="1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49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071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ransition>
    <p:wipe dir="d"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762000" y="1947863"/>
            <a:ext cx="7620000" cy="1176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100" b="1" kern="10" dirty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LUẬT BVMT </a:t>
            </a:r>
            <a:r>
              <a:rPr lang="en-US" sz="1100" b="1" kern="10" dirty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2020</a:t>
            </a:r>
          </a:p>
        </p:txBody>
      </p:sp>
      <p:sp>
        <p:nvSpPr>
          <p:cNvPr id="4" name="AutoShape 6" descr="Thùng phân loại rác bằng nhựa, thùng phân loại rác bằng inox, thùng phân  loại rác bằng thép sơn tĩnh điệ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22350" y="5483915"/>
            <a:ext cx="54992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5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4 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2021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961BF2-D3AC-4D52-A25F-BEA8BD13D416}"/>
              </a:ext>
            </a:extLst>
          </p:cNvPr>
          <p:cNvSpPr/>
          <p:nvPr/>
        </p:nvSpPr>
        <p:spPr>
          <a:xfrm>
            <a:off x="1524000" y="4038600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r>
              <a:rPr lang="en-US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endParaRPr lang="en-US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Chi </a:t>
            </a:r>
            <a:r>
              <a:rPr lang="en-US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endParaRPr lang="en-US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endParaRPr lang="en-US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776963"/>
      </p:ext>
    </p:extLst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3435" y="739916"/>
            <a:ext cx="527685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BVMT 2020: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 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bon,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 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38526" y="990600"/>
            <a:ext cx="2286000" cy="4876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BVMT 2014</a:t>
            </a:r>
          </a:p>
          <a:p>
            <a:pPr algn="ctr"/>
            <a:endParaRPr lang="en-US" sz="2400" dirty="0"/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8347709" y="6372227"/>
            <a:ext cx="762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C0BB6C-7C5E-43C5-9839-BEDFE3202874}" type="slidenum">
              <a:rPr lang="en-US" sz="12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10</a:t>
            </a:fld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458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05200" y="533400"/>
            <a:ext cx="49720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2014: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…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BVMT 2014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Bảo vệ môi trường 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dưới đất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Bảo vệ môi trường 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biển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2000" y="762000"/>
            <a:ext cx="2286000" cy="4800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BVMT 2014</a:t>
            </a:r>
          </a:p>
          <a:p>
            <a:pPr algn="ctr"/>
            <a:endParaRPr lang="en-US" sz="2400" dirty="0"/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8347709" y="6372227"/>
            <a:ext cx="762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C0BB6C-7C5E-43C5-9839-BEDFE3202874}" type="slidenum">
              <a:rPr lang="en-US" sz="12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11</a:t>
            </a:fld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762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14752" y="685800"/>
            <a:ext cx="47625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2400" b="1" dirty="0"/>
              <a:t> </a:t>
            </a:r>
            <a:r>
              <a:rPr lang="en-US" sz="2400" b="1" dirty="0" err="1"/>
              <a:t>Bảo</a:t>
            </a:r>
            <a:r>
              <a:rPr lang="en-US" sz="2400" b="1" dirty="0"/>
              <a:t> </a:t>
            </a:r>
            <a:r>
              <a:rPr lang="en-US" sz="2400" b="1" dirty="0" err="1"/>
              <a:t>vệ</a:t>
            </a:r>
            <a:r>
              <a:rPr lang="en-US" sz="2400" b="1" dirty="0"/>
              <a:t> </a:t>
            </a:r>
            <a:r>
              <a:rPr lang="en-US" sz="2400" b="1" dirty="0" err="1"/>
              <a:t>môi</a:t>
            </a:r>
            <a:r>
              <a:rPr lang="en-US" sz="2400" b="1" dirty="0"/>
              <a:t> </a:t>
            </a:r>
            <a:r>
              <a:rPr lang="en-US" sz="2400" b="1" dirty="0" err="1"/>
              <a:t>trường</a:t>
            </a:r>
            <a:r>
              <a:rPr lang="en-US" sz="2400" b="1" dirty="0"/>
              <a:t> </a:t>
            </a:r>
            <a:r>
              <a:rPr lang="en-US" sz="2400" b="1" dirty="0" err="1"/>
              <a:t>đất</a:t>
            </a:r>
            <a:endParaRPr lang="en-US" sz="2400" dirty="0"/>
          </a:p>
          <a:p>
            <a:pPr algn="just"/>
            <a:r>
              <a:rPr lang="en-US" dirty="0"/>
              <a:t>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UBND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762000" y="914400"/>
            <a:ext cx="2286000" cy="472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BVMT 2014</a:t>
            </a:r>
          </a:p>
          <a:p>
            <a:pPr algn="ctr"/>
            <a:endParaRPr lang="en-US" sz="2400" dirty="0"/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8347709" y="6372227"/>
            <a:ext cx="762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C0BB6C-7C5E-43C5-9839-BEDFE3202874}" type="slidenum">
              <a:rPr lang="en-US" sz="12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12</a:t>
            </a:fld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336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14752" y="685800"/>
            <a:ext cx="47625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trạng ô nhiễm môi trường không khí phải được thông báo và cảnh báo kịp thời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Các nguồn phát thải bụi, khí thải phải được quan trắc, đánh giá và kiểm soát theo quy định của pháp luật.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 hoạch quản lý chất lượng môi trường không khí cấp Quốc gia và cấp tỉnh.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Trách nhiệm thực hiện quản lý chất lượng môi trường không khí của Thủ tướng Chính phủ, Bộ Tài nguyên Môi trường, UBND cấp tỉnh.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2000" y="914400"/>
            <a:ext cx="2286000" cy="5181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BVMT 2014</a:t>
            </a:r>
          </a:p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FD7D1EF-F4B1-41CD-ABDA-E4E1A1B1F554}" type="datetime1">
              <a:rPr lang="en-GB" smtClean="0">
                <a:solidFill>
                  <a:prstClr val="black"/>
                </a:solidFill>
              </a:rPr>
              <a:t>12/04/2021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8347709" y="6372227"/>
            <a:ext cx="762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C0BB6C-7C5E-43C5-9839-BEDFE3202874}" type="slidenum">
              <a:rPr lang="en-US" sz="12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13</a:t>
            </a:fld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632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14752" y="685800"/>
            <a:ext cx="47625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BVMT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BVMT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BVMT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762000" y="838200"/>
            <a:ext cx="2286000" cy="472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BVMT 2014</a:t>
            </a:r>
          </a:p>
          <a:p>
            <a:pPr algn="ctr"/>
            <a:endParaRPr lang="en-US" sz="2400" dirty="0"/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8347709" y="6372227"/>
            <a:ext cx="762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C0BB6C-7C5E-43C5-9839-BEDFE3202874}" type="slidenum">
              <a:rPr lang="en-US" sz="12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14</a:t>
            </a:fld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635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11B885-CA37-4A0A-8076-62BA9146E48E}"/>
              </a:ext>
            </a:extLst>
          </p:cNvPr>
          <p:cNvSpPr/>
          <p:nvPr/>
        </p:nvSpPr>
        <p:spPr>
          <a:xfrm>
            <a:off x="190500" y="1524000"/>
            <a:ext cx="8763000" cy="392853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 defTabSz="1066800">
              <a:spcBef>
                <a:spcPct val="0"/>
              </a:spcBef>
              <a:spcAft>
                <a:spcPts val="600"/>
              </a:spcAft>
            </a:pP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 ĐIỂM MỚI QUAN TRỌNG </a:t>
            </a:r>
          </a:p>
          <a:p>
            <a:pPr lvl="0" algn="ctr" defTabSz="1066800">
              <a:spcBef>
                <a:spcPct val="0"/>
              </a:spcBef>
              <a:spcAft>
                <a:spcPts val="600"/>
              </a:spcAft>
            </a:pP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 TÍNH ĐỘT PHÁ CỦA </a:t>
            </a:r>
          </a:p>
          <a:p>
            <a:pPr lvl="0" algn="ctr" defTabSz="1066800">
              <a:spcBef>
                <a:spcPct val="0"/>
              </a:spcBef>
              <a:spcAft>
                <a:spcPts val="600"/>
              </a:spcAft>
            </a:pP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LUẬT BVMT 2020</a:t>
            </a:r>
          </a:p>
        </p:txBody>
      </p:sp>
    </p:spTree>
    <p:extLst>
      <p:ext uri="{BB962C8B-B14F-4D97-AF65-F5344CB8AC3E}">
        <p14:creationId xmlns:p14="http://schemas.microsoft.com/office/powerpoint/2010/main" val="2325541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19500" y="613112"/>
            <a:ext cx="47625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   </a:t>
            </a:r>
            <a:r>
              <a:rPr lang="en-US" sz="2000" dirty="0"/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BVMT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BVMT, ĐMC,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ĐTM,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(GPMT)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BVMT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40%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(TTHC),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TTHC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20 - 85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762000" y="685800"/>
            <a:ext cx="2286000" cy="548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8347709" y="6372227"/>
            <a:ext cx="762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C0BB6C-7C5E-43C5-9839-BEDFE3202874}" type="slidenum">
              <a:rPr lang="en-US" sz="12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16</a:t>
            </a:fld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620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14752" y="2133600"/>
            <a:ext cx="4762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BVMT;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BVMT</a:t>
            </a:r>
          </a:p>
        </p:txBody>
      </p:sp>
      <p:sp>
        <p:nvSpPr>
          <p:cNvPr id="7" name="Oval 6"/>
          <p:cNvSpPr/>
          <p:nvPr/>
        </p:nvSpPr>
        <p:spPr>
          <a:xfrm>
            <a:off x="762000" y="914400"/>
            <a:ext cx="2286000" cy="5334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8686799" y="6372227"/>
            <a:ext cx="4229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C0BB6C-7C5E-43C5-9839-BEDFE3202874}" type="slidenum">
              <a:rPr lang="en-US" sz="12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17</a:t>
            </a:fld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505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76600" y="685800"/>
            <a:ext cx="520065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 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BVMT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BVMT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BVMT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UBND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8686799" y="6372227"/>
            <a:ext cx="4229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C0BB6C-7C5E-43C5-9839-BEDFE3202874}" type="slidenum">
              <a:rPr lang="en-US" sz="12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18</a:t>
            </a:fld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2758210-8FB6-4572-820A-7AB633D2BEA6}"/>
              </a:ext>
            </a:extLst>
          </p:cNvPr>
          <p:cNvSpPr/>
          <p:nvPr/>
        </p:nvSpPr>
        <p:spPr>
          <a:xfrm>
            <a:off x="762000" y="914400"/>
            <a:ext cx="2286000" cy="5334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78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0" y="609600"/>
            <a:ext cx="542925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</a:rPr>
              <a:t>Nội</a:t>
            </a:r>
            <a:r>
              <a:rPr lang="en-US" sz="2400" b="1" dirty="0">
                <a:solidFill>
                  <a:srgbClr val="FF0000"/>
                </a:solidFill>
              </a:rPr>
              <a:t> dung </a:t>
            </a:r>
            <a:r>
              <a:rPr lang="en-US" sz="2400" b="1" dirty="0" err="1">
                <a:solidFill>
                  <a:srgbClr val="FF0000"/>
                </a:solidFill>
              </a:rPr>
              <a:t>công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khai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285750" indent="-285750" algn="just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ĐTM,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ĐTM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 algn="just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tin;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8686799" y="6372227"/>
            <a:ext cx="4229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C0BB6C-7C5E-43C5-9839-BEDFE3202874}" type="slidenum">
              <a:rPr lang="en-US" sz="12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19</a:t>
            </a:fld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DB3597-BC24-4E72-9868-345E32DDE0C8}"/>
              </a:ext>
            </a:extLst>
          </p:cNvPr>
          <p:cNvSpPr/>
          <p:nvPr/>
        </p:nvSpPr>
        <p:spPr>
          <a:xfrm>
            <a:off x="762000" y="914400"/>
            <a:ext cx="2286000" cy="5334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48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610" y="564090"/>
            <a:ext cx="8526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 DUNG TRÌNH BÀY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08641" y="1480973"/>
            <a:ext cx="7273361" cy="1338427"/>
            <a:chOff x="987905" y="152400"/>
            <a:chExt cx="6886079" cy="1338311"/>
          </a:xfrm>
        </p:grpSpPr>
        <p:sp>
          <p:nvSpPr>
            <p:cNvPr id="7" name="Pentagon 6"/>
            <p:cNvSpPr/>
            <p:nvPr/>
          </p:nvSpPr>
          <p:spPr>
            <a:xfrm rot="10800000">
              <a:off x="987905" y="152400"/>
              <a:ext cx="6886079" cy="1338311"/>
            </a:xfrm>
            <a:prstGeom prst="homePlat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8" name="Pentagon 4"/>
            <p:cNvSpPr/>
            <p:nvPr/>
          </p:nvSpPr>
          <p:spPr>
            <a:xfrm rot="21600000">
              <a:off x="1322483" y="152400"/>
              <a:ext cx="6551501" cy="1338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25472" tIns="91440" rIns="170688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400" b="1" i="1" kern="1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400" b="1" i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kern="1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ứ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400" b="1" kern="1200" dirty="0">
                  <a:latin typeface="Times New Roman" pitchFamily="18" charset="0"/>
                  <a:cs typeface="Times New Roman" pitchFamily="18" charset="0"/>
                </a:rPr>
                <a:t>GIỚI THIỆU LUẬT BVMT NĂM 2020</a:t>
              </a:r>
              <a:endParaRPr lang="en-US" sz="24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08641" y="3124200"/>
            <a:ext cx="7273361" cy="1493310"/>
            <a:chOff x="990612" y="1752600"/>
            <a:chExt cx="6870945" cy="1303532"/>
          </a:xfrm>
        </p:grpSpPr>
        <p:sp>
          <p:nvSpPr>
            <p:cNvPr id="10" name="Pentagon 9"/>
            <p:cNvSpPr/>
            <p:nvPr/>
          </p:nvSpPr>
          <p:spPr>
            <a:xfrm rot="10800000">
              <a:off x="990612" y="1752600"/>
              <a:ext cx="6870945" cy="1303532"/>
            </a:xfrm>
            <a:prstGeom prst="homePlat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1" name="Pentagon 4"/>
            <p:cNvSpPr/>
            <p:nvPr/>
          </p:nvSpPr>
          <p:spPr>
            <a:xfrm rot="21600000">
              <a:off x="1316495" y="1752600"/>
              <a:ext cx="6545062" cy="13035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25472" tIns="91440" rIns="170688" bIns="91440" numCol="1" spcCol="1270" anchor="ctr" anchorCtr="0">
              <a:noAutofit/>
            </a:bodyPr>
            <a:lstStyle/>
            <a:p>
              <a:pPr lvl="0" algn="ctr" defTabSz="1066800">
                <a:spcBef>
                  <a:spcPct val="0"/>
                </a:spcBef>
                <a:spcAft>
                  <a:spcPts val="600"/>
                </a:spcAft>
              </a:pPr>
              <a:r>
                <a:rPr 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NHỮNG ĐIỂM KHÁC SO VỚI LUẬT BVMT 2014</a:t>
              </a:r>
              <a:endParaRPr lang="en-US" sz="2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08637" y="4953000"/>
            <a:ext cx="7273363" cy="1493310"/>
            <a:chOff x="990612" y="3342191"/>
            <a:chExt cx="6868736" cy="1153608"/>
          </a:xfrm>
        </p:grpSpPr>
        <p:sp>
          <p:nvSpPr>
            <p:cNvPr id="13" name="Pentagon 12"/>
            <p:cNvSpPr/>
            <p:nvPr/>
          </p:nvSpPr>
          <p:spPr>
            <a:xfrm rot="10800000">
              <a:off x="990612" y="3342191"/>
              <a:ext cx="6868736" cy="1153608"/>
            </a:xfrm>
            <a:prstGeom prst="homePlat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4" name="Pentagon 4"/>
            <p:cNvSpPr/>
            <p:nvPr/>
          </p:nvSpPr>
          <p:spPr>
            <a:xfrm rot="21600000">
              <a:off x="1279014" y="3342191"/>
              <a:ext cx="6580334" cy="11536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25472" tIns="91440" rIns="170688" bIns="91440" numCol="1" spcCol="1270" anchor="ctr" anchorCtr="0">
              <a:noAutofit/>
            </a:bodyPr>
            <a:lstStyle/>
            <a:p>
              <a:pPr lvl="0" algn="ctr" defTabSz="1066800">
                <a:spcBef>
                  <a:spcPct val="0"/>
                </a:spcBef>
                <a:spcAft>
                  <a:spcPts val="600"/>
                </a:spcAft>
              </a:pPr>
              <a:r>
                <a:rPr 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NHỮNG ĐIỂM MỚI QUAN TRỌNG MANG TÍNH ĐỘT PHÁ CỦA LUẬT BVMT 2020</a:t>
              </a:r>
              <a:endParaRPr lang="en-US" sz="2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234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9000" y="685800"/>
            <a:ext cx="5048252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ĐTM; 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ĐTM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</a:p>
          <a:p>
            <a:pPr algn="just"/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8686799" y="6372227"/>
            <a:ext cx="4229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C0BB6C-7C5E-43C5-9839-BEDFE3202874}" type="slidenum">
              <a:rPr lang="en-US" sz="12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20</a:t>
            </a:fld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4D2B913-75FA-4579-B02F-2C89E84B1E0C}"/>
              </a:ext>
            </a:extLst>
          </p:cNvPr>
          <p:cNvSpPr/>
          <p:nvPr/>
        </p:nvSpPr>
        <p:spPr>
          <a:xfrm>
            <a:off x="762000" y="914400"/>
            <a:ext cx="2286000" cy="5334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714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0400" y="2209800"/>
            <a:ext cx="53530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 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7D1EF-F4B1-41CD-ABDA-E4E1A1B1F554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12/04/2021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8686799" y="6372227"/>
            <a:ext cx="4229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0BB6C-7C5E-43C5-9839-BEDFE32028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ACAA5D-E5B1-4F00-9522-977FAECA1F91}"/>
              </a:ext>
            </a:extLst>
          </p:cNvPr>
          <p:cNvSpPr/>
          <p:nvPr/>
        </p:nvSpPr>
        <p:spPr>
          <a:xfrm>
            <a:off x="762000" y="914400"/>
            <a:ext cx="2286000" cy="5334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117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9000" y="685800"/>
            <a:ext cx="504825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BVMT 2020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tăng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trưởng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BVMT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ngừa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kiểm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hòa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khuyến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nhằm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hưởng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hòa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quốc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quốc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BVMT,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hậu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(BĐKH).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   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  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7D1EF-F4B1-41CD-ABDA-E4E1A1B1F554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12/04/2021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8686799" y="6372227"/>
            <a:ext cx="4229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0BB6C-7C5E-43C5-9839-BEDFE32028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7748204-CF4D-43FE-89E1-2DE44677C366}"/>
              </a:ext>
            </a:extLst>
          </p:cNvPr>
          <p:cNvSpPr/>
          <p:nvPr/>
        </p:nvSpPr>
        <p:spPr>
          <a:xfrm>
            <a:off x="762000" y="914400"/>
            <a:ext cx="2286000" cy="5334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73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4200" y="1905000"/>
            <a:ext cx="54292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  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Chia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 </a:t>
            </a:r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8686799" y="6372227"/>
            <a:ext cx="4229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0BB6C-7C5E-43C5-9839-BEDFE32028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9C4402-8C26-4C95-9A8E-6A723035F2E5}"/>
              </a:ext>
            </a:extLst>
          </p:cNvPr>
          <p:cNvSpPr/>
          <p:nvPr/>
        </p:nvSpPr>
        <p:spPr>
          <a:xfrm>
            <a:off x="762000" y="914400"/>
            <a:ext cx="2286000" cy="5334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55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 descr="Đồi cò ngọc nhị cẩm lĩnh ba vì, khoang xanh, ao vua, thiên sơn, vườn quốc  gia ba vì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AutoShape 14" descr="Đồi cò ngọc nhị cẩm lĩnh ba vì, khoang xanh, ao vua, thiên sơn, vườn quốc  gia ba vì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AutoShape 16" descr="Đồi cò ngọc nhị cẩm lĩnh ba vì, khoang xanh, ao vua, thiên sơn, vườn quốc  gia ba vì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AutoShape 18" descr="Đồi cò ngọc nhị cẩm lĩnh ba vì, khoang xanh, ao vua, thiên sơn, vườn quốc  gia ba vì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AutoShape 20" descr="Chung tay cứu vườn cò Ngọc Nhị!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AutoShape 4" descr="Người dân có quyền tố giác hành vi gây ô nhiễm môi trường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02319153"/>
              </p:ext>
            </p:extLst>
          </p:nvPr>
        </p:nvGraphicFramePr>
        <p:xfrm>
          <a:off x="765177" y="1325880"/>
          <a:ext cx="8074025" cy="477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609601"/>
            <a:ext cx="8229600" cy="380999"/>
          </a:xfrm>
        </p:spPr>
        <p:txBody>
          <a:bodyPr/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lide Number Placeholder 6"/>
          <p:cNvSpPr txBox="1">
            <a:spLocks/>
          </p:cNvSpPr>
          <p:nvPr/>
        </p:nvSpPr>
        <p:spPr>
          <a:xfrm>
            <a:off x="8347709" y="6372227"/>
            <a:ext cx="762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0BB6C-7C5E-43C5-9839-BEDFE32028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76503"/>
      </p:ext>
    </p:extLst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4200" y="457200"/>
            <a:ext cx="5353052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ĐTM,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GPMT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285750" indent="-285750" algn="just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GPMT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UBND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GPMT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  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7D1EF-F4B1-41CD-ABDA-E4E1A1B1F554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12/04/2021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8686799" y="6372227"/>
            <a:ext cx="4229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0BB6C-7C5E-43C5-9839-BEDFE32028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CFDBA3A-D327-440F-8327-F467E3D6E37A}"/>
              </a:ext>
            </a:extLst>
          </p:cNvPr>
          <p:cNvSpPr/>
          <p:nvPr/>
        </p:nvSpPr>
        <p:spPr>
          <a:xfrm>
            <a:off x="762000" y="914400"/>
            <a:ext cx="2286000" cy="5334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033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0400" y="2796570"/>
            <a:ext cx="518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8686799" y="6372227"/>
            <a:ext cx="4229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0BB6C-7C5E-43C5-9839-BEDFE32028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2E79C1E-6F02-48EE-8878-4D8ACBDEC0F7}"/>
              </a:ext>
            </a:extLst>
          </p:cNvPr>
          <p:cNvSpPr/>
          <p:nvPr/>
        </p:nvSpPr>
        <p:spPr>
          <a:xfrm>
            <a:off x="762000" y="914400"/>
            <a:ext cx="2286000" cy="53340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02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1348" y="1336219"/>
            <a:ext cx="52006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khỏe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riêng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toàn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BVMT 2020,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khỏe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bổ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sung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nhiễm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trực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khỏe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rõ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trách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UBND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dõi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kiểm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ngừa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nhiễm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hưởng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khỏe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khỏe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khỏe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nhiễm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bệnh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dịch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7D1EF-F4B1-41CD-ABDA-E4E1A1B1F554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12/04/2021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8686799" y="6372227"/>
            <a:ext cx="4229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0BB6C-7C5E-43C5-9839-BEDFE32028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538F4DE-25D6-4630-B641-E8E63B0AF9BD}"/>
              </a:ext>
            </a:extLst>
          </p:cNvPr>
          <p:cNvSpPr/>
          <p:nvPr/>
        </p:nvSpPr>
        <p:spPr>
          <a:xfrm>
            <a:off x="762000" y="914400"/>
            <a:ext cx="2286000" cy="53340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28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28245" y="489488"/>
            <a:ext cx="534811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UBND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  </a:t>
            </a:r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8686799" y="6372227"/>
            <a:ext cx="4229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0BB6C-7C5E-43C5-9839-BEDFE32028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0A26254-88D7-47B9-A135-B23C78FEB68B}"/>
              </a:ext>
            </a:extLst>
          </p:cNvPr>
          <p:cNvSpPr/>
          <p:nvPr/>
        </p:nvSpPr>
        <p:spPr>
          <a:xfrm>
            <a:off x="762000" y="914400"/>
            <a:ext cx="2286000" cy="53340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347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762001"/>
            <a:ext cx="4191000" cy="279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Image result for côn đả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124200"/>
            <a:ext cx="3962400" cy="275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5257" y="3962400"/>
            <a:ext cx="41319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vệ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phần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srgbClr val="04617B">
                    <a:lumMod val="75000"/>
                  </a:srgbClr>
                </a:solidFill>
                <a:latin typeface="Calibri"/>
              </a:rPr>
              <a:t>môi</a:t>
            </a:r>
            <a:r>
              <a:rPr lang="en-US" b="1" dirty="0">
                <a:solidFill>
                  <a:srgbClr val="04617B">
                    <a:lumMod val="75000"/>
                  </a:srgbClr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4617B">
                    <a:lumMod val="75000"/>
                  </a:srgbClr>
                </a:solidFill>
                <a:latin typeface="Calibri"/>
              </a:rPr>
              <a:t>tr</a:t>
            </a:r>
            <a:r>
              <a:rPr lang="vi-VN" b="1" dirty="0">
                <a:solidFill>
                  <a:srgbClr val="04617B">
                    <a:lumMod val="75000"/>
                  </a:srgbClr>
                </a:solidFill>
                <a:latin typeface="Calibri"/>
              </a:rPr>
              <a:t>ư</a:t>
            </a:r>
            <a:r>
              <a:rPr lang="en-US" b="1" dirty="0" err="1">
                <a:solidFill>
                  <a:srgbClr val="04617B">
                    <a:lumMod val="75000"/>
                  </a:srgbClr>
                </a:solidFill>
                <a:latin typeface="Calibri"/>
              </a:rPr>
              <a:t>ờng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hoạch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quản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lý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xử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lý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tạo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phục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hồi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môi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ư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ờng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vệ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sức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khỏe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Quản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lý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chất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b="1" dirty="0">
                <a:solidFill>
                  <a:srgbClr val="04617B">
                    <a:lumMod val="75000"/>
                  </a:srgbClr>
                </a:solidFill>
                <a:latin typeface="Calibri"/>
              </a:rPr>
              <a:t>ô </a:t>
            </a:r>
            <a:r>
              <a:rPr lang="en-US" b="1" dirty="0" err="1">
                <a:solidFill>
                  <a:srgbClr val="04617B">
                    <a:lumMod val="75000"/>
                  </a:srgbClr>
                </a:solidFill>
                <a:latin typeface="Calibri"/>
              </a:rPr>
              <a:t>nhiễm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tác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tới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</a:t>
            </a:r>
            <a:r>
              <a:rPr lang="en-US" b="1" dirty="0" err="1">
                <a:solidFill>
                  <a:srgbClr val="04617B">
                    <a:lumMod val="75000"/>
                  </a:srgbClr>
                </a:solidFill>
                <a:latin typeface="Calibri"/>
              </a:rPr>
              <a:t>ức</a:t>
            </a:r>
            <a:r>
              <a:rPr lang="en-US" b="1" dirty="0">
                <a:solidFill>
                  <a:srgbClr val="04617B">
                    <a:lumMod val="75000"/>
                  </a:srgbClr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4617B">
                    <a:lumMod val="75000"/>
                  </a:srgbClr>
                </a:solidFill>
                <a:latin typeface="Calibri"/>
              </a:rPr>
              <a:t>khỏe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kiểm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soát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b="1" dirty="0">
                <a:solidFill>
                  <a:srgbClr val="04617B">
                    <a:lumMod val="75000"/>
                  </a:srgbClr>
                </a:solidFill>
                <a:latin typeface="Calibri"/>
              </a:rPr>
              <a:t>ô </a:t>
            </a:r>
            <a:r>
              <a:rPr lang="en-US" b="1" dirty="0" err="1">
                <a:solidFill>
                  <a:srgbClr val="04617B">
                    <a:lumMod val="75000"/>
                  </a:srgbClr>
                </a:solidFill>
                <a:latin typeface="Calibri"/>
              </a:rPr>
              <a:t>nhiễm</a:t>
            </a:r>
            <a:r>
              <a:rPr lang="en-US" b="1" dirty="0">
                <a:solidFill>
                  <a:srgbClr val="04617B">
                    <a:lumMod val="75000"/>
                  </a:srgbClr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4617B">
                    <a:lumMod val="75000"/>
                  </a:srgbClr>
                </a:solidFill>
                <a:latin typeface="Calibri"/>
              </a:rPr>
              <a:t>môi</a:t>
            </a:r>
            <a:r>
              <a:rPr lang="en-US" b="1" dirty="0">
                <a:solidFill>
                  <a:srgbClr val="04617B">
                    <a:lumMod val="75000"/>
                  </a:srgbClr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4617B">
                    <a:lumMod val="75000"/>
                  </a:srgbClr>
                </a:solidFill>
                <a:latin typeface="Calibri"/>
              </a:rPr>
              <a:t>tr</a:t>
            </a:r>
            <a:r>
              <a:rPr lang="vi-VN" b="1" dirty="0">
                <a:solidFill>
                  <a:srgbClr val="04617B">
                    <a:lumMod val="75000"/>
                  </a:srgbClr>
                </a:solidFill>
                <a:latin typeface="Calibri"/>
              </a:rPr>
              <a:t>ư</a:t>
            </a:r>
            <a:r>
              <a:rPr lang="en-US" b="1" dirty="0" err="1">
                <a:solidFill>
                  <a:srgbClr val="04617B">
                    <a:lumMod val="75000"/>
                  </a:srgbClr>
                </a:solidFill>
                <a:latin typeface="Calibri"/>
              </a:rPr>
              <a:t>ờng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loại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dịch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bệnh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76202"/>
            <a:ext cx="8229600" cy="380999"/>
          </a:xfrm>
        </p:spPr>
        <p:txBody>
          <a:bodyPr/>
          <a:lstStyle/>
          <a:p>
            <a:pPr algn="ctr" eaLnBrk="1" hangingPunct="1"/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Bảo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vệ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sức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khỏe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giải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pháp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bảo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vệ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các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thành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phần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MT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DF7ED-E843-4B54-B638-A29D6E1F2601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12/04/2021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0" name="Slide Number Placeholder 6"/>
          <p:cNvSpPr txBox="1">
            <a:spLocks/>
          </p:cNvSpPr>
          <p:nvPr/>
        </p:nvSpPr>
        <p:spPr>
          <a:xfrm>
            <a:off x="8347709" y="6372227"/>
            <a:ext cx="762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0BB6C-7C5E-43C5-9839-BEDFE32028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576531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0"/>
            <a:ext cx="8763000" cy="3962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2909" y="2197736"/>
            <a:ext cx="8305800" cy="236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GIỚI THIỆU LUẬT BVMT NĂM 2020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8347709" y="6372227"/>
            <a:ext cx="762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C0BB6C-7C5E-43C5-9839-BEDFE3202874}" type="slidenum">
              <a:rPr lang="en-US" sz="12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</a:t>
            </a:fld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1453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9000" y="2611904"/>
            <a:ext cx="48196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8686799" y="6372227"/>
            <a:ext cx="4229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0BB6C-7C5E-43C5-9839-BEDFE32028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2F19D76-4864-4B85-AFAE-967533F77D4C}"/>
              </a:ext>
            </a:extLst>
          </p:cNvPr>
          <p:cNvSpPr/>
          <p:nvPr/>
        </p:nvSpPr>
        <p:spPr>
          <a:xfrm>
            <a:off x="762000" y="914400"/>
            <a:ext cx="2286000" cy="5334000"/>
          </a:xfrm>
          <a:prstGeom prst="ellipse">
            <a:avLst/>
          </a:prstGeom>
          <a:solidFill>
            <a:srgbClr val="FFD4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52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6044" y="1856125"/>
            <a:ext cx="517207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BVMT 2020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rác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đẩy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thiểu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nguồn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(CTR)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(ii)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(iii) CTR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    </a:t>
            </a:r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8686799" y="6372227"/>
            <a:ext cx="4229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0BB6C-7C5E-43C5-9839-BEDFE32028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0ED5A56-1CFF-4600-8DA7-C8BD581EE0AB}"/>
              </a:ext>
            </a:extLst>
          </p:cNvPr>
          <p:cNvSpPr/>
          <p:nvPr/>
        </p:nvSpPr>
        <p:spPr>
          <a:xfrm>
            <a:off x="762000" y="914400"/>
            <a:ext cx="2286000" cy="5334000"/>
          </a:xfrm>
          <a:prstGeom prst="ellipse">
            <a:avLst/>
          </a:prstGeom>
          <a:solidFill>
            <a:srgbClr val="FFD4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64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90872" y="535167"/>
            <a:ext cx="5191128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00050" indent="-400050" algn="just">
              <a:spcBef>
                <a:spcPts val="600"/>
              </a:spcBef>
              <a:buAutoNum type="romanLcParenBoth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31/12/2024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00050" indent="-400050" algn="just">
              <a:spcBef>
                <a:spcPts val="600"/>
              </a:spcBef>
              <a:buAutoNum type="romanLcParenBoth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camera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00050" indent="-400050" algn="just">
              <a:spcBef>
                <a:spcPts val="600"/>
              </a:spcBef>
              <a:buAutoNum type="romanLcParenBoth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UBND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8686799" y="6372227"/>
            <a:ext cx="4229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0BB6C-7C5E-43C5-9839-BEDFE32028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425C7E-23B3-4597-A4BB-1B9812CA38BC}"/>
              </a:ext>
            </a:extLst>
          </p:cNvPr>
          <p:cNvSpPr/>
          <p:nvPr/>
        </p:nvSpPr>
        <p:spPr>
          <a:xfrm>
            <a:off x="762000" y="914400"/>
            <a:ext cx="2286000" cy="5334000"/>
          </a:xfrm>
          <a:prstGeom prst="ellipse">
            <a:avLst/>
          </a:prstGeom>
          <a:solidFill>
            <a:srgbClr val="FFD4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925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0" y="379303"/>
            <a:ext cx="5429252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00050" indent="-400050" algn="just">
              <a:spcBef>
                <a:spcPts val="600"/>
              </a:spcBef>
              <a:buAutoNum type="romanLcParenBoth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00050" indent="-400050" algn="just">
              <a:spcBef>
                <a:spcPts val="600"/>
              </a:spcBef>
              <a:buAutoNum type="romanLcParenBoth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00050" indent="-400050" algn="just">
              <a:spcBef>
                <a:spcPts val="600"/>
              </a:spcBef>
              <a:buAutoNum type="romanLcParenBoth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</a:t>
            </a:r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8686799" y="6372227"/>
            <a:ext cx="4229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0BB6C-7C5E-43C5-9839-BEDFE32028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AB8735-809C-4CCD-A96D-62D621287CB5}"/>
              </a:ext>
            </a:extLst>
          </p:cNvPr>
          <p:cNvSpPr/>
          <p:nvPr/>
        </p:nvSpPr>
        <p:spPr>
          <a:xfrm>
            <a:off x="762000" y="914400"/>
            <a:ext cx="2286000" cy="5334000"/>
          </a:xfrm>
          <a:prstGeom prst="ellipse">
            <a:avLst/>
          </a:prstGeom>
          <a:solidFill>
            <a:srgbClr val="FFD4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945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duancapnuocvavesinh.files.wordpress.com/2011/05/afbeelding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" y="228600"/>
            <a:ext cx="861822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895844"/>
      </p:ext>
    </p:extLst>
  </p:cSld>
  <p:clrMapOvr>
    <a:masterClrMapping/>
  </p:clrMapOvr>
  <p:transition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0400" y="2633008"/>
            <a:ext cx="518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  </a:t>
            </a:r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8686799" y="6372227"/>
            <a:ext cx="4229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0BB6C-7C5E-43C5-9839-BEDFE32028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EA37BD7-24EC-4FBF-B3CE-503E48F76578}"/>
              </a:ext>
            </a:extLst>
          </p:cNvPr>
          <p:cNvSpPr/>
          <p:nvPr/>
        </p:nvSpPr>
        <p:spPr>
          <a:xfrm>
            <a:off x="762000" y="914400"/>
            <a:ext cx="2286000" cy="5334000"/>
          </a:xfrm>
          <a:prstGeom prst="ellipse">
            <a:avLst/>
          </a:prstGeom>
          <a:solidFill>
            <a:srgbClr val="FEAD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1344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25422" y="181711"/>
            <a:ext cx="547511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iệc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thủ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tục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(do CQQLNN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BVMT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thủy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(do CQQLNN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thủy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ộc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TTHC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tắc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thủy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QCKT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GPMT,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TTHC. </a:t>
            </a:r>
          </a:p>
          <a:p>
            <a:pPr marL="285750" indent="-285750" algn="just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ĐTM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GPMT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8686799" y="6372227"/>
            <a:ext cx="4229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0BB6C-7C5E-43C5-9839-BEDFE32028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3A24F43-BD2D-4978-BBA3-9EE3C6B37ABE}"/>
              </a:ext>
            </a:extLst>
          </p:cNvPr>
          <p:cNvSpPr/>
          <p:nvPr/>
        </p:nvSpPr>
        <p:spPr>
          <a:xfrm>
            <a:off x="762000" y="914400"/>
            <a:ext cx="2286000" cy="5334000"/>
          </a:xfrm>
          <a:prstGeom prst="ellipse">
            <a:avLst/>
          </a:prstGeom>
          <a:solidFill>
            <a:srgbClr val="FEAD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220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76600" y="1219200"/>
            <a:ext cx="52006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UBND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ĐTM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ĐTM)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8686799" y="6372227"/>
            <a:ext cx="4229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0BB6C-7C5E-43C5-9839-BEDFE32028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8F9BBD-9527-4880-816F-9A7708629221}"/>
              </a:ext>
            </a:extLst>
          </p:cNvPr>
          <p:cNvSpPr/>
          <p:nvPr/>
        </p:nvSpPr>
        <p:spPr>
          <a:xfrm>
            <a:off x="762000" y="914400"/>
            <a:ext cx="2286000" cy="5334000"/>
          </a:xfrm>
          <a:prstGeom prst="ellipse">
            <a:avLst/>
          </a:prstGeom>
          <a:solidFill>
            <a:srgbClr val="FEAD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44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713167"/>
            <a:ext cx="55908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nguyên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tắc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QL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tổng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nhất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 CQ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GP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NT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GP MT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cấp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UBND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cấp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tỉnh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Thẩm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ĐTM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VGP News :. | Thủ tướng Chính phủ chỉ thị cấp bách bảo vệ môi trường | BÁO  ĐIỆN TỬ CHÍNH PHỦ NƯỚC CHXHCN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713167"/>
            <a:ext cx="2933700" cy="327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C2700-79E8-44F6-A3BC-00918C25133E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12/04/2021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99949"/>
      </p:ext>
    </p:extLst>
  </p:cSld>
  <p:clrMapOvr>
    <a:masterClrMapping/>
  </p:clrMapOvr>
  <p:transition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0400" y="2743200"/>
            <a:ext cx="5200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8686799" y="6372227"/>
            <a:ext cx="4229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0BB6C-7C5E-43C5-9839-BEDFE32028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8A5DAD-FA03-4635-AD83-5E172DC0BDE5}"/>
              </a:ext>
            </a:extLst>
          </p:cNvPr>
          <p:cNvSpPr/>
          <p:nvPr/>
        </p:nvSpPr>
        <p:spPr>
          <a:xfrm>
            <a:off x="762000" y="914400"/>
            <a:ext cx="2286000" cy="5334000"/>
          </a:xfrm>
          <a:prstGeom prst="ellipse">
            <a:avLst/>
          </a:prstGeom>
          <a:solidFill>
            <a:srgbClr val="FEAD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36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155" y="735232"/>
            <a:ext cx="86976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LUẬT BVMT SỐ </a:t>
            </a:r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Castellar" pitchFamily="18" charset="0"/>
                <a:cs typeface="Times New Roman" pitchFamily="18" charset="0"/>
              </a:rPr>
              <a:t>72</a:t>
            </a:r>
            <a:r>
              <a:rPr lang="vi-VN" sz="3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/20</a:t>
            </a:r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Castellar" pitchFamily="18" charset="0"/>
                <a:cs typeface="Times New Roman" pitchFamily="18" charset="0"/>
              </a:rPr>
              <a:t>20</a:t>
            </a:r>
            <a:r>
              <a:rPr lang="vi-VN" sz="3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/QH</a:t>
            </a:r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Castellar" pitchFamily="18" charset="0"/>
                <a:cs typeface="Times New Roman" pitchFamily="18" charset="0"/>
              </a:rPr>
              <a:t>14</a:t>
            </a:r>
            <a:r>
              <a:rPr lang="vi-VN" sz="3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ĐƯỢC QUỐC HỘI NƯỚC CỘNG HÒA XÃ HỘI CHỦ NGHĨA </a:t>
            </a:r>
            <a:br>
              <a:rPr lang="en-US" sz="3000" b="1" dirty="0">
                <a:solidFill>
                  <a:schemeClr val="tx2">
                    <a:lumMod val="50000"/>
                  </a:schemeClr>
                </a:solidFill>
                <a:latin typeface="Castellar" pitchFamily="18" charset="0"/>
                <a:cs typeface="Times New Roman" pitchFamily="18" charset="0"/>
              </a:rPr>
            </a:br>
            <a:r>
              <a:rPr lang="vi-VN" sz="3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 NAM </a:t>
            </a:r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Castellar" pitchFamily="18" charset="0"/>
                <a:cs typeface="Times New Roman" pitchFamily="18" charset="0"/>
              </a:rPr>
              <a:t>KHÓA XIV, KỲ HỌP THỨ 10 </a:t>
            </a:r>
            <a:br>
              <a:rPr lang="en-US" sz="3000" b="1" dirty="0">
                <a:solidFill>
                  <a:schemeClr val="tx2">
                    <a:lumMod val="50000"/>
                  </a:schemeClr>
                </a:solidFill>
                <a:latin typeface="Castellar" pitchFamily="18" charset="0"/>
                <a:cs typeface="Times New Roman" pitchFamily="18" charset="0"/>
              </a:rPr>
            </a:br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Castellar" pitchFamily="18" charset="0"/>
                <a:cs typeface="Times New Roman" pitchFamily="18" charset="0"/>
              </a:rPr>
              <a:t>THÔNG QUA NGÀY 17/11/2020.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2784892"/>
            <a:ext cx="8382000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01/01/2022 (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01/02/2021).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BVMT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55/2014/QH13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sửa đổi, bổ sung một số điều của 37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uật có liên quan đến quy hoạch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35/2018/QH14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39/2019/QH14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61/2020/QH14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2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8347709" y="6372227"/>
            <a:ext cx="762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C0BB6C-7C5E-43C5-9839-BEDFE3202874}" type="slidenum">
              <a:rPr lang="en-US" sz="12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4</a:t>
            </a:fld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62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82244" y="609600"/>
            <a:ext cx="527685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  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quốc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kiểm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sở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nhằm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kiệm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kiểm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nhiễm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BVMT,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BVMT 2020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bổ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sung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kiểm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nhằm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kiểm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sở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dịch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vụ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dịch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vụ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kiểm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  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nhằm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tăng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lực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lỗ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hổng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  -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bổ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sung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Kiểm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kiểm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Kiểm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  </a:t>
            </a:r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8686799" y="6372227"/>
            <a:ext cx="4229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0BB6C-7C5E-43C5-9839-BEDFE32028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862B746-89D0-44A1-A499-DC74DA2D4136}"/>
              </a:ext>
            </a:extLst>
          </p:cNvPr>
          <p:cNvSpPr/>
          <p:nvPr/>
        </p:nvSpPr>
        <p:spPr>
          <a:xfrm>
            <a:off x="762000" y="914400"/>
            <a:ext cx="2286000" cy="5334000"/>
          </a:xfrm>
          <a:prstGeom prst="ellipse">
            <a:avLst/>
          </a:prstGeom>
          <a:solidFill>
            <a:srgbClr val="FEAD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296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9261" y="1379674"/>
            <a:ext cx="5410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Kiểm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toán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môi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trường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trong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doanh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nghiệp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khuyến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khích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Điều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74)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Kiểm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toán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nhà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nước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trong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lĩnh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vực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môi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ư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ờng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Điều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160)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định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KTNN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định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khác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56150" y="1081047"/>
            <a:ext cx="2972559" cy="222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9950" y="3922455"/>
            <a:ext cx="510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công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cụ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tế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Thuế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BVMT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Ký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quỹ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BVMT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dịch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vụ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hệ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tự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hiểm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trách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nhiệm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BTTH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dụng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xanh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phiếu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xanh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sắm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xanh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22283" y="3980369"/>
            <a:ext cx="2972558" cy="2378046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10" name="Slide Number Placeholder 6"/>
          <p:cNvSpPr txBox="1">
            <a:spLocks/>
          </p:cNvSpPr>
          <p:nvPr/>
        </p:nvSpPr>
        <p:spPr>
          <a:xfrm>
            <a:off x="8347709" y="6372227"/>
            <a:ext cx="762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0BB6C-7C5E-43C5-9839-BEDFE32028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116219"/>
      </p:ext>
    </p:extLst>
  </p:cSld>
  <p:clrMapOvr>
    <a:masterClrMapping/>
  </p:clrMapOvr>
  <p:transition>
    <p:wipe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76600" y="2838271"/>
            <a:ext cx="52497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BĐKH,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bon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 </a:t>
            </a:r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8686799" y="6372227"/>
            <a:ext cx="4229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0BB6C-7C5E-43C5-9839-BEDFE32028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222206E-6A8B-445F-82B9-994AFCDF7F44}"/>
              </a:ext>
            </a:extLst>
          </p:cNvPr>
          <p:cNvSpPr/>
          <p:nvPr/>
        </p:nvSpPr>
        <p:spPr>
          <a:xfrm>
            <a:off x="762000" y="914400"/>
            <a:ext cx="2286000" cy="5334000"/>
          </a:xfrm>
          <a:prstGeom prst="ellipse">
            <a:avLst/>
          </a:prstGeom>
          <a:solidFill>
            <a:srgbClr val="FEAD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920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4200" y="228600"/>
            <a:ext cx="551179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Bổ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sung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BĐKH,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tầng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zôn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TN&amp;MT,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BĐKH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ghép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BĐKH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quốc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BĐKH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tầng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zôn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-bon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đẩy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rõ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bổ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bon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bổ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ộ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triển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khai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̣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trường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các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bon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nước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  </a:t>
            </a:r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8686799" y="6372227"/>
            <a:ext cx="4229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0BB6C-7C5E-43C5-9839-BEDFE32028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98F36E-BCAB-4FDD-A3A2-8F0AD1A12F52}"/>
              </a:ext>
            </a:extLst>
          </p:cNvPr>
          <p:cNvSpPr/>
          <p:nvPr/>
        </p:nvSpPr>
        <p:spPr>
          <a:xfrm>
            <a:off x="762000" y="914400"/>
            <a:ext cx="2286000" cy="5334000"/>
          </a:xfrm>
          <a:prstGeom prst="ellipse">
            <a:avLst/>
          </a:prstGeom>
          <a:solidFill>
            <a:srgbClr val="FEAD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2771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52800" y="2667000"/>
            <a:ext cx="51815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8686799" y="6372227"/>
            <a:ext cx="4229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0BB6C-7C5E-43C5-9839-BEDFE32028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BDA6AC6-6B36-4967-AC1A-6C02CC0A97F1}"/>
              </a:ext>
            </a:extLst>
          </p:cNvPr>
          <p:cNvSpPr/>
          <p:nvPr/>
        </p:nvSpPr>
        <p:spPr>
          <a:xfrm>
            <a:off x="762000" y="914400"/>
            <a:ext cx="2286000" cy="5334000"/>
          </a:xfrm>
          <a:prstGeom prst="ellipse">
            <a:avLst/>
          </a:prstGeom>
          <a:solidFill>
            <a:srgbClr val="F9A9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1642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5765" y="2286000"/>
            <a:ext cx="8305799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  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Theo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thiên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), di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thiên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toàn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thiên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gắn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yếu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gắn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yếu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8686799" y="6372227"/>
            <a:ext cx="4229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0BB6C-7C5E-43C5-9839-BEDFE32028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3BE35D-752F-4ED9-9FCA-BDA08D342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6689"/>
            <a:ext cx="3535986" cy="24081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0C6C8B-A84A-4FC0-ACF5-2E17DC787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117" y="4071891"/>
            <a:ext cx="4171950" cy="278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099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76600" y="533400"/>
            <a:ext cx="525779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tồn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ngập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Lâm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tồn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Thủy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tồn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toàn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toàn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trữ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Ramsar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ngập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tầm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quốc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vườn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ASEAN),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quốc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     </a:t>
            </a:r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8686799" y="6372227"/>
            <a:ext cx="4229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0BB6C-7C5E-43C5-9839-BEDFE32028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9B914B-3EE6-4984-98D6-98B31E7D48CC}"/>
              </a:ext>
            </a:extLst>
          </p:cNvPr>
          <p:cNvSpPr/>
          <p:nvPr/>
        </p:nvSpPr>
        <p:spPr>
          <a:xfrm>
            <a:off x="762000" y="914400"/>
            <a:ext cx="2286000" cy="5334000"/>
          </a:xfrm>
          <a:prstGeom prst="ellipse">
            <a:avLst/>
          </a:prstGeom>
          <a:solidFill>
            <a:srgbClr val="F9A9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3359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52800" y="1243786"/>
            <a:ext cx="502919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 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BVMT 2020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BVMT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8686799" y="6372227"/>
            <a:ext cx="4229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0BB6C-7C5E-43C5-9839-BEDFE32028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BD39F0-48C6-4FA8-A6D9-627424BF5DA1}"/>
              </a:ext>
            </a:extLst>
          </p:cNvPr>
          <p:cNvSpPr/>
          <p:nvPr/>
        </p:nvSpPr>
        <p:spPr>
          <a:xfrm>
            <a:off x="762000" y="914400"/>
            <a:ext cx="2286000" cy="5334000"/>
          </a:xfrm>
          <a:prstGeom prst="ellipse">
            <a:avLst/>
          </a:prstGeom>
          <a:solidFill>
            <a:srgbClr val="F9A9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065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0400" y="2514600"/>
            <a:ext cx="53873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8686799" y="6372227"/>
            <a:ext cx="4229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0BB6C-7C5E-43C5-9839-BEDFE32028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B792B7A-B351-4E09-8CB5-8362E3C86B64}"/>
              </a:ext>
            </a:extLst>
          </p:cNvPr>
          <p:cNvSpPr/>
          <p:nvPr/>
        </p:nvSpPr>
        <p:spPr>
          <a:xfrm>
            <a:off x="762000" y="914400"/>
            <a:ext cx="2286000" cy="5334000"/>
          </a:xfrm>
          <a:prstGeom prst="ellipse">
            <a:avLst/>
          </a:prstGeom>
          <a:solidFill>
            <a:srgbClr val="C57D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2085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99456" y="1213556"/>
            <a:ext cx="5387343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  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đẩy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-bon,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dịch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  </a:t>
            </a:r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8686799" y="6372227"/>
            <a:ext cx="4229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0BB6C-7C5E-43C5-9839-BEDFE32028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52AC5FE-9B22-4CBF-BE0E-8402289F72A2}"/>
              </a:ext>
            </a:extLst>
          </p:cNvPr>
          <p:cNvSpPr/>
          <p:nvPr/>
        </p:nvSpPr>
        <p:spPr>
          <a:xfrm>
            <a:off x="762000" y="914400"/>
            <a:ext cx="2286000" cy="5334000"/>
          </a:xfrm>
          <a:prstGeom prst="ellipse">
            <a:avLst/>
          </a:prstGeom>
          <a:solidFill>
            <a:srgbClr val="C57D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38859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590041"/>
            <a:ext cx="8610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I: NHỮNG QUY ĐỊNH CHUNG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II: BẢO VỆ CÁC THÀNH PHẦN MÔI TR</a:t>
            </a:r>
            <a:r>
              <a:rPr lang="vi-VN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ỜNG, DI SẢN THIÊN NHIÊN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III: CHIẾN LƯỢC BVMT QUỐC GIA, QUY HOẠCH BVMT QUỐC GIA; NỘI DUNG BVMT TRONG QUY HOẠCH VÙNG, QUY HOẠCH TỈNH (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b="1" dirty="0">
                <a:solidFill>
                  <a:srgbClr val="FF0000"/>
                </a:solidFill>
                <a:cs typeface="Times New Roman" pitchFamily="18" charset="0"/>
              </a:rPr>
              <a:t>ư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trườnd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b="1" dirty="0">
                <a:solidFill>
                  <a:srgbClr val="FF0000"/>
                </a:solidFill>
                <a:cs typeface="Times New Roman" pitchFamily="18" charset="0"/>
              </a:rPr>
              <a:t>ư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ĐSTM ,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b="1" dirty="0">
                <a:solidFill>
                  <a:srgbClr val="FF0000"/>
                </a:solidFill>
                <a:cs typeface="Times New Roman" pitchFamily="18" charset="0"/>
              </a:rPr>
              <a:t>ư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b="1" dirty="0">
                <a:solidFill>
                  <a:srgbClr val="FF0000"/>
                </a:solidFill>
                <a:cs typeface="Times New Roman" pitchFamily="18" charset="0"/>
              </a:rPr>
              <a:t>ư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IV: ĐÁNH GIÁ MÔI TR</a:t>
            </a:r>
            <a:r>
              <a:rPr lang="vi-VN" sz="2400" b="1" dirty="0">
                <a:cs typeface="Times New Roman" pitchFamily="18" charset="0"/>
              </a:rPr>
              <a:t>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ỜNG CHIẾN LƯỢC, ĐÁNH GIÁ TÁC ĐỘNG MÔI TR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ỜNG, GIẤY PHÉP MÔI TR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ỜNG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0613" y="604183"/>
            <a:ext cx="58418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BỐ CỤC CỦA LUẬT BVMT 2020</a:t>
            </a:r>
          </a:p>
          <a:p>
            <a:pPr algn="ctr"/>
            <a:r>
              <a:rPr lang="en-US" sz="3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16 </a:t>
            </a:r>
            <a:r>
              <a:rPr lang="en-US" sz="30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171 </a:t>
            </a:r>
            <a:r>
              <a:rPr lang="en-US" sz="30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8347709" y="6372227"/>
            <a:ext cx="762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C0BB6C-7C5E-43C5-9839-BEDFE3202874}" type="slidenum">
              <a:rPr lang="en-US" sz="12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5</a:t>
            </a:fld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9757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99456" y="685800"/>
            <a:ext cx="5387343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   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/>
              <a:t>   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  </a:t>
            </a:r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8686799" y="6372227"/>
            <a:ext cx="4229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0BB6C-7C5E-43C5-9839-BEDFE32028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F460EA9-A18A-476B-90BC-CBCF4EA04097}"/>
              </a:ext>
            </a:extLst>
          </p:cNvPr>
          <p:cNvSpPr/>
          <p:nvPr/>
        </p:nvSpPr>
        <p:spPr>
          <a:xfrm>
            <a:off x="762000" y="914400"/>
            <a:ext cx="2286000" cy="5334000"/>
          </a:xfrm>
          <a:prstGeom prst="ellipse">
            <a:avLst/>
          </a:prstGeom>
          <a:solidFill>
            <a:srgbClr val="C57D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433990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99456" y="533400"/>
            <a:ext cx="5387343" cy="700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   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BVMT 2020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BVMT.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BVMT.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  </a:t>
            </a:r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8686799" y="6372227"/>
            <a:ext cx="4229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0BB6C-7C5E-43C5-9839-BEDFE32028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EF3BFDB-7DDC-4F96-B761-8485E1867E21}"/>
              </a:ext>
            </a:extLst>
          </p:cNvPr>
          <p:cNvSpPr/>
          <p:nvPr/>
        </p:nvSpPr>
        <p:spPr>
          <a:xfrm>
            <a:off x="762000" y="914400"/>
            <a:ext cx="2286000" cy="5334000"/>
          </a:xfrm>
          <a:prstGeom prst="ellipse">
            <a:avLst/>
          </a:prstGeom>
          <a:solidFill>
            <a:srgbClr val="C57D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5043978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vnn-imgs-a1.vgcloud.vn/img.infonet.vn/w490/Uploaded/2020/ttzagt/2019_09_13/kinh_te_tuyen_tin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08" y="665481"/>
            <a:ext cx="3986264" cy="314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343399" y="1752601"/>
            <a:ext cx="4672083" cy="4767111"/>
            <a:chOff x="2759677" y="2103120"/>
            <a:chExt cx="6384324" cy="4753759"/>
          </a:xfrm>
        </p:grpSpPr>
        <p:pic>
          <p:nvPicPr>
            <p:cNvPr id="40964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759677" y="2103120"/>
              <a:ext cx="6384323" cy="472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050454" y="6457890"/>
              <a:ext cx="4093547" cy="398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>KINH TẾ TUẦN HOÀN</a:t>
              </a:r>
            </a:p>
          </p:txBody>
        </p:sp>
      </p:grp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2026" y="228601"/>
            <a:ext cx="5131975" cy="380999"/>
          </a:xfrm>
        </p:spPr>
        <p:txBody>
          <a:bodyPr/>
          <a:lstStyle/>
          <a:p>
            <a:pPr algn="ctr" eaLnBrk="1" hangingPunct="1"/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Mô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hình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tăng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trưởng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KINH TẾ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bền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vững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066" y="4059316"/>
            <a:ext cx="3743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KT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cácbon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ĐT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NVL, NL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KT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BVMT</a:t>
            </a:r>
          </a:p>
        </p:txBody>
      </p:sp>
    </p:spTree>
    <p:extLst>
      <p:ext uri="{BB962C8B-B14F-4D97-AF65-F5344CB8AC3E}">
        <p14:creationId xmlns:p14="http://schemas.microsoft.com/office/powerpoint/2010/main" val="64487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143000" y="-228600"/>
            <a:ext cx="7010400" cy="1938992"/>
          </a:xfrm>
          <a:prstGeom prst="rect">
            <a:avLst/>
          </a:prstGeom>
          <a:solidFill>
            <a:schemeClr val="accent2">
              <a:lumMod val="40000"/>
              <a:lumOff val="60000"/>
              <a:alpha val="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en-US" sz="4000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en-US" sz="4000" b="1" dirty="0">
                <a:solidFill>
                  <a:srgbClr val="FF0000"/>
                </a:solidFill>
              </a:rPr>
              <a:t>TRÂN TRỌNG CẢM ƠN!</a:t>
            </a:r>
          </a:p>
          <a:p>
            <a:pPr marL="457200" indent="-457200" eaLnBrk="1" hangingPunct="1">
              <a:defRPr/>
            </a:pP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f3.photo.talk.zdn.vn/5734127409150838857/bdcfdf7ac64c34126d5d.jpg">
            <a:extLst>
              <a:ext uri="{FF2B5EF4-FFF2-40B4-BE49-F238E27FC236}">
                <a16:creationId xmlns:a16="http://schemas.microsoft.com/office/drawing/2014/main" id="{1B036E71-8F4B-4D27-8A3D-B049B771D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315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92032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" y="766732"/>
            <a:ext cx="86106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V: BVMT TRONG HOẠT ĐỘNG SX, KD, DV; ĐÔ THỊ VÀ NÔNG THÔN; TRONG MỘT SỐ LĨNH VỰC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VI: QUẢN LÝ CHẤT THẢI VÀ KIỂM SOÁT CÁC CHẤT Ô NHIỄM KHÁC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VII: ỨNG PHÓ VỚI BIẾN ĐỔI KHÍ HẬU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143000" y="3200400"/>
            <a:ext cx="6858000" cy="1981200"/>
          </a:xfrm>
          <a:prstGeom prst="homePlat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1 -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2 -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CTR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3 -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CTR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4 -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CTNH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5 -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NT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6 -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D6D3208-97CB-4074-9782-16951802E4F1}" type="datetime1">
              <a:rPr lang="en-GB" smtClean="0">
                <a:solidFill>
                  <a:prstClr val="black"/>
                </a:solidFill>
              </a:rPr>
              <a:t>12/04/2021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8347709" y="6372227"/>
            <a:ext cx="762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C0BB6C-7C5E-43C5-9839-BEDFE3202874}" type="slidenum">
              <a:rPr lang="en-US" sz="12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6</a:t>
            </a:fld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847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280" y="1106170"/>
            <a:ext cx="8763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VIII: QUY CHUẨN KỸ THUẬT MÔI TR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ỜNG, TIÊU CHUẨN MÔI TRƯỜNG</a:t>
            </a:r>
          </a:p>
          <a:p>
            <a:pPr algn="just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IX: QUAN TRẮC MT, THÔNG TIN, CSDL MT VÀ BÁO CÁO MT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400" b="1" dirty="0">
                <a:solidFill>
                  <a:srgbClr val="FF0000"/>
                </a:solidFill>
                <a:cs typeface="Times New Roman" pitchFamily="18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400" b="1" dirty="0">
                <a:solidFill>
                  <a:srgbClr val="FF0000"/>
                </a:solidFill>
                <a:cs typeface="Times New Roman" pitchFamily="18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400" b="1" dirty="0">
                <a:solidFill>
                  <a:srgbClr val="FF0000"/>
                </a:solidFill>
                <a:cs typeface="Times New Roman" pitchFamily="18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X: PHÒNG NGỪA ỨNG PHÓ SỰ CỐ MÔI TR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ỜNG VÀ BỒI THƯỜNG THIỆT HẠI VỀ MT</a:t>
            </a:r>
          </a:p>
          <a:p>
            <a:pPr algn="just"/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XI: CÔNG CỤ KINH TẾ, CHÍNH SÁCH VÀ NGUỒN LỰC BVMT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BVMT,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MT,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BVMT,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BVMT)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lide Number Placeholder 6"/>
          <p:cNvSpPr txBox="1">
            <a:spLocks/>
          </p:cNvSpPr>
          <p:nvPr/>
        </p:nvSpPr>
        <p:spPr>
          <a:xfrm>
            <a:off x="8347709" y="6372227"/>
            <a:ext cx="762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C0BB6C-7C5E-43C5-9839-BEDFE3202874}" type="slidenum">
              <a:rPr lang="en-US" sz="12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7</a:t>
            </a:fld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402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066800"/>
            <a:ext cx="838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XII: HỘI NHẬP VÀ HỢP TÁC QUỐC TẾ VỀ BVMT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XIII: TRÁCH NHIỆM CỦA MẶT TRẬN TỔ QUỐC VIỆT NAM, TỔ CHỨC CHÍNH TRỊ - XÃ HỘI, TỔ CHỨC CHÍNH TRỊ XÃ HỘI - NGHỀ NGHIỆP, TỔ CHỨC XÃ HỘI - NGHỀ NGHIỆP VÀ CỘNG ĐỒNG DÂN CƯ TRONG BVMT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XIV: KIỂM TRA, THANH TRA, KIỂM TOÁN, XỬ LÝ VI PHẠM, TRANH CHẤP, KHIẾU NẠI, TỐ CÁO VỀ MT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XV: TRÁCH NHIỆM QLNN VỀ BVMT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XVI: ĐIỀU KHOẢN THI HÀNH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>
          <a:xfrm>
            <a:off x="8347709" y="6372227"/>
            <a:ext cx="762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C0BB6C-7C5E-43C5-9839-BEDFE3202874}" type="slidenum">
              <a:rPr lang="en-US" sz="12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8</a:t>
            </a:fld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15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ADA8411-5FA6-470D-942B-834DE6CA3A1E}"/>
              </a:ext>
            </a:extLst>
          </p:cNvPr>
          <p:cNvSpPr/>
          <p:nvPr/>
        </p:nvSpPr>
        <p:spPr>
          <a:xfrm>
            <a:off x="190500" y="1524000"/>
            <a:ext cx="8763000" cy="392853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NHỮNG ĐIỂM KHÁC SO VỚI 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LUẬT BVMT 2014</a:t>
            </a:r>
          </a:p>
        </p:txBody>
      </p:sp>
    </p:spTree>
    <p:extLst>
      <p:ext uri="{BB962C8B-B14F-4D97-AF65-F5344CB8AC3E}">
        <p14:creationId xmlns:p14="http://schemas.microsoft.com/office/powerpoint/2010/main" val="9481715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3030</TotalTime>
  <Words>3595</Words>
  <Application>Microsoft Office PowerPoint</Application>
  <PresentationFormat>On-screen Show (4:3)</PresentationFormat>
  <Paragraphs>437</Paragraphs>
  <Slides>53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Calibri</vt:lpstr>
      <vt:lpstr>Castellar</vt:lpstr>
      <vt:lpstr>Constantia</vt:lpstr>
      <vt:lpstr>Times New Roman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Phân nhóm dự án theo tiêu chí về môi trường</vt:lpstr>
      <vt:lpstr>PowerPoint Presentation</vt:lpstr>
      <vt:lpstr>PowerPoint Presentation</vt:lpstr>
      <vt:lpstr>PowerPoint Presentation</vt:lpstr>
      <vt:lpstr>PowerPoint Presentation</vt:lpstr>
      <vt:lpstr>Bảo vệ sức khỏe, giải pháp bảo vệ các thành phần MT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Mô hình tăng trưởng KINH TẾ bền vững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MinhAnh</dc:creator>
  <cp:lastModifiedBy>User</cp:lastModifiedBy>
  <cp:revision>662</cp:revision>
  <cp:lastPrinted>2021-03-15T09:35:13Z</cp:lastPrinted>
  <dcterms:created xsi:type="dcterms:W3CDTF">2020-11-25T01:49:59Z</dcterms:created>
  <dcterms:modified xsi:type="dcterms:W3CDTF">2021-04-12T06:35:13Z</dcterms:modified>
</cp:coreProperties>
</file>